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84" r:id="rId5"/>
    <p:sldId id="272" r:id="rId6"/>
    <p:sldId id="270" r:id="rId7"/>
    <p:sldId id="271" r:id="rId8"/>
    <p:sldId id="274" r:id="rId9"/>
    <p:sldId id="273" r:id="rId10"/>
    <p:sldId id="275" r:id="rId11"/>
    <p:sldId id="277" r:id="rId12"/>
    <p:sldId id="267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8" r:id="rId22"/>
    <p:sldId id="288" r:id="rId23"/>
    <p:sldId id="269" r:id="rId24"/>
    <p:sldId id="278" r:id="rId25"/>
    <p:sldId id="279" r:id="rId26"/>
    <p:sldId id="280" r:id="rId27"/>
    <p:sldId id="281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A6F83-A584-47AF-A5B4-3C0AD92A1199}" type="datetimeFigureOut">
              <a:rPr lang="es-PE" smtClean="0"/>
              <a:t>29/11/2014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754FC-3078-456B-A3C4-C562F85FE56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64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9A5D-3058-42C4-8747-3F6D28E9ACFD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74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0B2E-D60E-4DD5-933E-1444D8561E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jpe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664595"/>
            <a:ext cx="8915399" cy="2262781"/>
          </a:xfrm>
        </p:spPr>
        <p:txBody>
          <a:bodyPr>
            <a:normAutofit/>
          </a:bodyPr>
          <a:lstStyle/>
          <a:p>
            <a:pPr algn="r"/>
            <a:r>
              <a:rPr lang="es-PE" sz="9600" dirty="0" err="1" smtClean="0">
                <a:solidFill>
                  <a:srgbClr val="329658"/>
                </a:solidFill>
                <a:latin typeface="Berlin Sans FB Demi" panose="020E0802020502020306" pitchFamily="34" charset="0"/>
              </a:rPr>
              <a:t>Ottix</a:t>
            </a:r>
            <a:endParaRPr lang="es-PE" sz="9600" dirty="0">
              <a:solidFill>
                <a:srgbClr val="329658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927374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Innovador Solvente LIBRE DE XILOL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21070"/>
              </p:ext>
            </p:extLst>
          </p:nvPr>
        </p:nvGraphicFramePr>
        <p:xfrm>
          <a:off x="419391" y="161282"/>
          <a:ext cx="3902010" cy="1075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2719440" imgH="748800" progId="">
                  <p:embed/>
                </p:oleObj>
              </mc:Choice>
              <mc:Fallback>
                <p:oleObj r:id="rId3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91" y="161282"/>
                        <a:ext cx="3902010" cy="1075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9019" t="19213" r="11151" b="29363"/>
          <a:stretch/>
        </p:blipFill>
        <p:spPr bwMode="auto">
          <a:xfrm>
            <a:off x="8778704" y="364450"/>
            <a:ext cx="3018343" cy="83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19992" t="21538" r="60300" b="53123"/>
          <a:stretch/>
        </p:blipFill>
        <p:spPr bwMode="auto">
          <a:xfrm>
            <a:off x="6626637" y="227310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6912" y="5990100"/>
            <a:ext cx="558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LIC. T.M. Roberto Guzman Calderón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267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878" y="286485"/>
            <a:ext cx="9772577" cy="1280890"/>
          </a:xfrm>
        </p:spPr>
        <p:txBody>
          <a:bodyPr>
            <a:normAutofit fontScale="90000"/>
          </a:bodyPr>
          <a:lstStyle/>
          <a:p>
            <a:r>
              <a:rPr lang="es-PE" b="1" dirty="0"/>
              <a:t>¿Cuáles son los principales riesgo de la salud relacionados con la respiración y el Xileno?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045" y="1739705"/>
            <a:ext cx="8915400" cy="4337538"/>
          </a:xfrm>
        </p:spPr>
        <p:txBody>
          <a:bodyPr>
            <a:normAutofit/>
          </a:bodyPr>
          <a:lstStyle/>
          <a:p>
            <a:r>
              <a:rPr lang="es-PE" dirty="0" smtClean="0"/>
              <a:t>El </a:t>
            </a:r>
            <a:r>
              <a:rPr lang="es-PE" dirty="0"/>
              <a:t>principal efecto de inhalación de vapor de Xileno es la depresión del sistema nerviosos central (SNC), con síntomas como jaqueca, mareos, náusea y </a:t>
            </a:r>
            <a:r>
              <a:rPr lang="es-PE" dirty="0" smtClean="0"/>
              <a:t>vómito.</a:t>
            </a:r>
          </a:p>
          <a:p>
            <a:r>
              <a:rPr lang="es-PE" dirty="0" smtClean="0"/>
              <a:t>Los </a:t>
            </a:r>
            <a:r>
              <a:rPr lang="es-PE" dirty="0"/>
              <a:t>voluntarios han tolerado 100 ppm, pero concentraciones mayores representan </a:t>
            </a:r>
            <a:r>
              <a:rPr lang="es-PE" dirty="0" smtClean="0"/>
              <a:t>objeciones.</a:t>
            </a:r>
          </a:p>
          <a:p>
            <a:r>
              <a:rPr lang="es-PE" dirty="0" smtClean="0"/>
              <a:t>La </a:t>
            </a:r>
            <a:r>
              <a:rPr lang="es-PE" dirty="0"/>
              <a:t>irritación de la nariz y la garganta se puede dar a aproximadamente 200 ppm luego de 3 a 5 </a:t>
            </a:r>
            <a:r>
              <a:rPr lang="es-PE" dirty="0" smtClean="0"/>
              <a:t>minutos.</a:t>
            </a:r>
          </a:p>
          <a:p>
            <a:r>
              <a:rPr lang="es-PE" dirty="0" smtClean="0"/>
              <a:t>Las </a:t>
            </a:r>
            <a:r>
              <a:rPr lang="es-PE" dirty="0"/>
              <a:t>exposiciones estimadas en 700 ppm han provocado náusea y vómito. Concentraciones extremadamente altas ( aproximadamente 10000 ppm) pueden provocar falta de coordinación, pérdida de conciencia, fallo respiratorio y muerte</a:t>
            </a:r>
            <a:r>
              <a:rPr lang="es-PE" dirty="0" smtClean="0"/>
              <a:t>.</a:t>
            </a:r>
          </a:p>
          <a:p>
            <a:r>
              <a:rPr lang="es-PE" dirty="0"/>
              <a:t>EFECTOS EN LA PIEL: Contacto repetido puede producir dermatitis (sequedad y agrietamiento) debido a la acción desgrasante</a:t>
            </a:r>
            <a:r>
              <a:rPr lang="es-PE" dirty="0" smtClean="0"/>
              <a:t>.</a:t>
            </a:r>
          </a:p>
          <a:p>
            <a:endParaRPr lang="es-PE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37480"/>
              </p:ext>
            </p:extLst>
          </p:nvPr>
        </p:nvGraphicFramePr>
        <p:xfrm>
          <a:off x="9336524" y="5872542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3" imgW="2719440" imgH="748800" progId="">
                  <p:embed/>
                </p:oleObj>
              </mc:Choice>
              <mc:Fallback>
                <p:oleObj r:id="rId3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524" y="5872542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25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01" y="2350361"/>
            <a:ext cx="3039523" cy="4395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94" y="3476826"/>
            <a:ext cx="3039523" cy="190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88" y="147082"/>
            <a:ext cx="6159429" cy="1974679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90125"/>
              </p:ext>
            </p:extLst>
          </p:nvPr>
        </p:nvGraphicFramePr>
        <p:xfrm>
          <a:off x="9336525" y="5911222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6" imgW="2719440" imgH="748800" progId="">
                  <p:embed/>
                </p:oleObj>
              </mc:Choice>
              <mc:Fallback>
                <p:oleObj r:id="rId6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525" y="5911222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24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1992313" y="539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rgbClr val="0070C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/>
            </a:r>
            <a:br>
              <a:rPr lang="en-US" sz="2400">
                <a:solidFill>
                  <a:srgbClr val="0070C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</a:br>
            <a:r>
              <a:rPr lang="en-US" sz="2400">
                <a:solidFill>
                  <a:srgbClr val="0070C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Linea de Productos Verdes</a:t>
            </a:r>
            <a:endParaRPr lang="it-IT" sz="2400">
              <a:solidFill>
                <a:srgbClr val="0070C0"/>
              </a:solidFill>
              <a:latin typeface="Tahoma" pitchFamily="34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905000" y="1143001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b="1" dirty="0">
                <a:latin typeface="Tahoma" pitchFamily="34" charset="0"/>
                <a:ea typeface="宋体" pitchFamily="2" charset="-122"/>
                <a:cs typeface="Tahoma" pitchFamily="34" charset="0"/>
              </a:rPr>
              <a:t>Ottix Shaper y   Ottix Plus</a:t>
            </a:r>
          </a:p>
          <a:p>
            <a:r>
              <a:rPr lang="it-IT" altLang="zh-CN" b="1" dirty="0">
                <a:latin typeface="Tahoma" pitchFamily="34" charset="0"/>
                <a:ea typeface="宋体" pitchFamily="2" charset="-122"/>
                <a:cs typeface="Tahoma" pitchFamily="34" charset="0"/>
              </a:rPr>
              <a:t>Sustitutos no Toxicos de alcohol y Xilol</a:t>
            </a: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1905001" y="1834661"/>
            <a:ext cx="94616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dirty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Ottix es un producto creado para  satisfacer el requerimieto de  laboratorios de Anatomia Patologica. Libre de  compuestos aromaticos  y capaz de sustituir los grados de alcohol y xilol. </a:t>
            </a:r>
          </a:p>
          <a:p>
            <a:r>
              <a:rPr lang="it-IT" altLang="zh-CN" sz="1600" dirty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	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1893529" y="2773177"/>
            <a:ext cx="94731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b="1" dirty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Ottix Plus es una mezcla  no toxica de  alcoholes y solventes .   </a:t>
            </a:r>
          </a:p>
          <a:p>
            <a:r>
              <a:rPr lang="it-IT" altLang="zh-CN" b="1" dirty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En combinacion con Ottix Shaper es una efectiva alternativa No toxica para los diferentes grados de alcohol y  xylol .</a:t>
            </a:r>
          </a:p>
          <a:p>
            <a:endParaRPr lang="it-IT" altLang="zh-CN" sz="1600" dirty="0">
              <a:solidFill>
                <a:schemeClr val="tx2"/>
              </a:solidFill>
              <a:latin typeface="Tahoma" pitchFamily="34" charset="0"/>
              <a:ea typeface="宋体" pitchFamily="2" charset="-122"/>
              <a:cs typeface="Tahoma" pitchFamily="34" charset="0"/>
            </a:endParaRPr>
          </a:p>
          <a:p>
            <a:r>
              <a:rPr lang="it-IT" altLang="zh-CN" dirty="0" smtClean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Durante </a:t>
            </a:r>
            <a:r>
              <a:rPr lang="it-IT" altLang="zh-CN" dirty="0">
                <a:solidFill>
                  <a:schemeClr val="tx2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el protocolo de procesamiento solo 5 pasos son necesarios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895600" y="6096000"/>
            <a:ext cx="1563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zh-C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PAS – </a:t>
            </a:r>
            <a:r>
              <a:rPr lang="en-GB" altLang="zh-CN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estomago</a:t>
            </a:r>
            <a:endParaRPr lang="en-GB" altLang="zh-CN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GB" altLang="zh-CN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Convencional</a:t>
            </a:r>
            <a:r>
              <a:rPr lang="en-GB" altLang="zh-C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it-IT" altLang="zh-CN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096001" y="6096001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zh-C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PAS – </a:t>
            </a:r>
            <a:r>
              <a:rPr lang="en-GB" altLang="zh-CN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Estomago</a:t>
            </a:r>
            <a:endParaRPr lang="en-GB" altLang="zh-CN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GB" altLang="zh-CN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Ottix</a:t>
            </a:r>
            <a:endParaRPr lang="it-IT" altLang="zh-CN" sz="1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40" name="Picture 21" descr="PAS 56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64" y="4273550"/>
            <a:ext cx="2389187" cy="179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41" name="Picture 22" descr="PAS 56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286250"/>
            <a:ext cx="2389188" cy="179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PE" sz="4400" b="1" dirty="0" smtClean="0"/>
              <a:t>Seguridad</a:t>
            </a:r>
            <a:endParaRPr lang="es-PE" sz="2800" b="1" dirty="0" smtClean="0"/>
          </a:p>
          <a:p>
            <a:pPr marL="0" indent="0" algn="ctr">
              <a:buNone/>
            </a:pPr>
            <a:r>
              <a:rPr lang="es-PE" sz="2800" dirty="0" smtClean="0"/>
              <a:t>Sustitución de reactivos tóxicos</a:t>
            </a:r>
          </a:p>
          <a:p>
            <a:pPr marL="0" indent="0" algn="ctr">
              <a:buNone/>
            </a:pPr>
            <a:r>
              <a:rPr lang="es-PE" sz="2800" dirty="0" smtClean="0"/>
              <a:t>Cuidado de la salud de los Tecnólogos Médicos</a:t>
            </a:r>
            <a:endParaRPr lang="es-PE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9993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2719440" imgH="748800" progId="">
                  <p:embed/>
                </p:oleObj>
              </mc:Choice>
              <mc:Fallback>
                <p:oleObj r:id="rId3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 descr="https://encrypted-tbn2.gstatic.com/images?q=tbn:ANd9GcRjOY6GadhPWQzX2eTRdWs5JALdvh5MqKKTtPahJSX7apwWEq0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67" y="402241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2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o9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49" y="509810"/>
            <a:ext cx="1726832" cy="24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so134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49" y="3689168"/>
            <a:ext cx="1699572" cy="245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PE" sz="4800" b="1" dirty="0" smtClean="0"/>
              <a:t>Calidad</a:t>
            </a:r>
            <a:endParaRPr lang="es-PE" sz="3200" b="1" dirty="0"/>
          </a:p>
          <a:p>
            <a:pPr marL="0" indent="0" algn="ctr">
              <a:buNone/>
            </a:pPr>
            <a:r>
              <a:rPr lang="es-PE" sz="3200" dirty="0" smtClean="0"/>
              <a:t>Altos estándares de trabajo</a:t>
            </a:r>
            <a:endParaRPr lang="es-PE" sz="3200" dirty="0"/>
          </a:p>
          <a:p>
            <a:pPr marL="0" indent="0" algn="ctr">
              <a:buNone/>
            </a:pPr>
            <a:r>
              <a:rPr lang="es-PE" sz="3200" dirty="0" smtClean="0"/>
              <a:t>Productos fiables</a:t>
            </a:r>
            <a:endParaRPr lang="es-PE" sz="3200" dirty="0"/>
          </a:p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9204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PE" sz="3200" b="1" dirty="0" err="1" smtClean="0"/>
              <a:t>Ottix</a:t>
            </a:r>
            <a:r>
              <a:rPr lang="es-PE" sz="3200" b="1" dirty="0" smtClean="0"/>
              <a:t> Plus</a:t>
            </a:r>
            <a:endParaRPr lang="es-PE" b="1" dirty="0"/>
          </a:p>
          <a:p>
            <a:pPr marL="0" indent="0">
              <a:buNone/>
            </a:pPr>
            <a:r>
              <a:rPr lang="es-PE" dirty="0" smtClean="0"/>
              <a:t>Mezcla de disolventes y alcoholes que reemplaza tanto al </a:t>
            </a:r>
            <a:r>
              <a:rPr lang="es-PE" dirty="0" err="1" smtClean="0"/>
              <a:t>xilol</a:t>
            </a:r>
            <a:r>
              <a:rPr lang="es-PE" dirty="0" smtClean="0"/>
              <a:t> como a los diferentes grados de alcohol</a:t>
            </a:r>
          </a:p>
          <a:p>
            <a:pPr marL="0" indent="0" algn="ctr">
              <a:buNone/>
            </a:pPr>
            <a:endParaRPr lang="es-PE" dirty="0" smtClean="0"/>
          </a:p>
          <a:p>
            <a:pPr marL="0" indent="0" algn="ctr">
              <a:buNone/>
            </a:pPr>
            <a:endParaRPr lang="es-PE" dirty="0"/>
          </a:p>
          <a:p>
            <a:pPr>
              <a:buFont typeface="Wingdings" panose="05000000000000000000" pitchFamily="2" charset="2"/>
              <a:buChar char="ü"/>
            </a:pPr>
            <a:r>
              <a:rPr lang="es-PE" sz="3200" b="1" dirty="0" err="1"/>
              <a:t>Ottix</a:t>
            </a:r>
            <a:r>
              <a:rPr lang="es-PE" sz="3200" b="1" dirty="0"/>
              <a:t> </a:t>
            </a:r>
            <a:r>
              <a:rPr lang="es-PE" sz="3200" b="1" dirty="0" err="1" smtClean="0"/>
              <a:t>Shaper</a:t>
            </a:r>
            <a:endParaRPr lang="es-PE" b="1" dirty="0"/>
          </a:p>
          <a:p>
            <a:pPr marL="0" indent="0">
              <a:buNone/>
            </a:pPr>
            <a:r>
              <a:rPr lang="es-PE" dirty="0" smtClean="0"/>
              <a:t>Mezcla alcohólica creada para optimizar la acción del </a:t>
            </a:r>
            <a:r>
              <a:rPr lang="es-PE" dirty="0" err="1" smtClean="0"/>
              <a:t>Ottix</a:t>
            </a:r>
            <a:r>
              <a:rPr lang="es-PE" dirty="0" smtClean="0"/>
              <a:t> Plus</a:t>
            </a:r>
            <a:endParaRPr lang="es-PE" dirty="0"/>
          </a:p>
          <a:p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3" t="-191" r="87849" b="80495"/>
          <a:stretch/>
        </p:blipFill>
        <p:spPr bwMode="auto">
          <a:xfrm>
            <a:off x="827584" y="1916832"/>
            <a:ext cx="1387582" cy="13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55805" r="74535" b="22858"/>
          <a:stretch/>
        </p:blipFill>
        <p:spPr bwMode="auto">
          <a:xfrm>
            <a:off x="827584" y="4180179"/>
            <a:ext cx="1387582" cy="15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9204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50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91166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PE" sz="3200" b="1" dirty="0" smtClean="0"/>
              <a:t>Ahorro de tiempo y reactivos:</a:t>
            </a:r>
          </a:p>
          <a:p>
            <a:pPr marL="0" indent="0">
              <a:buNone/>
            </a:pPr>
            <a:r>
              <a:rPr lang="es-PE" sz="3200" b="1" dirty="0" err="1" smtClean="0"/>
              <a:t>Histoprocesamiento</a:t>
            </a:r>
            <a:endParaRPr lang="es-PE" b="1" dirty="0"/>
          </a:p>
          <a:p>
            <a:pPr marL="0" indent="0" algn="ctr">
              <a:buNone/>
            </a:pPr>
            <a:endParaRPr lang="es-PE" dirty="0"/>
          </a:p>
          <a:p>
            <a:pPr marL="0" indent="0" algn="ctr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83" t="2620" r="90118" b="84861"/>
          <a:stretch/>
        </p:blipFill>
        <p:spPr bwMode="auto">
          <a:xfrm>
            <a:off x="1780406" y="773365"/>
            <a:ext cx="648072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881" t="31832" r="14134" b="4182"/>
          <a:stretch/>
        </p:blipFill>
        <p:spPr bwMode="auto">
          <a:xfrm>
            <a:off x="4562636" y="2361760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8450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0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18" y="716924"/>
            <a:ext cx="5099475" cy="4653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3200" b="1" dirty="0" smtClean="0"/>
              <a:t>Altos Estándares de Trabajo</a:t>
            </a:r>
          </a:p>
          <a:p>
            <a:pPr marL="0" indent="0">
              <a:buNone/>
            </a:pPr>
            <a:endParaRPr lang="es-PE" sz="3200" b="1" dirty="0"/>
          </a:p>
          <a:p>
            <a:pPr marL="0" indent="0">
              <a:buNone/>
            </a:pPr>
            <a:endParaRPr lang="es-PE" sz="3200" b="1" dirty="0" smtClean="0"/>
          </a:p>
          <a:p>
            <a:pPr marL="0" indent="0">
              <a:buNone/>
            </a:pPr>
            <a:r>
              <a:rPr lang="es-PE" sz="3200" b="1" dirty="0" err="1" smtClean="0"/>
              <a:t>Ottix</a:t>
            </a:r>
            <a:r>
              <a:rPr lang="es-PE" sz="3200" b="1" dirty="0" smtClean="0"/>
              <a:t> en Hematoxilina – Eosina</a:t>
            </a:r>
          </a:p>
          <a:p>
            <a:pPr marL="0" indent="0">
              <a:buNone/>
            </a:pPr>
            <a:endParaRPr lang="es-PE" sz="1900" b="1" dirty="0"/>
          </a:p>
          <a:p>
            <a:pPr marL="0" indent="0">
              <a:buNone/>
            </a:pPr>
            <a:r>
              <a:rPr lang="es-PE" sz="1900" dirty="0" smtClean="0"/>
              <a:t>Resultados claros y brillantes en la tinción</a:t>
            </a:r>
          </a:p>
          <a:p>
            <a:pPr marL="0" indent="0">
              <a:buNone/>
            </a:pPr>
            <a:r>
              <a:rPr lang="es-PE" sz="1900" dirty="0" smtClean="0"/>
              <a:t>No se encuentran diferencias con los protocolos tradicionales</a:t>
            </a:r>
            <a:endParaRPr lang="es-PE" sz="1900" dirty="0"/>
          </a:p>
          <a:p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83" t="1354" r="91248" b="80257"/>
          <a:stretch/>
        </p:blipFill>
        <p:spPr bwMode="auto">
          <a:xfrm>
            <a:off x="1876746" y="542846"/>
            <a:ext cx="648072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9488" t="30470" r="885" b="1532"/>
          <a:stretch/>
        </p:blipFill>
        <p:spPr bwMode="auto">
          <a:xfrm>
            <a:off x="7580393" y="2374639"/>
            <a:ext cx="4035490" cy="31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8450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62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87" y="678289"/>
            <a:ext cx="515099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3200" b="1" dirty="0" smtClean="0"/>
              <a:t>Procesamiento con </a:t>
            </a:r>
            <a:r>
              <a:rPr lang="es-PE" sz="3200" b="1" dirty="0" err="1" smtClean="0"/>
              <a:t>Ottix</a:t>
            </a:r>
            <a:endParaRPr lang="es-PE" sz="3200" b="1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r>
              <a:rPr lang="es-PE" dirty="0" smtClean="0"/>
              <a:t>Muy buena preservación de tejido graso</a:t>
            </a:r>
            <a:endParaRPr lang="es-PE" dirty="0"/>
          </a:p>
          <a:p>
            <a:pPr marL="0" indent="0">
              <a:buNone/>
            </a:pPr>
            <a:r>
              <a:rPr lang="es-PE" dirty="0" smtClean="0"/>
              <a:t>Excelentes resultados en muestras de mama procesadas</a:t>
            </a:r>
            <a:endParaRPr lang="es-PE" dirty="0"/>
          </a:p>
          <a:p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9058" t="19806" r="5051" b="11040"/>
          <a:stretch/>
        </p:blipFill>
        <p:spPr bwMode="auto">
          <a:xfrm>
            <a:off x="7926985" y="2177740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8450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25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057" y="75556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PE" sz="3200" b="1" dirty="0" err="1" smtClean="0"/>
              <a:t>Ottix</a:t>
            </a:r>
            <a:r>
              <a:rPr lang="es-PE" sz="3200" b="1" dirty="0" smtClean="0"/>
              <a:t>: Tinción Especial</a:t>
            </a:r>
            <a:endParaRPr lang="es-PE" sz="3200" b="1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r>
              <a:rPr lang="es-PE" dirty="0" smtClean="0"/>
              <a:t>Tinción de plata – Enfermedades del Hígado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335"/>
          <a:stretch/>
        </p:blipFill>
        <p:spPr bwMode="auto">
          <a:xfrm>
            <a:off x="2641359" y="2521573"/>
            <a:ext cx="7209892" cy="37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8450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8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Una Empresa comprometida con: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2481533" y="2632917"/>
            <a:ext cx="932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Desarrollo ,Fabricación y Distribución </a:t>
            </a:r>
            <a:r>
              <a:rPr lang="es-PE" sz="2000" dirty="0"/>
              <a:t>de equipos y reactivos para anatomía Patológica alrededor del mundo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73922" y="3553602"/>
            <a:ext cx="923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Rápido Crecimiento </a:t>
            </a:r>
            <a:r>
              <a:rPr lang="es-PE" sz="2000" dirty="0"/>
              <a:t>como Proveedor de Equipos de Anatomía Patológica, Cada año lanza nuevos productos para incrementar el portafolio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81528" y="4652741"/>
            <a:ext cx="92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Provisión de Productos con</a:t>
            </a:r>
            <a:r>
              <a:rPr lang="es-PE" sz="2000" dirty="0"/>
              <a:t> la Mejor Calidad y Flexibilidad</a:t>
            </a:r>
          </a:p>
          <a:p>
            <a:endParaRPr lang="es-PE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\\SERVIDOR\rguzman\MANUALES DPSAC\SEBIA\imagepays\stick_figure_drawing_three_check_marks_500_cl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39" y="1792190"/>
            <a:ext cx="285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64208" y="79419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PE" sz="3200" b="1" dirty="0" err="1" smtClean="0"/>
              <a:t>Ottix</a:t>
            </a:r>
            <a:r>
              <a:rPr lang="es-PE" sz="3200" b="1" dirty="0" smtClean="0"/>
              <a:t>: </a:t>
            </a:r>
            <a:r>
              <a:rPr lang="es-PE" sz="3200" b="1" dirty="0" err="1" smtClean="0"/>
              <a:t>Inmunohistoquimica</a:t>
            </a:r>
            <a:endParaRPr lang="es-PE" sz="3200" b="1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r>
              <a:rPr lang="es-PE" dirty="0" smtClean="0"/>
              <a:t>Receptor de estrógeno – Cáncer de mama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33" y="2683009"/>
            <a:ext cx="6934200" cy="3419475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08450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94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4"/>
          <p:cNvSpPr>
            <a:spLocks noChangeArrowheads="1"/>
          </p:cNvSpPr>
          <p:nvPr/>
        </p:nvSpPr>
        <p:spPr bwMode="auto">
          <a:xfrm>
            <a:off x="1992313" y="688975"/>
            <a:ext cx="8064500" cy="9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400" b="1" dirty="0">
                <a:latin typeface="Tahoma" pitchFamily="34" charset="0"/>
                <a:cs typeface="Tahoma" pitchFamily="34" charset="0"/>
              </a:rPr>
              <a:t>Kit de Tincion RAFFAELLO</a:t>
            </a:r>
          </a:p>
        </p:txBody>
      </p:sp>
      <p:pic>
        <p:nvPicPr>
          <p:cNvPr id="19459" name="Immagine 8" descr="Packaging_STKIT_1009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1" y="2133600"/>
            <a:ext cx="2701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8"/>
          <p:cNvSpPr txBox="1">
            <a:spLocks noChangeArrowheads="1"/>
          </p:cNvSpPr>
          <p:nvPr/>
        </p:nvSpPr>
        <p:spPr bwMode="auto">
          <a:xfrm>
            <a:off x="2135188" y="2420939"/>
            <a:ext cx="4679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dirty="0">
                <a:latin typeface="Tahoma" pitchFamily="34" charset="0"/>
                <a:cs typeface="Tahoma" pitchFamily="34" charset="0"/>
              </a:rPr>
              <a:t>La amplia gamma del Kit de Tinción RAFFAELLO permite seleccionar Coloraciones  H&amp;E y PAP  para obtener el resultado deseado  a discreción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8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21" y="737747"/>
            <a:ext cx="4295775" cy="543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12" y="93710"/>
            <a:ext cx="3915429" cy="3226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85" y="3337576"/>
            <a:ext cx="4359640" cy="34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1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4"/>
          <p:cNvSpPr>
            <a:spLocks noChangeArrowheads="1"/>
          </p:cNvSpPr>
          <p:nvPr/>
        </p:nvSpPr>
        <p:spPr bwMode="auto">
          <a:xfrm>
            <a:off x="1992313" y="688975"/>
            <a:ext cx="8064500" cy="9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400" b="1" dirty="0">
                <a:latin typeface="Tahoma" pitchFamily="34" charset="0"/>
                <a:cs typeface="Tahoma" pitchFamily="34" charset="0"/>
              </a:rPr>
              <a:t>Kit de Montaje </a:t>
            </a:r>
            <a:r>
              <a:rPr lang="it-IT" sz="4400" b="1" dirty="0" smtClean="0">
                <a:latin typeface="Tahoma" pitchFamily="34" charset="0"/>
                <a:cs typeface="Tahoma" pitchFamily="34" charset="0"/>
              </a:rPr>
              <a:t>DIAMOUNT</a:t>
            </a:r>
            <a:endParaRPr lang="it-IT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CasellaDiTesto 8"/>
          <p:cNvSpPr txBox="1">
            <a:spLocks noChangeArrowheads="1"/>
          </p:cNvSpPr>
          <p:nvPr/>
        </p:nvSpPr>
        <p:spPr bwMode="auto">
          <a:xfrm>
            <a:off x="1992313" y="2641601"/>
            <a:ext cx="6983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dirty="0">
                <a:latin typeface="Tahoma" pitchFamily="34" charset="0"/>
                <a:cs typeface="Tahoma" pitchFamily="34" charset="0"/>
              </a:rPr>
              <a:t>Contiene </a:t>
            </a:r>
          </a:p>
          <a:p>
            <a:pPr algn="just"/>
            <a:endParaRPr lang="it-IT" sz="2000" dirty="0">
              <a:latin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1 botella de medio de Montaje Diamount (libre de Xileno ) 500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ml.</a:t>
            </a:r>
          </a:p>
          <a:p>
            <a:pPr algn="just"/>
            <a:endParaRPr lang="it-IT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it-IT" sz="2000" dirty="0" smtClean="0">
                <a:latin typeface="Tahoma" pitchFamily="34" charset="0"/>
                <a:cs typeface="Tahoma" pitchFamily="34" charset="0"/>
              </a:rPr>
              <a:t>Acepta todo tipo de solventes.</a:t>
            </a:r>
            <a:endParaRPr lang="it-IT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7296" y="3784601"/>
            <a:ext cx="996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30" y="2133600"/>
            <a:ext cx="7496866" cy="2811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624110"/>
            <a:ext cx="7670684" cy="1271753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35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8" y="154744"/>
            <a:ext cx="5781260" cy="655628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54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39" y="736356"/>
            <a:ext cx="6304493" cy="3096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656" y="4259030"/>
            <a:ext cx="6300689" cy="1943027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00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15" y="421590"/>
            <a:ext cx="4440262" cy="6272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913" y="421590"/>
            <a:ext cx="4440262" cy="62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82" y="381146"/>
            <a:ext cx="4498624" cy="611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836" y="381146"/>
            <a:ext cx="4498624" cy="61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…GRACIAS</a:t>
            </a:r>
            <a:endParaRPr lang="es-P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b="1" dirty="0" smtClean="0">
                <a:solidFill>
                  <a:schemeClr val="tx1"/>
                </a:solidFill>
              </a:rPr>
              <a:t>robertoguzman@diagnosticaperuana.com.pe</a:t>
            </a:r>
          </a:p>
          <a:p>
            <a:r>
              <a:rPr lang="es-PE" sz="2400" b="1" dirty="0" smtClean="0">
                <a:solidFill>
                  <a:schemeClr val="tx1"/>
                </a:solidFill>
              </a:rPr>
              <a:t>ventas@diagnosticaperuana.com.pe</a:t>
            </a:r>
            <a:endParaRPr lang="es-PE" sz="2400" b="1" dirty="0">
              <a:solidFill>
                <a:schemeClr val="tx1"/>
              </a:solidFill>
            </a:endParaRPr>
          </a:p>
          <a:p>
            <a:r>
              <a:rPr lang="es-PE" sz="3200" b="1" dirty="0" smtClean="0">
                <a:solidFill>
                  <a:schemeClr val="tx1"/>
                </a:solidFill>
              </a:rPr>
              <a:t>989297251</a:t>
            </a:r>
            <a:endParaRPr lang="es-PE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\\SERVIDOR\rguzman\MANUALES DPSAC\SEBIA\imagepays\stickman_customer_service_anim_500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1067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63750" y="1153577"/>
            <a:ext cx="8810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Produccion</a:t>
            </a:r>
            <a:r>
              <a:rPr lang="en-GB" sz="2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sz="2400" b="1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instrumentos</a:t>
            </a:r>
            <a:r>
              <a:rPr lang="en-GB" sz="2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Fabricacion</a:t>
            </a:r>
            <a:r>
              <a:rPr lang="en-GB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y </a:t>
            </a:r>
            <a:r>
              <a:rPr lang="en-GB" sz="2000" dirty="0" err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ensamblado</a:t>
            </a:r>
            <a:r>
              <a:rPr lang="en-GB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it-IT" sz="20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7" descr="Reparto produzione ca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4" y="2143125"/>
            <a:ext cx="424973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Reparto produzione strumen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5" y="4189414"/>
            <a:ext cx="3430588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C:\Users\gianluca russo\Desktop\FOTO LAVORATIVE\IMG00126-20110929-1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26" y="2154239"/>
            <a:ext cx="26527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C:\Users\gianluca russo\Desktop\FOTO LAVORATIVE\IMG00127-20110929-17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25" y="5257801"/>
            <a:ext cx="34496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itolo 1"/>
          <p:cNvSpPr>
            <a:spLocks noGrp="1"/>
          </p:cNvSpPr>
          <p:nvPr>
            <p:ph type="title"/>
          </p:nvPr>
        </p:nvSpPr>
        <p:spPr>
          <a:xfrm>
            <a:off x="1981200" y="2698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2400">
                <a:latin typeface="Tahoma" pitchFamily="34" charset="0"/>
                <a:ea typeface="SimSun" pitchFamily="2" charset="-122"/>
                <a:cs typeface="Tahoma" pitchFamily="34" charset="0"/>
              </a:rPr>
              <a:t/>
            </a:r>
            <a:br>
              <a:rPr lang="en-US" altLang="zh-CN" sz="2400">
                <a:latin typeface="Tahoma" pitchFamily="34" charset="0"/>
                <a:ea typeface="SimSun" pitchFamily="2" charset="-122"/>
                <a:cs typeface="Tahoma" pitchFamily="34" charset="0"/>
              </a:rPr>
            </a:br>
            <a:r>
              <a:rPr lang="en-US" altLang="zh-CN" sz="2400">
                <a:solidFill>
                  <a:srgbClr val="0070C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Compania</a:t>
            </a:r>
            <a:endParaRPr lang="it-IT" sz="2400">
              <a:solidFill>
                <a:srgbClr val="0070C0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7" imgW="2719440" imgH="748800" progId="">
                  <p:embed/>
                </p:oleObj>
              </mc:Choice>
              <mc:Fallback>
                <p:oleObj r:id="rId7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boPath_aranc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451" y="4214813"/>
            <a:ext cx="60483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992312" y="1052514"/>
            <a:ext cx="9515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Laboratorio Interno de testeo  y mejoramiento de calidad de productos</a:t>
            </a:r>
          </a:p>
        </p:txBody>
      </p:sp>
      <p:sp>
        <p:nvSpPr>
          <p:cNvPr id="12293" name="Titolo 1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2400">
                <a:latin typeface="Tahoma" pitchFamily="34" charset="0"/>
                <a:ea typeface="SimSun" pitchFamily="2" charset="-122"/>
                <a:cs typeface="Tahoma" pitchFamily="34" charset="0"/>
              </a:rPr>
              <a:t/>
            </a:r>
            <a:br>
              <a:rPr lang="en-US" altLang="zh-CN" sz="2400">
                <a:latin typeface="Tahoma" pitchFamily="34" charset="0"/>
                <a:ea typeface="SimSun" pitchFamily="2" charset="-122"/>
                <a:cs typeface="Tahoma" pitchFamily="34" charset="0"/>
              </a:rPr>
            </a:br>
            <a:r>
              <a:rPr lang="en-US" altLang="zh-CN" sz="2400">
                <a:solidFill>
                  <a:srgbClr val="0070C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Compania</a:t>
            </a:r>
            <a:endParaRPr lang="it-IT" sz="2400">
              <a:solidFill>
                <a:srgbClr val="0070C0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1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Situación actual:</a:t>
            </a:r>
            <a:endParaRPr lang="es-PE" b="1" dirty="0"/>
          </a:p>
        </p:txBody>
      </p:sp>
      <p:pic>
        <p:nvPicPr>
          <p:cNvPr id="10246" name="Picture 6" descr="http://promujer.org/wp-content/uploads/2012/11/country-pe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10" y="1348963"/>
            <a:ext cx="5288622" cy="52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4" imgW="2719440" imgH="748800" progId="">
                  <p:embed/>
                </p:oleObj>
              </mc:Choice>
              <mc:Fallback>
                <p:oleObj r:id="rId4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90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39" y="2759712"/>
            <a:ext cx="8500746" cy="358634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49" y="66677"/>
            <a:ext cx="4725435" cy="25787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63" y="1013001"/>
            <a:ext cx="5466984" cy="9812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6" imgW="2719440" imgH="748800" progId="">
                  <p:embed/>
                </p:oleObj>
              </mc:Choice>
              <mc:Fallback>
                <p:oleObj r:id="rId6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7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27" y="231710"/>
            <a:ext cx="6131416" cy="26930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63" y="3093613"/>
            <a:ext cx="9419689" cy="31974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01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31" y="3261256"/>
            <a:ext cx="10717648" cy="1310744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760" y="1181856"/>
            <a:ext cx="9273852" cy="123586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5" imgW="2719440" imgH="748800" progId="">
                  <p:embed/>
                </p:oleObj>
              </mc:Choice>
              <mc:Fallback>
                <p:oleObj r:id="rId5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30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6" y="3339970"/>
            <a:ext cx="11160717" cy="84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94"/>
          <a:stretch/>
        </p:blipFill>
        <p:spPr>
          <a:xfrm>
            <a:off x="689315" y="4303154"/>
            <a:ext cx="11160718" cy="1580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383" y="3615397"/>
            <a:ext cx="11015005" cy="2532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angle 6"/>
          <p:cNvSpPr/>
          <p:nvPr/>
        </p:nvSpPr>
        <p:spPr>
          <a:xfrm>
            <a:off x="703383" y="4583722"/>
            <a:ext cx="11015005" cy="1039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15" y="1586329"/>
            <a:ext cx="11160718" cy="1538743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20077"/>
              </p:ext>
            </p:extLst>
          </p:nvPr>
        </p:nvGraphicFramePr>
        <p:xfrm>
          <a:off x="9125509" y="132779"/>
          <a:ext cx="27368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6" imgW="2719440" imgH="748800" progId="">
                  <p:embed/>
                </p:oleObj>
              </mc:Choice>
              <mc:Fallback>
                <p:oleObj r:id="rId6" imgW="2719440" imgH="74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509" y="132779"/>
                        <a:ext cx="27368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72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950</TotalTime>
  <Words>488</Words>
  <Application>Microsoft Office PowerPoint</Application>
  <PresentationFormat>Widescreen</PresentationFormat>
  <Paragraphs>79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SimSun</vt:lpstr>
      <vt:lpstr>SimSun</vt:lpstr>
      <vt:lpstr>Arial</vt:lpstr>
      <vt:lpstr>Berlin Sans FB Demi</vt:lpstr>
      <vt:lpstr>Calibri</vt:lpstr>
      <vt:lpstr>Century Gothic</vt:lpstr>
      <vt:lpstr>Tahoma</vt:lpstr>
      <vt:lpstr>Wingdings</vt:lpstr>
      <vt:lpstr>Wingdings 3</vt:lpstr>
      <vt:lpstr>幼圆</vt:lpstr>
      <vt:lpstr>Wisp</vt:lpstr>
      <vt:lpstr>Ottix</vt:lpstr>
      <vt:lpstr>Una Empresa comprometida con:</vt:lpstr>
      <vt:lpstr> Compania</vt:lpstr>
      <vt:lpstr> Compania</vt:lpstr>
      <vt:lpstr>Situación actual:</vt:lpstr>
      <vt:lpstr>PowerPoint Presentation</vt:lpstr>
      <vt:lpstr>PowerPoint Presentation</vt:lpstr>
      <vt:lpstr>PowerPoint Presentation</vt:lpstr>
      <vt:lpstr>PowerPoint Presentation</vt:lpstr>
      <vt:lpstr>¿Cuáles son los principales riesgo de la salud relacionados con la respiración y el Xileno? </vt:lpstr>
      <vt:lpstr>PowerPoint Presentation</vt:lpstr>
      <vt:lpstr> Linea de Productos Verdes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…GRACIAS</vt:lpstr>
    </vt:vector>
  </TitlesOfParts>
  <Company>Diagnóstica Peruana 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Ottix</dc:title>
  <dc:creator>Roberto Guzman</dc:creator>
  <cp:lastModifiedBy>Roberto Guzman</cp:lastModifiedBy>
  <cp:revision>20</cp:revision>
  <dcterms:created xsi:type="dcterms:W3CDTF">2014-11-29T03:24:28Z</dcterms:created>
  <dcterms:modified xsi:type="dcterms:W3CDTF">2014-11-29T19:18:41Z</dcterms:modified>
</cp:coreProperties>
</file>