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8"/>
  </p:notesMasterIdLst>
  <p:sldIdLst>
    <p:sldId id="256" r:id="rId2"/>
    <p:sldId id="278" r:id="rId3"/>
    <p:sldId id="266" r:id="rId4"/>
    <p:sldId id="281" r:id="rId5"/>
    <p:sldId id="282" r:id="rId6"/>
    <p:sldId id="279" r:id="rId7"/>
    <p:sldId id="257" r:id="rId8"/>
    <p:sldId id="280" r:id="rId9"/>
    <p:sldId id="258" r:id="rId10"/>
    <p:sldId id="263" r:id="rId11"/>
    <p:sldId id="283" r:id="rId12"/>
    <p:sldId id="260" r:id="rId13"/>
    <p:sldId id="259" r:id="rId14"/>
    <p:sldId id="262" r:id="rId15"/>
    <p:sldId id="264" r:id="rId16"/>
    <p:sldId id="276" r:id="rId17"/>
    <p:sldId id="265" r:id="rId18"/>
    <p:sldId id="274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7" r:id="rId27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16" y="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A6FDE-7505-4B1B-B552-F72ACE421642}" type="datetimeFigureOut">
              <a:rPr lang="es-PE" smtClean="0"/>
              <a:t>29/11/2014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E817EE-8333-476B-A736-9D6E1AC4EED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95303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817EE-8333-476B-A736-9D6E1AC4EEDF}" type="slidenum">
              <a:rPr lang="es-PE" smtClean="0"/>
              <a:t>26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12934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6DD92-B84E-4298-AEFE-A133990A6079}" type="datetimeFigureOut">
              <a:rPr lang="es-PE" smtClean="0"/>
              <a:pPr/>
              <a:t>29/11/2014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22D3-4223-4D4D-B13F-A9330F86D35E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27958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6DD92-B84E-4298-AEFE-A133990A6079}" type="datetimeFigureOut">
              <a:rPr lang="es-PE" smtClean="0"/>
              <a:pPr/>
              <a:t>29/11/2014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22D3-4223-4D4D-B13F-A9330F86D35E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57273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6DD92-B84E-4298-AEFE-A133990A6079}" type="datetimeFigureOut">
              <a:rPr lang="es-PE" smtClean="0"/>
              <a:pPr/>
              <a:t>29/11/2014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22D3-4223-4D4D-B13F-A9330F86D35E}" type="slidenum">
              <a:rPr lang="es-PE" smtClean="0"/>
              <a:pPr/>
              <a:t>‹Nº›</a:t>
            </a:fld>
            <a:endParaRPr lang="es-PE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8995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6DD92-B84E-4298-AEFE-A133990A6079}" type="datetimeFigureOut">
              <a:rPr lang="es-PE" smtClean="0"/>
              <a:pPr/>
              <a:t>29/11/2014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22D3-4223-4D4D-B13F-A9330F86D35E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09637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6DD92-B84E-4298-AEFE-A133990A6079}" type="datetimeFigureOut">
              <a:rPr lang="es-PE" smtClean="0"/>
              <a:pPr/>
              <a:t>29/11/2014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22D3-4223-4D4D-B13F-A9330F86D35E}" type="slidenum">
              <a:rPr lang="es-PE" smtClean="0"/>
              <a:pPr/>
              <a:t>‹Nº›</a:t>
            </a:fld>
            <a:endParaRPr lang="es-PE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2206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6DD92-B84E-4298-AEFE-A133990A6079}" type="datetimeFigureOut">
              <a:rPr lang="es-PE" smtClean="0"/>
              <a:pPr/>
              <a:t>29/11/2014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22D3-4223-4D4D-B13F-A9330F86D35E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135812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6DD92-B84E-4298-AEFE-A133990A6079}" type="datetimeFigureOut">
              <a:rPr lang="es-PE" smtClean="0"/>
              <a:pPr/>
              <a:t>29/11/2014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22D3-4223-4D4D-B13F-A9330F86D35E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78926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6DD92-B84E-4298-AEFE-A133990A6079}" type="datetimeFigureOut">
              <a:rPr lang="es-PE" smtClean="0"/>
              <a:pPr/>
              <a:t>29/11/2014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22D3-4223-4D4D-B13F-A9330F86D35E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64308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6DD92-B84E-4298-AEFE-A133990A6079}" type="datetimeFigureOut">
              <a:rPr lang="es-PE" smtClean="0"/>
              <a:pPr/>
              <a:t>29/11/2014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22D3-4223-4D4D-B13F-A9330F86D35E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02981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6DD92-B84E-4298-AEFE-A133990A6079}" type="datetimeFigureOut">
              <a:rPr lang="es-PE" smtClean="0"/>
              <a:pPr/>
              <a:t>29/11/2014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22D3-4223-4D4D-B13F-A9330F86D35E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77388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6DD92-B84E-4298-AEFE-A133990A6079}" type="datetimeFigureOut">
              <a:rPr lang="es-PE" smtClean="0"/>
              <a:pPr/>
              <a:t>29/11/2014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22D3-4223-4D4D-B13F-A9330F86D35E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29673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6DD92-B84E-4298-AEFE-A133990A6079}" type="datetimeFigureOut">
              <a:rPr lang="es-PE" smtClean="0"/>
              <a:pPr/>
              <a:t>29/11/2014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22D3-4223-4D4D-B13F-A9330F86D35E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71817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6DD92-B84E-4298-AEFE-A133990A6079}" type="datetimeFigureOut">
              <a:rPr lang="es-PE" smtClean="0"/>
              <a:pPr/>
              <a:t>29/11/2014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22D3-4223-4D4D-B13F-A9330F86D35E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35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6DD92-B84E-4298-AEFE-A133990A6079}" type="datetimeFigureOut">
              <a:rPr lang="es-PE" smtClean="0"/>
              <a:pPr/>
              <a:t>29/11/2014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22D3-4223-4D4D-B13F-A9330F86D35E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07008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6DD92-B84E-4298-AEFE-A133990A6079}" type="datetimeFigureOut">
              <a:rPr lang="es-PE" smtClean="0"/>
              <a:pPr/>
              <a:t>29/11/2014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22D3-4223-4D4D-B13F-A9330F86D35E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20393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6DD92-B84E-4298-AEFE-A133990A6079}" type="datetimeFigureOut">
              <a:rPr lang="es-PE" smtClean="0"/>
              <a:pPr/>
              <a:t>29/11/2014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22D3-4223-4D4D-B13F-A9330F86D35E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73103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6DD92-B84E-4298-AEFE-A133990A6079}" type="datetimeFigureOut">
              <a:rPr lang="es-PE" smtClean="0"/>
              <a:pPr/>
              <a:t>29/11/2014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E5C22D3-4223-4D4D-B13F-A9330F86D35E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6772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 smtClean="0"/>
              <a:t>CODIGO DE ETICA  CTMP</a:t>
            </a:r>
            <a:endParaRPr lang="es-PE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610414"/>
          </a:xfrm>
        </p:spPr>
        <p:txBody>
          <a:bodyPr/>
          <a:lstStyle/>
          <a:p>
            <a:r>
              <a:rPr lang="es-PE" dirty="0" smtClean="0"/>
              <a:t>APLICACIONES PRACTICAS</a:t>
            </a:r>
          </a:p>
          <a:p>
            <a:endParaRPr lang="es-PE" dirty="0"/>
          </a:p>
          <a:p>
            <a:endParaRPr lang="es-PE" dirty="0" smtClean="0"/>
          </a:p>
          <a:p>
            <a:r>
              <a:rPr lang="es-PE" b="1" i="1" dirty="0" smtClean="0"/>
              <a:t>Tecnólogo Médico Mirtha Hernández Acasiete</a:t>
            </a:r>
            <a:endParaRPr lang="es-PE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dirty="0" smtClean="0"/>
              <a:t>FACTORES 	QUE INFLUYEN EN EL COMPORTAMIENTO ETICO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 dirty="0" smtClean="0"/>
          </a:p>
          <a:p>
            <a:r>
              <a:rPr lang="es-PE" dirty="0" smtClean="0"/>
              <a:t>Los valores individuales</a:t>
            </a:r>
          </a:p>
          <a:p>
            <a:endParaRPr lang="es-PE" dirty="0" smtClean="0"/>
          </a:p>
          <a:p>
            <a:r>
              <a:rPr lang="es-PE" dirty="0" smtClean="0"/>
              <a:t>Comportamiento y valores de otros.</a:t>
            </a:r>
          </a:p>
          <a:p>
            <a:pPr>
              <a:buNone/>
            </a:pPr>
            <a:endParaRPr lang="es-PE" dirty="0" smtClean="0"/>
          </a:p>
          <a:p>
            <a:r>
              <a:rPr lang="es-PE" dirty="0" smtClean="0"/>
              <a:t>CÓDIGO DE ÉTICA</a:t>
            </a:r>
            <a:endParaRPr lang="es-PE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VALORES NECESARIOS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598" y="2160590"/>
            <a:ext cx="7202761" cy="3880773"/>
          </a:xfrm>
        </p:spPr>
        <p:txBody>
          <a:bodyPr>
            <a:normAutofit/>
          </a:bodyPr>
          <a:lstStyle/>
          <a:p>
            <a:r>
              <a:rPr lang="es-PE" sz="2400" dirty="0" smtClean="0">
                <a:solidFill>
                  <a:srgbClr val="0070C0"/>
                </a:solidFill>
              </a:rPr>
              <a:t>Respeto.</a:t>
            </a:r>
          </a:p>
          <a:p>
            <a:pPr marL="0" indent="0">
              <a:buNone/>
            </a:pPr>
            <a:r>
              <a:rPr lang="es-PE" sz="2400" dirty="0">
                <a:solidFill>
                  <a:srgbClr val="0070C0"/>
                </a:solidFill>
              </a:rPr>
              <a:t> </a:t>
            </a:r>
            <a:r>
              <a:rPr lang="es-PE" sz="2400" dirty="0" smtClean="0">
                <a:solidFill>
                  <a:srgbClr val="0070C0"/>
                </a:solidFill>
              </a:rPr>
              <a:t>   </a:t>
            </a:r>
            <a:r>
              <a:rPr lang="es-PE" dirty="0" smtClean="0">
                <a:solidFill>
                  <a:schemeClr val="tx1"/>
                </a:solidFill>
              </a:rPr>
              <a:t>Conocer en sí y en los demás  sus derechos y obligaciones con</a:t>
            </a:r>
          </a:p>
          <a:p>
            <a:pPr marL="0" indent="0">
              <a:buNone/>
            </a:pPr>
            <a:r>
              <a:rPr lang="es-PE" dirty="0">
                <a:solidFill>
                  <a:schemeClr val="tx1"/>
                </a:solidFill>
              </a:rPr>
              <a:t> </a:t>
            </a:r>
            <a:r>
              <a:rPr lang="es-PE" dirty="0" smtClean="0">
                <a:solidFill>
                  <a:schemeClr val="tx1"/>
                </a:solidFill>
              </a:rPr>
              <a:t>    dignidad, dando a cada quien su valor para lograr un bien</a:t>
            </a:r>
          </a:p>
          <a:p>
            <a:pPr marL="0" indent="0">
              <a:buNone/>
            </a:pPr>
            <a:r>
              <a:rPr lang="es-PE" dirty="0">
                <a:solidFill>
                  <a:schemeClr val="tx1"/>
                </a:solidFill>
              </a:rPr>
              <a:t> </a:t>
            </a:r>
            <a:r>
              <a:rPr lang="es-PE" dirty="0" smtClean="0">
                <a:solidFill>
                  <a:schemeClr val="tx1"/>
                </a:solidFill>
              </a:rPr>
              <a:t>    común.</a:t>
            </a:r>
          </a:p>
          <a:p>
            <a:pPr marL="0" indent="0">
              <a:buNone/>
            </a:pPr>
            <a:r>
              <a:rPr lang="es-PE" sz="2400" dirty="0">
                <a:solidFill>
                  <a:schemeClr val="tx1"/>
                </a:solidFill>
              </a:rPr>
              <a:t> </a:t>
            </a:r>
            <a:r>
              <a:rPr lang="es-PE" sz="2400" dirty="0" smtClean="0">
                <a:solidFill>
                  <a:schemeClr val="tx1"/>
                </a:solidFill>
              </a:rPr>
              <a:t>   Art. 2 y 3 </a:t>
            </a:r>
            <a:r>
              <a:rPr lang="es-PE" sz="2000" dirty="0" smtClean="0">
                <a:solidFill>
                  <a:schemeClr val="tx1"/>
                </a:solidFill>
              </a:rPr>
              <a:t>del Código de Ética.</a:t>
            </a:r>
            <a:endParaRPr lang="es-P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81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E" dirty="0" smtClean="0"/>
              <a:t>VALORES NECESARIOS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b="1" dirty="0" smtClean="0">
                <a:solidFill>
                  <a:srgbClr val="002060"/>
                </a:solidFill>
              </a:rPr>
              <a:t>SOLIDARIDAD </a:t>
            </a:r>
          </a:p>
          <a:p>
            <a:pPr>
              <a:lnSpc>
                <a:spcPct val="150000"/>
              </a:lnSpc>
              <a:buNone/>
            </a:pPr>
            <a:r>
              <a:rPr lang="es-PE" dirty="0" smtClean="0"/>
              <a:t>     Relaciones de respeto y colaboración que se establecen entre miembros de la misma profesión para evitar  perjudicarse  y ayudarse unos a otros.</a:t>
            </a:r>
          </a:p>
          <a:p>
            <a:pPr>
              <a:buNone/>
            </a:pPr>
            <a:endParaRPr lang="es-PE" dirty="0" smtClean="0"/>
          </a:p>
          <a:p>
            <a:pPr>
              <a:buNone/>
            </a:pPr>
            <a:r>
              <a:rPr lang="es-PE" dirty="0" smtClean="0"/>
              <a:t>     Título IV, todos sus artículos.</a:t>
            </a:r>
            <a:endParaRPr lang="es-PE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VALORES NECESARIOS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PE" dirty="0" smtClean="0"/>
          </a:p>
          <a:p>
            <a:pPr>
              <a:lnSpc>
                <a:spcPct val="150000"/>
              </a:lnSpc>
            </a:pPr>
            <a:r>
              <a:rPr lang="es-PE" b="1" dirty="0" smtClean="0">
                <a:solidFill>
                  <a:srgbClr val="002060"/>
                </a:solidFill>
              </a:rPr>
              <a:t>COMPETENCIA</a:t>
            </a:r>
            <a:r>
              <a:rPr lang="es-PE" dirty="0" smtClean="0"/>
              <a:t>: conocimientos, destreza y actitudes requeridos para prestar un servicio.</a:t>
            </a:r>
          </a:p>
          <a:p>
            <a:endParaRPr lang="es-PE" dirty="0" smtClean="0"/>
          </a:p>
          <a:p>
            <a:pPr>
              <a:buNone/>
            </a:pPr>
            <a:r>
              <a:rPr lang="es-PE" dirty="0" smtClean="0"/>
              <a:t>       </a:t>
            </a:r>
          </a:p>
          <a:p>
            <a:pPr>
              <a:buNone/>
            </a:pPr>
            <a:r>
              <a:rPr lang="es-PE" dirty="0" smtClean="0"/>
              <a:t>       Arts. 23, 24, 69 y 71</a:t>
            </a:r>
          </a:p>
          <a:p>
            <a:endParaRPr lang="es-PE" dirty="0" smtClean="0"/>
          </a:p>
          <a:p>
            <a:pPr>
              <a:buNone/>
            </a:pPr>
            <a:r>
              <a:rPr lang="es-PE" dirty="0" smtClean="0"/>
              <a:t>           </a:t>
            </a:r>
            <a:endParaRPr lang="es-PE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VALORES NECESARIOS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b="1" dirty="0" smtClean="0">
                <a:solidFill>
                  <a:srgbClr val="002060"/>
                </a:solidFill>
              </a:rPr>
              <a:t>DISCRECIÓN</a:t>
            </a:r>
            <a:r>
              <a:rPr lang="es-PE" dirty="0" smtClean="0"/>
              <a:t> </a:t>
            </a:r>
          </a:p>
          <a:p>
            <a:endParaRPr lang="es-PE" dirty="0" smtClean="0"/>
          </a:p>
          <a:p>
            <a:r>
              <a:rPr lang="es-PE" dirty="0" smtClean="0"/>
              <a:t>Reserva o cautela para no decir algo que se sabe o piensa.  Es una virtud que se convierte en una obligación moral cuando actuamos en el plano profesional.</a:t>
            </a:r>
          </a:p>
          <a:p>
            <a:endParaRPr lang="es-PE" dirty="0" smtClean="0"/>
          </a:p>
          <a:p>
            <a:r>
              <a:rPr lang="es-PE" dirty="0" smtClean="0"/>
              <a:t>Art. 25,</a:t>
            </a:r>
            <a:endParaRPr lang="es-PE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VALORES NECESARIOS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b="1" dirty="0" smtClean="0">
                <a:solidFill>
                  <a:srgbClr val="002060"/>
                </a:solidFill>
              </a:rPr>
              <a:t>HONRADEZ</a:t>
            </a:r>
            <a:endParaRPr lang="es-PE" dirty="0" smtClean="0"/>
          </a:p>
          <a:p>
            <a:endParaRPr lang="es-PE" dirty="0" smtClean="0"/>
          </a:p>
          <a:p>
            <a:r>
              <a:rPr lang="es-PE" dirty="0" smtClean="0"/>
              <a:t>Persona que actúa conforme a las normas morales, diciendo la verdad, siendo justa, cualidad de la persona que es recta y respeta las normas.</a:t>
            </a:r>
          </a:p>
          <a:p>
            <a:endParaRPr lang="es-PE" dirty="0" smtClean="0"/>
          </a:p>
          <a:p>
            <a:r>
              <a:rPr lang="es-PE" dirty="0" smtClean="0"/>
              <a:t>Art. 12, Art. 13, Art. 18, Art. 28, </a:t>
            </a:r>
          </a:p>
          <a:p>
            <a:pPr>
              <a:buNone/>
            </a:pPr>
            <a:endParaRPr lang="es-PE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E" dirty="0" smtClean="0"/>
              <a:t>VALORES NECESARIOS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598" y="2160590"/>
            <a:ext cx="7130753" cy="3880773"/>
          </a:xfrm>
        </p:spPr>
        <p:txBody>
          <a:bodyPr/>
          <a:lstStyle/>
          <a:p>
            <a:endParaRPr lang="es-PE" dirty="0" smtClean="0"/>
          </a:p>
          <a:p>
            <a:r>
              <a:rPr lang="es-PE" b="1" dirty="0" smtClean="0">
                <a:solidFill>
                  <a:srgbClr val="002060"/>
                </a:solidFill>
              </a:rPr>
              <a:t>INTEGRIDAD: </a:t>
            </a:r>
            <a:endParaRPr lang="es-PE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PE" dirty="0" smtClean="0">
                <a:solidFill>
                  <a:schemeClr val="tx1"/>
                </a:solidFill>
              </a:rPr>
              <a:t>Manera de manejarse coherentemente con los valores personales y compartidos con la comunidad. Es nuestra capacidad para hacer y cumplir compromisos con nosotros mismos, </a:t>
            </a:r>
            <a:r>
              <a:rPr lang="es-PE" b="1" dirty="0" smtClean="0">
                <a:solidFill>
                  <a:srgbClr val="002060"/>
                </a:solidFill>
              </a:rPr>
              <a:t>“para hacer lo que decimos”.</a:t>
            </a:r>
          </a:p>
          <a:p>
            <a:pPr marL="0" indent="0">
              <a:buNone/>
            </a:pPr>
            <a:r>
              <a:rPr lang="es-PE" b="1" dirty="0" smtClean="0">
                <a:solidFill>
                  <a:srgbClr val="002060"/>
                </a:solidFill>
              </a:rPr>
              <a:t>Art. 27, 72</a:t>
            </a:r>
            <a:endParaRPr lang="es-PE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E" dirty="0" smtClean="0"/>
              <a:t>VALORES NECESARIOS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 dirty="0" smtClean="0"/>
          </a:p>
          <a:p>
            <a:r>
              <a:rPr lang="es-PE" b="1" dirty="0" smtClean="0">
                <a:solidFill>
                  <a:srgbClr val="002060"/>
                </a:solidFill>
              </a:rPr>
              <a:t>RESPONSABILIDAD</a:t>
            </a:r>
          </a:p>
          <a:p>
            <a:endParaRPr lang="es-PE" dirty="0" smtClean="0"/>
          </a:p>
          <a:p>
            <a:r>
              <a:rPr lang="es-PE" dirty="0" smtClean="0"/>
              <a:t> Es un valor que esta en la conciencia de la persona, que le permite reflexionar, administrar, orientar y valorar las consecuencias de sus actos, siempre en el plano de lo moral</a:t>
            </a:r>
          </a:p>
          <a:p>
            <a:pPr marL="0" indent="0">
              <a:buNone/>
            </a:pPr>
            <a:r>
              <a:rPr lang="es-PE" dirty="0"/>
              <a:t> </a:t>
            </a:r>
            <a:r>
              <a:rPr lang="es-PE" dirty="0" smtClean="0"/>
              <a:t>     </a:t>
            </a:r>
          </a:p>
          <a:p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RESPONSABILIDAD ANTE LA LEY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s-PE" dirty="0" smtClean="0"/>
          </a:p>
          <a:p>
            <a:pPr marL="0" indent="0">
              <a:buNone/>
            </a:pPr>
            <a:r>
              <a:rPr lang="es-PE" b="1" dirty="0">
                <a:solidFill>
                  <a:srgbClr val="002060"/>
                </a:solidFill>
              </a:rPr>
              <a:t>RESPONSABILIDAD ANTE LA LEY:</a:t>
            </a:r>
          </a:p>
          <a:p>
            <a:r>
              <a:rPr lang="es-PE" dirty="0" smtClean="0"/>
              <a:t>La Constitución  del Estado.</a:t>
            </a:r>
          </a:p>
          <a:p>
            <a:pPr marL="0" indent="0">
              <a:buNone/>
            </a:pPr>
            <a:endParaRPr lang="es-PE" dirty="0"/>
          </a:p>
          <a:p>
            <a:r>
              <a:rPr lang="es-PE" dirty="0" smtClean="0"/>
              <a:t>Ley  N° 24291, de creación del CTMP.</a:t>
            </a:r>
          </a:p>
          <a:p>
            <a:endParaRPr lang="es-PE" dirty="0"/>
          </a:p>
          <a:p>
            <a:r>
              <a:rPr lang="es-PE" dirty="0" smtClean="0"/>
              <a:t>Estatutos del CTMP, DS 027-86-SA y su Reglamento interno.</a:t>
            </a:r>
          </a:p>
          <a:p>
            <a:pPr marL="0" indent="0">
              <a:buNone/>
            </a:pPr>
            <a:endParaRPr lang="es-PE" dirty="0" smtClean="0"/>
          </a:p>
          <a:p>
            <a:r>
              <a:rPr lang="es-PE" dirty="0" smtClean="0"/>
              <a:t>Código de Ética del CTMP.</a:t>
            </a:r>
          </a:p>
          <a:p>
            <a:endParaRPr lang="es-PE" dirty="0" smtClean="0"/>
          </a:p>
          <a:p>
            <a:r>
              <a:rPr lang="es-PE" dirty="0" smtClean="0"/>
              <a:t>Ley N° 28456, de Trabajo del Profesional TM y su reglamento, DS 012-2006-SA.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346630691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PE" dirty="0" smtClean="0"/>
              <a:t>IMPLICANCIAS DE LA RESPONSABILIDAD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b="1" dirty="0" smtClean="0">
                <a:solidFill>
                  <a:srgbClr val="002060"/>
                </a:solidFill>
              </a:rPr>
              <a:t>RESPONSABILIDAD ANTE LA LEY:</a:t>
            </a:r>
          </a:p>
          <a:p>
            <a:endParaRPr lang="es-PE" dirty="0" smtClean="0"/>
          </a:p>
          <a:p>
            <a:r>
              <a:rPr lang="es-PE" dirty="0" smtClean="0"/>
              <a:t>Conociendo  su responsabilidad y sanciones:</a:t>
            </a:r>
          </a:p>
          <a:p>
            <a:r>
              <a:rPr lang="es-PE" dirty="0" smtClean="0"/>
              <a:t>Respeto a las leyes en las que se desenvuelve laboralmente: DL.276, D.L. 728, Reglamento del Servidor Público, Código Sanitario, Ley General de Salud N° 26842, </a:t>
            </a:r>
          </a:p>
          <a:p>
            <a:r>
              <a:rPr lang="es-PE" dirty="0" smtClean="0"/>
              <a:t>Reglamento interno de la institución en que laboran y otras que tengan que ver con su labor.</a:t>
            </a:r>
            <a:endParaRPr lang="es-PE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COLEGIO TECNOLOGO MEDICO DEL PERU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599" y="2420888"/>
            <a:ext cx="6347714" cy="3620475"/>
          </a:xfrm>
        </p:spPr>
        <p:txBody>
          <a:bodyPr/>
          <a:lstStyle/>
          <a:p>
            <a:pPr algn="just"/>
            <a:r>
              <a:rPr lang="es-PE" dirty="0" smtClean="0"/>
              <a:t>«La existencia y funcionamiento de los Colegios Profesionales en nuestro País, se encuentra normado por la Constitución Política del Perú, dándoles  un carácter autónomo y personalidad de derecho publico, por lo tanto, la autonomía  que  la ley reconoce a los colegios profesionales se manifiesta en su capacidad para conducir sus destinos en el ámbito económico, administrativo y normativo dentro del marco constitucional y legal establecido»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39003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RESPONSABILIDAD ANTE LA LEY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 dirty="0" smtClean="0"/>
          </a:p>
          <a:p>
            <a:r>
              <a:rPr lang="es-PE" dirty="0" smtClean="0"/>
              <a:t>Cumpliendo compromisos adquiridos, contratos, etc.</a:t>
            </a:r>
          </a:p>
          <a:p>
            <a:r>
              <a:rPr lang="es-PE" dirty="0" smtClean="0"/>
              <a:t>Art. 17 Código de Ética</a:t>
            </a:r>
          </a:p>
          <a:p>
            <a:r>
              <a:rPr lang="es-PE" dirty="0" smtClean="0"/>
              <a:t>Conociendo su responsabilidad y sanciones:</a:t>
            </a:r>
          </a:p>
          <a:p>
            <a:r>
              <a:rPr lang="es-PE" dirty="0" smtClean="0"/>
              <a:t>Código de Ética del CTMP, Título II, Art. 28, Título V, Arts. 62 y 63 y Título X.</a:t>
            </a:r>
          </a:p>
          <a:p>
            <a:r>
              <a:rPr lang="es-PE" dirty="0" smtClean="0"/>
              <a:t>Evitando la corrupción</a:t>
            </a:r>
          </a:p>
          <a:p>
            <a:endParaRPr lang="es-PE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RESPONSABILIDAD ANTE LA LEY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 dirty="0" smtClean="0"/>
          </a:p>
          <a:p>
            <a:r>
              <a:rPr lang="es-PE" dirty="0" smtClean="0"/>
              <a:t>Debe respetar y hacer respetar los Derechos Humanos:</a:t>
            </a:r>
          </a:p>
          <a:p>
            <a:endParaRPr lang="es-PE" dirty="0" smtClean="0"/>
          </a:p>
          <a:p>
            <a:r>
              <a:rPr lang="es-PE" dirty="0" smtClean="0"/>
              <a:t>Promoviendo el trabajo digno.</a:t>
            </a:r>
          </a:p>
          <a:p>
            <a:endParaRPr lang="es-PE" dirty="0" smtClean="0"/>
          </a:p>
          <a:p>
            <a:r>
              <a:rPr lang="es-PE" dirty="0" smtClean="0"/>
              <a:t>Evitando ser cómplice de abusos: Art. 35 Código de Ética CTMP.</a:t>
            </a:r>
          </a:p>
          <a:p>
            <a:endParaRPr lang="es-PE" dirty="0" smtClean="0"/>
          </a:p>
          <a:p>
            <a:r>
              <a:rPr lang="es-PE" dirty="0" smtClean="0"/>
              <a:t>Promoviendo el cuidado del medio ambiente.</a:t>
            </a:r>
            <a:endParaRPr lang="es-PE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PE" dirty="0" smtClean="0"/>
              <a:t>RESPONSABILIDAD ANTE LA COMUNIDAD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 dirty="0" smtClean="0"/>
          </a:p>
          <a:p>
            <a:r>
              <a:rPr lang="es-PE" dirty="0" smtClean="0"/>
              <a:t>Procurar impacto positivo en la comunidad.</a:t>
            </a:r>
          </a:p>
          <a:p>
            <a:endParaRPr lang="es-PE" dirty="0" smtClean="0"/>
          </a:p>
          <a:p>
            <a:r>
              <a:rPr lang="es-PE" dirty="0" smtClean="0"/>
              <a:t>Respetando sus costumbres.</a:t>
            </a:r>
          </a:p>
          <a:p>
            <a:endParaRPr lang="es-PE" dirty="0" smtClean="0"/>
          </a:p>
          <a:p>
            <a:r>
              <a:rPr lang="es-PE" dirty="0" smtClean="0"/>
              <a:t>Sirviendo a la comunidad.</a:t>
            </a:r>
            <a:endParaRPr lang="es-PE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PE" sz="4000" dirty="0" smtClean="0"/>
              <a:t>RESPONSABILIDAD ANTE LA ORGANIZACIÓN PARA LA QUE TRABAJA</a:t>
            </a:r>
            <a:endParaRPr lang="es-PE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 dirty="0" smtClean="0"/>
          </a:p>
          <a:p>
            <a:endParaRPr lang="es-PE" dirty="0" smtClean="0"/>
          </a:p>
          <a:p>
            <a:r>
              <a:rPr lang="es-PE" dirty="0" smtClean="0"/>
              <a:t>Dando el mejor servicio.</a:t>
            </a:r>
          </a:p>
          <a:p>
            <a:r>
              <a:rPr lang="es-PE" dirty="0" smtClean="0"/>
              <a:t>No perjudicar al contratante.</a:t>
            </a:r>
          </a:p>
          <a:p>
            <a:r>
              <a:rPr lang="es-PE" dirty="0" smtClean="0"/>
              <a:t>No aceptar trabajos en los que se limiten sus derechos.</a:t>
            </a:r>
          </a:p>
          <a:p>
            <a:r>
              <a:rPr lang="es-PE" dirty="0" smtClean="0"/>
              <a:t>Respetando y cumpliendo las normas de la organización.</a:t>
            </a:r>
          </a:p>
          <a:p>
            <a:r>
              <a:rPr lang="es-PE" dirty="0" smtClean="0"/>
              <a:t>Ético con su profesión: Evitar el menoscabo de la profesión.</a:t>
            </a:r>
            <a:endParaRPr lang="es-PE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PE" dirty="0" smtClean="0"/>
              <a:t>DESARROLLO DE HABILIDADES DE COMUNICACIÓN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 dirty="0" smtClean="0"/>
          </a:p>
          <a:p>
            <a:r>
              <a:rPr lang="es-PE" dirty="0" smtClean="0"/>
              <a:t>Desarrollar empatía, “ponerse en los zapatos del otro”.</a:t>
            </a:r>
          </a:p>
          <a:p>
            <a:r>
              <a:rPr lang="es-PE" dirty="0" smtClean="0"/>
              <a:t>Planificar cómo reaccionar ante una determinada situación.</a:t>
            </a:r>
          </a:p>
          <a:p>
            <a:r>
              <a:rPr lang="es-PE" dirty="0" smtClean="0"/>
              <a:t>Aprender a comunicarse interpersonalmente (comunicación de ida y vuelta o de doble vía).</a:t>
            </a:r>
          </a:p>
          <a:p>
            <a:r>
              <a:rPr lang="es-PE" dirty="0" smtClean="0"/>
              <a:t>Escuchar atentamente.</a:t>
            </a:r>
          </a:p>
          <a:p>
            <a:r>
              <a:rPr lang="es-PE" dirty="0" smtClean="0"/>
              <a:t>Verificar si la otra parte entendió el mensaje.</a:t>
            </a:r>
          </a:p>
          <a:p>
            <a:r>
              <a:rPr lang="es-PE" dirty="0" smtClean="0"/>
              <a:t>Comunicarse en forma escrita de manera adecuada.</a:t>
            </a:r>
            <a:endParaRPr lang="es-PE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ACTUAR PROFESIONALMENTE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 smtClean="0"/>
              <a:t>El profesionalismo es un estado mental.</a:t>
            </a:r>
          </a:p>
          <a:p>
            <a:endParaRPr lang="es-PE" dirty="0" smtClean="0"/>
          </a:p>
          <a:p>
            <a:r>
              <a:rPr lang="es-PE" dirty="0" smtClean="0"/>
              <a:t>La apariencia.</a:t>
            </a:r>
          </a:p>
          <a:p>
            <a:endParaRPr lang="es-PE" dirty="0" smtClean="0"/>
          </a:p>
          <a:p>
            <a:r>
              <a:rPr lang="es-PE" dirty="0" smtClean="0"/>
              <a:t>Cómo actúa.</a:t>
            </a:r>
          </a:p>
          <a:p>
            <a:endParaRPr lang="es-PE" dirty="0" smtClean="0"/>
          </a:p>
          <a:p>
            <a:r>
              <a:rPr lang="es-PE" dirty="0" smtClean="0"/>
              <a:t>Cómo se comunica.</a:t>
            </a:r>
          </a:p>
          <a:p>
            <a:endParaRPr lang="es-PE" dirty="0" smtClean="0"/>
          </a:p>
          <a:p>
            <a:r>
              <a:rPr lang="es-PE" dirty="0" smtClean="0"/>
              <a:t>Cómo se presenta a sus labores.</a:t>
            </a:r>
          </a:p>
          <a:p>
            <a:endParaRPr lang="es-PE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1619672" y="5229200"/>
            <a:ext cx="7272808" cy="1008088"/>
          </a:xfrm>
        </p:spPr>
        <p:txBody>
          <a:bodyPr>
            <a:normAutofit fontScale="25000" lnSpcReduction="20000"/>
          </a:bodyPr>
          <a:lstStyle/>
          <a:p>
            <a:endParaRPr lang="es-PE" dirty="0" smtClean="0"/>
          </a:p>
          <a:p>
            <a:endParaRPr lang="es-PE" dirty="0" smtClean="0"/>
          </a:p>
          <a:p>
            <a:r>
              <a:rPr lang="es-PE" sz="9600" b="1" dirty="0" smtClean="0">
                <a:solidFill>
                  <a:schemeClr val="accent2">
                    <a:lumMod val="75000"/>
                  </a:schemeClr>
                </a:solidFill>
                <a:latin typeface="AR BERKLEY" pitchFamily="2" charset="0"/>
              </a:rPr>
              <a:t>“Tú debes ser el cambio que quieres ver en el mundo”</a:t>
            </a:r>
          </a:p>
          <a:p>
            <a:endParaRPr lang="es-PE" sz="3200" dirty="0" smtClean="0">
              <a:solidFill>
                <a:schemeClr val="accent2">
                  <a:lumMod val="75000"/>
                </a:schemeClr>
              </a:solidFill>
              <a:latin typeface="AR BERKLEY" pitchFamily="2" charset="0"/>
            </a:endParaRPr>
          </a:p>
          <a:p>
            <a:pPr lvl="5"/>
            <a:r>
              <a:rPr lang="es-PE" sz="3200" dirty="0" smtClean="0">
                <a:solidFill>
                  <a:schemeClr val="accent2">
                    <a:lumMod val="75000"/>
                  </a:schemeClr>
                </a:solidFill>
                <a:latin typeface="AR BERKLEY" pitchFamily="2" charset="0"/>
              </a:rPr>
              <a:t>Mohandas K. Gandhi.</a:t>
            </a:r>
            <a:endParaRPr lang="es-PE" sz="3200" dirty="0">
              <a:solidFill>
                <a:schemeClr val="accent2">
                  <a:lumMod val="75000"/>
                </a:schemeClr>
              </a:solidFill>
              <a:latin typeface="AR BERKLEY" pitchFamily="2" charset="0"/>
            </a:endParaRPr>
          </a:p>
        </p:txBody>
      </p:sp>
      <p:pic>
        <p:nvPicPr>
          <p:cNvPr id="1026" name="Picture 2" descr="D:\Users\H81M-H\Desktop\self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692696"/>
            <a:ext cx="6408712" cy="4806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dirty="0" smtClean="0"/>
              <a:t>CÓDIGO DE ÉTICA Y DEONTOLOGÍA  DEL CTMP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 dirty="0" smtClean="0"/>
          </a:p>
          <a:p>
            <a:endParaRPr lang="es-PE" dirty="0" smtClean="0"/>
          </a:p>
          <a:p>
            <a:r>
              <a:rPr lang="es-PE" dirty="0" smtClean="0"/>
              <a:t>Con Res. N° 006-CTMP-CN-1999</a:t>
            </a:r>
          </a:p>
          <a:p>
            <a:endParaRPr lang="es-PE" dirty="0" smtClean="0"/>
          </a:p>
          <a:p>
            <a:r>
              <a:rPr lang="es-PE" dirty="0" smtClean="0"/>
              <a:t>Modificado con Res. N° 071-CTMP-CN/2010</a:t>
            </a:r>
          </a:p>
          <a:p>
            <a:endParaRPr lang="es-PE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CÓDIGO DE ÉTICA Y DEONTOLOGÍA  DEL CTMP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598" y="2160590"/>
            <a:ext cx="6698705" cy="3880773"/>
          </a:xfrm>
        </p:spPr>
        <p:txBody>
          <a:bodyPr/>
          <a:lstStyle/>
          <a:p>
            <a:r>
              <a:rPr lang="es-PE" dirty="0" smtClean="0"/>
              <a:t>Prologo</a:t>
            </a:r>
          </a:p>
          <a:p>
            <a:r>
              <a:rPr lang="es-PE" dirty="0" smtClean="0"/>
              <a:t>Introducción.</a:t>
            </a:r>
          </a:p>
          <a:p>
            <a:r>
              <a:rPr lang="es-PE" dirty="0" smtClean="0"/>
              <a:t>Titulo I: Principios Fundamentales: Art. Del 1 – 5</a:t>
            </a:r>
          </a:p>
          <a:p>
            <a:r>
              <a:rPr lang="es-PE" dirty="0" smtClean="0"/>
              <a:t>Titulo II: Del Ejercicio Profesional: Art. Del 6 – 22</a:t>
            </a:r>
          </a:p>
          <a:p>
            <a:r>
              <a:rPr lang="es-PE" dirty="0" smtClean="0"/>
              <a:t>Titulo III: De la Relación con los Pacientes: Art. 23 – 31</a:t>
            </a:r>
          </a:p>
          <a:p>
            <a:r>
              <a:rPr lang="es-PE" dirty="0" smtClean="0"/>
              <a:t>Titulo IV: De la Relación con sus Colegas: Art. 32 – 37</a:t>
            </a:r>
          </a:p>
          <a:p>
            <a:r>
              <a:rPr lang="es-PE" dirty="0" smtClean="0"/>
              <a:t>Titulo V: De la Relación con el Colegio: Art. 38 – 53</a:t>
            </a:r>
          </a:p>
          <a:p>
            <a:r>
              <a:rPr lang="es-PE" dirty="0" smtClean="0"/>
              <a:t>Titulo VI: De la Relación con la Docencia: Art. 54 – 59</a:t>
            </a:r>
          </a:p>
          <a:p>
            <a:r>
              <a:rPr lang="es-PE" dirty="0" smtClean="0"/>
              <a:t>Titulo VII: De la Relación con la Investigación: Art.60 – 68</a:t>
            </a:r>
          </a:p>
          <a:p>
            <a:pPr marL="0" indent="0">
              <a:buNone/>
            </a:pP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58057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CÓDIGO DE ÉTICA Y DEONTOLOGÍA  DEL CTMP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598" y="2160590"/>
            <a:ext cx="7130753" cy="3880773"/>
          </a:xfrm>
        </p:spPr>
        <p:txBody>
          <a:bodyPr/>
          <a:lstStyle/>
          <a:p>
            <a:r>
              <a:rPr lang="es-PE" dirty="0" smtClean="0"/>
              <a:t>Titulo VIII: De la Imagen Profesional y Ambiente de trabajo:</a:t>
            </a:r>
          </a:p>
          <a:p>
            <a:pPr marL="0" indent="0">
              <a:buNone/>
            </a:pPr>
            <a:r>
              <a:rPr lang="es-PE" dirty="0" smtClean="0"/>
              <a:t>      Art. 69 – 73</a:t>
            </a:r>
          </a:p>
          <a:p>
            <a:r>
              <a:rPr lang="es-PE" dirty="0" smtClean="0"/>
              <a:t>Titulo IX: De la Relación con las Autoridades Publicas y/o Privadas y el Equipo de Salud.: Art. 74 – 79</a:t>
            </a:r>
          </a:p>
          <a:p>
            <a:r>
              <a:rPr lang="es-PE" dirty="0" smtClean="0"/>
              <a:t>Titulo X: De las Sanciones: Art. 80 – 85</a:t>
            </a:r>
          </a:p>
          <a:p>
            <a:r>
              <a:rPr lang="es-PE" dirty="0" smtClean="0"/>
              <a:t>Titulo XI: Disposiciones Finales: Art. 86 – 90</a:t>
            </a:r>
          </a:p>
          <a:p>
            <a:r>
              <a:rPr lang="es-PE" dirty="0" smtClean="0"/>
              <a:t>Glosario.</a:t>
            </a:r>
          </a:p>
          <a:p>
            <a:r>
              <a:rPr lang="es-PE" dirty="0" smtClean="0"/>
              <a:t>Autores y Colaboradores.</a:t>
            </a:r>
          </a:p>
          <a:p>
            <a:r>
              <a:rPr lang="es-PE" dirty="0" smtClean="0"/>
              <a:t>Bibliografía. 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95747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CÓDIGO DE ÉTICA Y DEONTOLOGÍA  DEL CTMP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599" y="2636912"/>
            <a:ext cx="6347714" cy="3404451"/>
          </a:xfrm>
        </p:spPr>
        <p:txBody>
          <a:bodyPr>
            <a:normAutofit/>
          </a:bodyPr>
          <a:lstStyle/>
          <a:p>
            <a:pPr algn="just"/>
            <a:r>
              <a:rPr lang="es-PE" sz="2400" dirty="0" smtClean="0"/>
              <a:t>«La finalidad de este Código de Ética y Deontología, es determinar la conducta  o comportamiento que todo Tecnólogo Medico debe observar dentro de su grupo organizado»</a:t>
            </a:r>
            <a:endParaRPr lang="es-PE" sz="2400" dirty="0"/>
          </a:p>
        </p:txBody>
      </p:sp>
    </p:spTree>
    <p:extLst>
      <p:ext uri="{BB962C8B-B14F-4D97-AF65-F5344CB8AC3E}">
        <p14:creationId xmlns:p14="http://schemas.microsoft.com/office/powerpoint/2010/main" val="122022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PE" dirty="0" smtClean="0"/>
              <a:t>¿QUÉ ES LA ÉTICA?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s-PE" dirty="0" smtClean="0"/>
          </a:p>
          <a:p>
            <a:pPr algn="just"/>
            <a:r>
              <a:rPr lang="es-PE" dirty="0" smtClean="0"/>
              <a:t>La ética es una disciplina filosófica que estudia el bien y el mal en relación con la moral, está relacionada con la conducta de una persona, el obrar correctamente buscando el bien .</a:t>
            </a:r>
          </a:p>
          <a:p>
            <a:pPr algn="just"/>
            <a:endParaRPr lang="es-PE" dirty="0" smtClean="0"/>
          </a:p>
          <a:p>
            <a:pPr algn="just"/>
            <a:r>
              <a:rPr lang="es-PE" b="1" i="1" dirty="0" smtClean="0">
                <a:solidFill>
                  <a:srgbClr val="00B0F0"/>
                </a:solidFill>
              </a:rPr>
              <a:t>«La Ética es todo aquello que orienta las acciones y normas de conducta honesta, es el modo de ser y de actuar, es propiciar relaciones  apropiadas y correctas para el desempeño personal y profesional»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¿ QUE ES LA DEONTOLOGIA?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 smtClean="0"/>
              <a:t>Es la ciencia de la obligación moral, de la ética y de los deberes que deben cumplirse.</a:t>
            </a:r>
          </a:p>
          <a:p>
            <a:endParaRPr lang="es-PE" dirty="0"/>
          </a:p>
          <a:p>
            <a:endParaRPr lang="es-PE" dirty="0" smtClean="0"/>
          </a:p>
          <a:p>
            <a:r>
              <a:rPr lang="es-PE" sz="2000" b="1" i="1" dirty="0" smtClean="0">
                <a:solidFill>
                  <a:srgbClr val="00B0F0"/>
                </a:solidFill>
              </a:rPr>
              <a:t>«La Deontología es una rama de la Ética que agrupa derechos, deberes y obligaciones morales en forma ordenada. Es el modo de hacer o de proceder adecuadamente»</a:t>
            </a:r>
            <a:endParaRPr lang="es-PE" sz="2000" b="1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06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dirty="0"/>
              <a:t>¿</a:t>
            </a:r>
            <a:r>
              <a:rPr lang="es-PE" dirty="0" smtClean="0"/>
              <a:t>QUÉ ES LA ÉTICA PROFESIONAL?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 dirty="0" smtClean="0"/>
          </a:p>
          <a:p>
            <a:r>
              <a:rPr lang="es-PE" dirty="0" smtClean="0"/>
              <a:t>Serie de principios y reglas que una actividad deberá observar en su quehacer diario.</a:t>
            </a:r>
          </a:p>
          <a:p>
            <a:r>
              <a:rPr lang="es-PE" dirty="0" smtClean="0"/>
              <a:t>Pretende regular todas las acciones y actividades que se lleven a cabo dentro del marco de la profesión.</a:t>
            </a:r>
          </a:p>
          <a:p>
            <a:r>
              <a:rPr lang="es-PE" dirty="0" smtClean="0"/>
              <a:t>Conjunto de normas en términos de los cuales definimos si es bueno o malo, las prácticas o el desarrollo profesional.</a:t>
            </a:r>
          </a:p>
          <a:p>
            <a:pPr>
              <a:buNone/>
            </a:pPr>
            <a:endParaRPr lang="es-PE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493</TotalTime>
  <Words>1203</Words>
  <Application>Microsoft Office PowerPoint</Application>
  <PresentationFormat>Presentación en pantalla (4:3)</PresentationFormat>
  <Paragraphs>171</Paragraphs>
  <Slides>26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7" baseType="lpstr">
      <vt:lpstr>Faceta</vt:lpstr>
      <vt:lpstr>CODIGO DE ETICA  CTMP</vt:lpstr>
      <vt:lpstr>COLEGIO TECNOLOGO MEDICO DEL PERU</vt:lpstr>
      <vt:lpstr>CÓDIGO DE ÉTICA Y DEONTOLOGÍA  DEL CTMP</vt:lpstr>
      <vt:lpstr>CÓDIGO DE ÉTICA Y DEONTOLOGÍA  DEL CTMP</vt:lpstr>
      <vt:lpstr>CÓDIGO DE ÉTICA Y DEONTOLOGÍA  DEL CTMP</vt:lpstr>
      <vt:lpstr>CÓDIGO DE ÉTICA Y DEONTOLOGÍA  DEL CTMP</vt:lpstr>
      <vt:lpstr>¿QUÉ ES LA ÉTICA?</vt:lpstr>
      <vt:lpstr>¿ QUE ES LA DEONTOLOGIA?</vt:lpstr>
      <vt:lpstr>¿QUÉ ES LA ÉTICA PROFESIONAL?</vt:lpstr>
      <vt:lpstr>FACTORES  QUE INFLUYEN EN EL COMPORTAMIENTO ETICO</vt:lpstr>
      <vt:lpstr>VALORES NECESARIOS</vt:lpstr>
      <vt:lpstr>VALORES NECESARIOS</vt:lpstr>
      <vt:lpstr>VALORES NECESARIOS</vt:lpstr>
      <vt:lpstr>VALORES NECESARIOS</vt:lpstr>
      <vt:lpstr>VALORES NECESARIOS</vt:lpstr>
      <vt:lpstr>VALORES NECESARIOS</vt:lpstr>
      <vt:lpstr>VALORES NECESARIOS</vt:lpstr>
      <vt:lpstr>RESPONSABILIDAD ANTE LA LEY</vt:lpstr>
      <vt:lpstr>IMPLICANCIAS DE LA RESPONSABILIDAD</vt:lpstr>
      <vt:lpstr>RESPONSABILIDAD ANTE LA LEY</vt:lpstr>
      <vt:lpstr>RESPONSABILIDAD ANTE LA LEY</vt:lpstr>
      <vt:lpstr>RESPONSABILIDAD ANTE LA COMUNIDAD</vt:lpstr>
      <vt:lpstr>RESPONSABILIDAD ANTE LA ORGANIZACIÓN PARA LA QUE TRABAJA</vt:lpstr>
      <vt:lpstr>DESARROLLO DE HABILIDADES DE COMUNICACIÓN</vt:lpstr>
      <vt:lpstr>ACTUAR PROFESIONALMENTE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CODIGO DE ETICA  CTMP</dc:title>
  <dc:creator>HP</dc:creator>
  <cp:lastModifiedBy>H81M-H</cp:lastModifiedBy>
  <cp:revision>27</cp:revision>
  <dcterms:created xsi:type="dcterms:W3CDTF">2014-09-02T16:23:21Z</dcterms:created>
  <dcterms:modified xsi:type="dcterms:W3CDTF">2014-11-29T17:40:06Z</dcterms:modified>
</cp:coreProperties>
</file>