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7"/>
  </p:notesMasterIdLst>
  <p:sldIdLst>
    <p:sldId id="256"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7" r:id="rId36"/>
    <p:sldId id="298" r:id="rId37"/>
    <p:sldId id="299" r:id="rId38"/>
    <p:sldId id="300" r:id="rId39"/>
    <p:sldId id="301"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2" r:id="rId69"/>
    <p:sldId id="333" r:id="rId70"/>
    <p:sldId id="350" r:id="rId71"/>
    <p:sldId id="351" r:id="rId72"/>
    <p:sldId id="352" r:id="rId73"/>
    <p:sldId id="353" r:id="rId74"/>
    <p:sldId id="354" r:id="rId75"/>
    <p:sldId id="355" r:id="rId76"/>
    <p:sldId id="356" r:id="rId77"/>
    <p:sldId id="334" r:id="rId78"/>
    <p:sldId id="335" r:id="rId79"/>
    <p:sldId id="336" r:id="rId80"/>
    <p:sldId id="337" r:id="rId81"/>
    <p:sldId id="338" r:id="rId82"/>
    <p:sldId id="346" r:id="rId83"/>
    <p:sldId id="347" r:id="rId84"/>
    <p:sldId id="348" r:id="rId85"/>
    <p:sldId id="349"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60"/>
  </p:normalViewPr>
  <p:slideViewPr>
    <p:cSldViewPr snapToGrid="0">
      <p:cViewPr varScale="1">
        <p:scale>
          <a:sx n="81" d="100"/>
          <a:sy n="81" d="100"/>
        </p:scale>
        <p:origin x="26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79C5CE-2ED5-4931-A206-93FA101B1A82}" type="datetimeFigureOut">
              <a:rPr lang="es-PE" smtClean="0"/>
              <a:t>29/11/2014</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F4559-F815-4534-A8EF-77BF89BA44FC}" type="slidenum">
              <a:rPr lang="es-PE" smtClean="0"/>
              <a:t>‹Nº›</a:t>
            </a:fld>
            <a:endParaRPr lang="es-PE"/>
          </a:p>
        </p:txBody>
      </p:sp>
    </p:spTree>
    <p:extLst>
      <p:ext uri="{BB962C8B-B14F-4D97-AF65-F5344CB8AC3E}">
        <p14:creationId xmlns:p14="http://schemas.microsoft.com/office/powerpoint/2010/main" val="3785245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5EB0F4-F813-804D-966F-33A58BC08D78}" type="slidenum">
              <a:rPr lang="es-ES"/>
              <a:pPr/>
              <a:t>5</a:t>
            </a:fld>
            <a:endParaRPr lang="es-ES"/>
          </a:p>
        </p:txBody>
      </p:sp>
      <p:sp>
        <p:nvSpPr>
          <p:cNvPr id="3276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7683" name="Rectangle 3"/>
          <p:cNvSpPr>
            <a:spLocks noGrp="1" noChangeArrowheads="1"/>
          </p:cNvSpPr>
          <p:nvPr>
            <p:ph type="body" idx="1"/>
          </p:nvPr>
        </p:nvSpPr>
        <p:spPr/>
        <p:txBody>
          <a:bodyPr/>
          <a:lstStyle/>
          <a:p>
            <a:endParaRPr lang="es-ES_tradnl"/>
          </a:p>
        </p:txBody>
      </p:sp>
    </p:spTree>
    <p:extLst>
      <p:ext uri="{BB962C8B-B14F-4D97-AF65-F5344CB8AC3E}">
        <p14:creationId xmlns:p14="http://schemas.microsoft.com/office/powerpoint/2010/main" val="3104378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EC1C6F4-F727-4799-996C-122222327B03}" type="slidenum">
              <a:rPr lang="pt-BR"/>
              <a:pPr/>
              <a:t>76</a:t>
            </a:fld>
            <a:endParaRPr lang="pt-BR"/>
          </a:p>
        </p:txBody>
      </p:sp>
      <p:sp>
        <p:nvSpPr>
          <p:cNvPr id="434178" name="Rectangle 2"/>
          <p:cNvSpPr>
            <a:spLocks noChangeArrowheads="1" noTextEdit="1"/>
          </p:cNvSpPr>
          <p:nvPr>
            <p:ph type="sldImg"/>
          </p:nvPr>
        </p:nvSpPr>
        <p:spPr>
          <a:ln/>
        </p:spPr>
      </p:sp>
      <p:sp>
        <p:nvSpPr>
          <p:cNvPr id="434179" name="Rectangle 3"/>
          <p:cNvSpPr>
            <a:spLocks noGrp="1" noChangeArrowheads="1"/>
          </p:cNvSpPr>
          <p:nvPr>
            <p:ph type="body" idx="1"/>
          </p:nvPr>
        </p:nvSpPr>
        <p:spPr/>
        <p:txBody>
          <a:bodyPr/>
          <a:lstStyle/>
          <a:p>
            <a:endParaRPr lang="es-PE"/>
          </a:p>
        </p:txBody>
      </p:sp>
    </p:spTree>
    <p:extLst>
      <p:ext uri="{BB962C8B-B14F-4D97-AF65-F5344CB8AC3E}">
        <p14:creationId xmlns:p14="http://schemas.microsoft.com/office/powerpoint/2010/main" val="412998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35C330-5449-B949-8CAB-83D659D58B21}" type="slidenum">
              <a:rPr lang="es-ES"/>
              <a:pPr/>
              <a:t>10</a:t>
            </a:fld>
            <a:endParaRPr lang="es-ES"/>
          </a:p>
        </p:txBody>
      </p:sp>
      <p:sp>
        <p:nvSpPr>
          <p:cNvPr id="3287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8707" name="Rectangle 3"/>
          <p:cNvSpPr>
            <a:spLocks noGrp="1" noChangeArrowheads="1"/>
          </p:cNvSpPr>
          <p:nvPr>
            <p:ph type="body" idx="1"/>
          </p:nvPr>
        </p:nvSpPr>
        <p:spPr/>
        <p:txBody>
          <a:bodyPr/>
          <a:lstStyle/>
          <a:p>
            <a:endParaRPr lang="es-ES_tradnl"/>
          </a:p>
        </p:txBody>
      </p:sp>
    </p:spTree>
    <p:extLst>
      <p:ext uri="{BB962C8B-B14F-4D97-AF65-F5344CB8AC3E}">
        <p14:creationId xmlns:p14="http://schemas.microsoft.com/office/powerpoint/2010/main" val="1597786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5001F6-0744-444B-B482-A1D525E74AAD}" type="slidenum">
              <a:rPr lang="es-ES"/>
              <a:pPr/>
              <a:t>11</a:t>
            </a:fld>
            <a:endParaRPr lang="es-ES"/>
          </a:p>
        </p:txBody>
      </p:sp>
      <p:sp>
        <p:nvSpPr>
          <p:cNvPr id="3368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6899" name="Rectangle 3"/>
          <p:cNvSpPr>
            <a:spLocks noGrp="1" noChangeArrowheads="1"/>
          </p:cNvSpPr>
          <p:nvPr>
            <p:ph type="body" idx="1"/>
          </p:nvPr>
        </p:nvSpPr>
        <p:spPr/>
        <p:txBody>
          <a:bodyPr/>
          <a:lstStyle/>
          <a:p>
            <a:endParaRPr lang="es-ES_tradnl"/>
          </a:p>
        </p:txBody>
      </p:sp>
    </p:spTree>
    <p:extLst>
      <p:ext uri="{BB962C8B-B14F-4D97-AF65-F5344CB8AC3E}">
        <p14:creationId xmlns:p14="http://schemas.microsoft.com/office/powerpoint/2010/main" val="313810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E47AB3-2AFD-9A42-B131-09D32A9C81EE}" type="slidenum">
              <a:rPr lang="es-ES"/>
              <a:pPr/>
              <a:t>13</a:t>
            </a:fld>
            <a:endParaRPr lang="es-ES"/>
          </a:p>
        </p:txBody>
      </p:sp>
      <p:sp>
        <p:nvSpPr>
          <p:cNvPr id="3328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2803" name="Rectangle 3"/>
          <p:cNvSpPr>
            <a:spLocks noGrp="1" noChangeArrowheads="1"/>
          </p:cNvSpPr>
          <p:nvPr>
            <p:ph type="body" idx="1"/>
          </p:nvPr>
        </p:nvSpPr>
        <p:spPr/>
        <p:txBody>
          <a:bodyPr/>
          <a:lstStyle/>
          <a:p>
            <a:endParaRPr lang="es-ES_tradnl"/>
          </a:p>
        </p:txBody>
      </p:sp>
    </p:spTree>
    <p:extLst>
      <p:ext uri="{BB962C8B-B14F-4D97-AF65-F5344CB8AC3E}">
        <p14:creationId xmlns:p14="http://schemas.microsoft.com/office/powerpoint/2010/main" val="2069552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0A313A7-AAE3-4EF1-9CB5-FCE2797194F1}" type="slidenum">
              <a:rPr lang="pt-BR"/>
              <a:pPr/>
              <a:t>70</a:t>
            </a:fld>
            <a:endParaRPr lang="pt-BR"/>
          </a:p>
        </p:txBody>
      </p:sp>
      <p:sp>
        <p:nvSpPr>
          <p:cNvPr id="210946" name="Rectangle 2"/>
          <p:cNvSpPr>
            <a:spLocks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es-PE"/>
          </a:p>
        </p:txBody>
      </p:sp>
    </p:spTree>
    <p:extLst>
      <p:ext uri="{BB962C8B-B14F-4D97-AF65-F5344CB8AC3E}">
        <p14:creationId xmlns:p14="http://schemas.microsoft.com/office/powerpoint/2010/main" val="1650103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974186D-43B3-4975-B333-23099FC3C754}" type="slidenum">
              <a:rPr lang="pt-BR"/>
              <a:pPr/>
              <a:t>72</a:t>
            </a:fld>
            <a:endParaRPr lang="pt-BR"/>
          </a:p>
        </p:txBody>
      </p:sp>
      <p:sp>
        <p:nvSpPr>
          <p:cNvPr id="440322" name="Rectangle 1026"/>
          <p:cNvSpPr>
            <a:spLocks noChangeArrowheads="1"/>
          </p:cNvSpPr>
          <p:nvPr>
            <p:ph type="sldImg"/>
          </p:nvPr>
        </p:nvSpPr>
        <p:spPr bwMode="auto">
          <a:xfrm>
            <a:off x="246063" y="762000"/>
            <a:ext cx="6365875" cy="3581400"/>
          </a:xfrm>
          <a:prstGeom prst="rect">
            <a:avLst/>
          </a:prstGeom>
          <a:solidFill>
            <a:srgbClr val="FFFFFF"/>
          </a:solidFill>
          <a:ln>
            <a:solidFill>
              <a:srgbClr val="000000"/>
            </a:solidFill>
            <a:miter lim="800000"/>
            <a:headEnd/>
            <a:tailEnd/>
          </a:ln>
        </p:spPr>
      </p:sp>
      <p:sp>
        <p:nvSpPr>
          <p:cNvPr id="440323" name="Rectangle 1027"/>
          <p:cNvSpPr>
            <a:spLocks noChangeArrowheads="1"/>
          </p:cNvSpPr>
          <p:nvPr>
            <p:ph type="body" idx="1"/>
          </p:nvPr>
        </p:nvSpPr>
        <p:spPr bwMode="auto">
          <a:xfrm>
            <a:off x="914400" y="4648200"/>
            <a:ext cx="5029200" cy="4343400"/>
          </a:xfrm>
          <a:prstGeom prst="rect">
            <a:avLst/>
          </a:prstGeom>
          <a:solidFill>
            <a:srgbClr val="FFFFFF"/>
          </a:solidFill>
          <a:ln>
            <a:solidFill>
              <a:srgbClr val="000000"/>
            </a:solidFill>
            <a:miter lim="800000"/>
            <a:headEnd/>
            <a:tailEnd/>
          </a:ln>
        </p:spPr>
        <p:txBody>
          <a:bodyPr/>
          <a:lstStyle/>
          <a:p>
            <a:endParaRPr lang="es-PE"/>
          </a:p>
        </p:txBody>
      </p:sp>
    </p:spTree>
    <p:extLst>
      <p:ext uri="{BB962C8B-B14F-4D97-AF65-F5344CB8AC3E}">
        <p14:creationId xmlns:p14="http://schemas.microsoft.com/office/powerpoint/2010/main" val="1101182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C900368-CA52-4C02-AB02-B812389F270F}" type="slidenum">
              <a:rPr lang="pt-BR"/>
              <a:pPr/>
              <a:t>73</a:t>
            </a:fld>
            <a:endParaRPr lang="pt-BR"/>
          </a:p>
        </p:txBody>
      </p:sp>
      <p:sp>
        <p:nvSpPr>
          <p:cNvPr id="758786" name="Rectangle 2"/>
          <p:cNvSpPr>
            <a:spLocks noChangeArrowheads="1" noTextEdit="1"/>
          </p:cNvSpPr>
          <p:nvPr>
            <p:ph type="sldImg"/>
          </p:nvPr>
        </p:nvSpPr>
        <p:spPr>
          <a:xfrm>
            <a:off x="247650" y="762000"/>
            <a:ext cx="6365875" cy="3581400"/>
          </a:xfrm>
          <a:ln/>
        </p:spPr>
      </p:sp>
      <p:sp>
        <p:nvSpPr>
          <p:cNvPr id="758787" name="Rectangle 3"/>
          <p:cNvSpPr>
            <a:spLocks noGrp="1" noChangeArrowheads="1"/>
          </p:cNvSpPr>
          <p:nvPr>
            <p:ph type="body" idx="1"/>
          </p:nvPr>
        </p:nvSpPr>
        <p:spPr/>
        <p:txBody>
          <a:bodyPr/>
          <a:lstStyle/>
          <a:p>
            <a:r>
              <a:rPr lang="pt-BR" b="1"/>
              <a:t>CAUSA de FALSO POSITIVO: atipias reacionais  no epitélio das fendas</a:t>
            </a:r>
            <a:endParaRPr lang="pt-BR" sz="1000" b="1">
              <a:solidFill>
                <a:srgbClr val="FFFF66"/>
              </a:solidFill>
            </a:endParaRPr>
          </a:p>
          <a:p>
            <a:endParaRPr lang="pt-BR"/>
          </a:p>
        </p:txBody>
      </p:sp>
    </p:spTree>
    <p:extLst>
      <p:ext uri="{BB962C8B-B14F-4D97-AF65-F5344CB8AC3E}">
        <p14:creationId xmlns:p14="http://schemas.microsoft.com/office/powerpoint/2010/main" val="1589569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F91E299-81A5-4333-88BC-248D2639A697}" type="slidenum">
              <a:rPr lang="pt-BR"/>
              <a:pPr/>
              <a:t>74</a:t>
            </a:fld>
            <a:endParaRPr lang="pt-BR"/>
          </a:p>
        </p:txBody>
      </p:sp>
      <p:sp>
        <p:nvSpPr>
          <p:cNvPr id="700418" name="Rectangle 2"/>
          <p:cNvSpPr>
            <a:spLocks noChangeArrowheads="1"/>
          </p:cNvSpPr>
          <p:nvPr>
            <p:ph type="sldImg"/>
          </p:nvPr>
        </p:nvSpPr>
        <p:spPr bwMode="auto">
          <a:xfrm>
            <a:off x="246063" y="762000"/>
            <a:ext cx="6365875" cy="3581400"/>
          </a:xfrm>
          <a:prstGeom prst="rect">
            <a:avLst/>
          </a:prstGeom>
          <a:solidFill>
            <a:srgbClr val="FFFFFF"/>
          </a:solidFill>
          <a:ln>
            <a:solidFill>
              <a:srgbClr val="000000"/>
            </a:solidFill>
            <a:miter lim="800000"/>
            <a:headEnd/>
            <a:tailEnd/>
          </a:ln>
        </p:spPr>
      </p:sp>
      <p:sp>
        <p:nvSpPr>
          <p:cNvPr id="700419" name="Rectangle 3"/>
          <p:cNvSpPr>
            <a:spLocks noChangeArrowheads="1"/>
          </p:cNvSpPr>
          <p:nvPr>
            <p:ph type="body" idx="1"/>
          </p:nvPr>
        </p:nvSpPr>
        <p:spPr bwMode="auto">
          <a:xfrm>
            <a:off x="914400" y="4648200"/>
            <a:ext cx="5029200" cy="4343400"/>
          </a:xfrm>
          <a:prstGeom prst="rect">
            <a:avLst/>
          </a:prstGeom>
          <a:solidFill>
            <a:srgbClr val="FFFFFF"/>
          </a:solidFill>
          <a:ln>
            <a:solidFill>
              <a:srgbClr val="000000"/>
            </a:solidFill>
            <a:miter lim="800000"/>
            <a:headEnd/>
            <a:tailEnd/>
          </a:ln>
        </p:spPr>
        <p:txBody>
          <a:bodyPr/>
          <a:lstStyle/>
          <a:p>
            <a:r>
              <a:rPr lang="pt-BR" b="1"/>
              <a:t>CAUSA de FALSO POSITIVO: atipias reacionais  no epitélio das fendas</a:t>
            </a:r>
            <a:endParaRPr lang="pt-BR" sz="1000" b="1">
              <a:solidFill>
                <a:srgbClr val="FFFF66"/>
              </a:solidFill>
            </a:endParaRPr>
          </a:p>
          <a:p>
            <a:endParaRPr lang="pt-BR"/>
          </a:p>
        </p:txBody>
      </p:sp>
    </p:spTree>
    <p:extLst>
      <p:ext uri="{BB962C8B-B14F-4D97-AF65-F5344CB8AC3E}">
        <p14:creationId xmlns:p14="http://schemas.microsoft.com/office/powerpoint/2010/main" val="3292135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20A3A73-D9DE-4E22-B98F-9464D0CE8AE9}" type="slidenum">
              <a:rPr lang="pt-BR"/>
              <a:pPr/>
              <a:t>75</a:t>
            </a:fld>
            <a:endParaRPr lang="pt-BR"/>
          </a:p>
        </p:txBody>
      </p:sp>
      <p:sp>
        <p:nvSpPr>
          <p:cNvPr id="430082" name="Rectangle 2"/>
          <p:cNvSpPr>
            <a:spLocks noChangeArrowheads="1" noTextEdit="1"/>
          </p:cNvSpPr>
          <p:nvPr>
            <p:ph type="sldImg"/>
          </p:nvPr>
        </p:nvSpPr>
        <p:spPr>
          <a:ln/>
        </p:spPr>
      </p:sp>
      <p:sp>
        <p:nvSpPr>
          <p:cNvPr id="430083" name="Rectangle 3"/>
          <p:cNvSpPr>
            <a:spLocks noGrp="1" noChangeArrowheads="1"/>
          </p:cNvSpPr>
          <p:nvPr>
            <p:ph type="body" idx="1"/>
          </p:nvPr>
        </p:nvSpPr>
        <p:spPr/>
        <p:txBody>
          <a:bodyPr/>
          <a:lstStyle/>
          <a:p>
            <a:endParaRPr lang="pt-BR" sz="1000" b="1">
              <a:solidFill>
                <a:srgbClr val="FFFF66"/>
              </a:solidFill>
            </a:endParaRPr>
          </a:p>
          <a:p>
            <a:endParaRPr lang="pt-BR"/>
          </a:p>
        </p:txBody>
      </p:sp>
    </p:spTree>
    <p:extLst>
      <p:ext uri="{BB962C8B-B14F-4D97-AF65-F5344CB8AC3E}">
        <p14:creationId xmlns:p14="http://schemas.microsoft.com/office/powerpoint/2010/main" val="42469560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3663BBFF-77C1-4BF1-A3B2-2505841100BA}" type="datetimeFigureOut">
              <a:rPr lang="en-US" dirty="0"/>
              <a:t>11/29/2014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EC93879-1153-42D3-8EC7-7A3CC94658D3}" type="datetimeFigureOut">
              <a:rPr lang="en-US" dirty="0"/>
              <a:t>11/29/2014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82E1496-D8B1-4FDC-98A5-AD2561A2EE12}" type="datetimeFigureOut">
              <a:rPr lang="en-US" dirty="0"/>
              <a:t>11/29/2014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8AD3855-5B08-4570-810C-DE4498675D2C}" type="datetimeFigureOut">
              <a:rPr lang="en-US" dirty="0"/>
              <a:t>11/29/2014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‹Nº›</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5FC1B1A-3400-4A09-B018-5620D6ADA4AF}" type="datetimeFigureOut">
              <a:rPr lang="en-US" dirty="0"/>
              <a:t>11/29/2014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333EE65E-8B04-4250-B4A9-5C65F355F1A2}" type="datetimeFigureOut">
              <a:rPr lang="en-US" dirty="0"/>
              <a:t>11/29/2014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84F5881F-8E44-4F15-AB98-80B7869E49CA}" type="datetimeFigureOut">
              <a:rPr lang="en-US" dirty="0"/>
              <a:t>11/29/2014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97D2069-43FA-49C5-9F0E-58E1EB237AEF}" type="datetimeFigureOut">
              <a:rPr lang="en-US" dirty="0"/>
              <a:t>11/29/2014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C05854CA-19F4-4771-B6A2-DA5C0742B220}" type="datetimeFigureOut">
              <a:rPr lang="en-US" dirty="0"/>
              <a:t>11/29/2014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‹Nº›</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p>
            <a:r>
              <a:rPr lang="es-ES_tradnl" smtClean="0"/>
              <a:t>Clic para editar título</a:t>
            </a:r>
            <a:endParaRPr lang="es-ES"/>
          </a:p>
        </p:txBody>
      </p:sp>
      <p:sp>
        <p:nvSpPr>
          <p:cNvPr id="3" name="Marcador de texto 2"/>
          <p:cNvSpPr>
            <a:spLocks noGrp="1"/>
          </p:cNvSpPr>
          <p:nvPr>
            <p:ph type="body" sz="half" idx="1"/>
          </p:nvPr>
        </p:nvSpPr>
        <p:spPr>
          <a:xfrm>
            <a:off x="609600" y="1600201"/>
            <a:ext cx="5384800" cy="45259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6197600" y="1600201"/>
            <a:ext cx="5384800" cy="4525963"/>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a:xfrm>
            <a:off x="609600" y="6245225"/>
            <a:ext cx="2844800" cy="476250"/>
          </a:xfrm>
        </p:spPr>
        <p:txBody>
          <a:bodyPr/>
          <a:lstStyle>
            <a:lvl1pPr>
              <a:defRPr/>
            </a:lvl1pPr>
          </a:lstStyle>
          <a:p>
            <a:endParaRPr lang="es-ES"/>
          </a:p>
        </p:txBody>
      </p:sp>
      <p:sp>
        <p:nvSpPr>
          <p:cNvPr id="6" name="Marcador de pie de página 5"/>
          <p:cNvSpPr>
            <a:spLocks noGrp="1"/>
          </p:cNvSpPr>
          <p:nvPr>
            <p:ph type="ftr" sz="quarter" idx="11"/>
          </p:nvPr>
        </p:nvSpPr>
        <p:spPr>
          <a:xfrm>
            <a:off x="4165600" y="6245225"/>
            <a:ext cx="3860800" cy="476250"/>
          </a:xfrm>
        </p:spPr>
        <p:txBody>
          <a:bodyPr/>
          <a:lstStyle>
            <a:lvl1pPr>
              <a:defRPr/>
            </a:lvl1pPr>
          </a:lstStyle>
          <a:p>
            <a:endParaRPr lang="es-ES"/>
          </a:p>
        </p:txBody>
      </p:sp>
      <p:sp>
        <p:nvSpPr>
          <p:cNvPr id="7" name="Marcador de número de diapositiva 6"/>
          <p:cNvSpPr>
            <a:spLocks noGrp="1"/>
          </p:cNvSpPr>
          <p:nvPr>
            <p:ph type="sldNum" sz="quarter" idx="12"/>
          </p:nvPr>
        </p:nvSpPr>
        <p:spPr>
          <a:xfrm>
            <a:off x="8737600" y="6245225"/>
            <a:ext cx="2844800" cy="476250"/>
          </a:xfrm>
        </p:spPr>
        <p:txBody>
          <a:bodyPr/>
          <a:lstStyle>
            <a:lvl1pPr>
              <a:defRPr/>
            </a:lvl1pPr>
          </a:lstStyle>
          <a:p>
            <a:fld id="{864A125E-5BD7-C649-A644-EE056C9D9DD6}" type="slidenum">
              <a:rPr lang="es-ES"/>
              <a:pPr/>
              <a:t>‹Nº›</a:t>
            </a:fld>
            <a:endParaRPr lang="es-ES"/>
          </a:p>
        </p:txBody>
      </p:sp>
    </p:spTree>
    <p:extLst>
      <p:ext uri="{BB962C8B-B14F-4D97-AF65-F5344CB8AC3E}">
        <p14:creationId xmlns:p14="http://schemas.microsoft.com/office/powerpoint/2010/main" val="1517155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FED2BB1-BB31-4EB8-A961-18800A74EAA8}" type="datetimeFigureOut">
              <a:rPr lang="en-US" dirty="0"/>
              <a:t>11/29/2014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B40B886-74BB-4D5E-9EA9-584482FE40E6}" type="datetimeFigureOut">
              <a:rPr lang="en-US" dirty="0"/>
              <a:t>11/29/2014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CA4CCD1-3502-4C30-947C-75FC88992007}" type="datetimeFigureOut">
              <a:rPr lang="en-US" dirty="0"/>
              <a:t>11/29/2014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80322" y="3030008"/>
            <a:ext cx="4698355" cy="290617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594123" y="3030008"/>
            <a:ext cx="4700059" cy="290617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50B797A-E8AF-4231-9C64-308C5BB9ED3E}" type="datetimeFigureOut">
              <a:rPr lang="en-US" dirty="0"/>
              <a:t>11/29/2014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EB24146-07E2-48CA-8629-5887ED47FCDB}" type="datetimeFigureOut">
              <a:rPr lang="en-US" dirty="0"/>
              <a:t>11/29/2014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D407E718-B4F0-433E-A285-0013249184C0}" type="datetimeFigureOut">
              <a:rPr lang="en-US" dirty="0"/>
              <a:t>11/29/2014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B8E44C4-3D72-4D6E-86A4-F5491DC49E6D}" type="datetimeFigureOut">
              <a:rPr lang="en-US" dirty="0"/>
              <a:t>11/29/2014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6B8EA14-E6AC-4B59-973C-7A06B0EDE3E3}" type="datetimeFigureOut">
              <a:rPr lang="en-US" dirty="0"/>
              <a:t>11/29/2014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3BB3B3F-C0CE-47CB-BCED-F49A710726FF}" type="datetimeFigureOut">
              <a:rPr lang="en-US" dirty="0"/>
              <a:t>11/29/2014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8.jpeg"/><Relationship Id="rId4" Type="http://schemas.openxmlformats.org/officeDocument/2006/relationships/hyperlink" Target="http://images.google.es/imgres?imgurl=http://www.brooksidepress.org/Products/OBGYN_101/MyDocuments4/Text/Breast/BreastLump.jpg&amp;imgrefurl=http://www.brooksidepress.org/Products/OBGYN_101/MyDocuments4/Text/Breast/fibroadenoma.htm&amp;h=480&amp;w=640&amp;sz=55&amp;tbnid=P8NhNJ5KoU5i8M:&amp;tbnh=101&amp;tbnw=135&amp;hl=es&amp;start=16&amp;prev=/images?q=fibroadenoma&amp;svnum=10&amp;hl=es&amp;lr="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7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PE" dirty="0" smtClean="0"/>
              <a:t>CITOPATOLOGIA DE MAMA</a:t>
            </a:r>
            <a:endParaRPr lang="es-PE" dirty="0"/>
          </a:p>
        </p:txBody>
      </p:sp>
      <p:sp>
        <p:nvSpPr>
          <p:cNvPr id="3" name="Subtítulo 2"/>
          <p:cNvSpPr>
            <a:spLocks noGrp="1"/>
          </p:cNvSpPr>
          <p:nvPr>
            <p:ph type="subTitle" idx="1"/>
          </p:nvPr>
        </p:nvSpPr>
        <p:spPr/>
        <p:txBody>
          <a:bodyPr>
            <a:normAutofit lnSpcReduction="10000"/>
          </a:bodyPr>
          <a:lstStyle/>
          <a:p>
            <a:r>
              <a:rPr lang="es-PE" dirty="0" smtClean="0"/>
              <a:t>DRA. MIRIAM MOSQUEIRA NEIRA</a:t>
            </a:r>
          </a:p>
          <a:p>
            <a:r>
              <a:rPr lang="es-PE" dirty="0" smtClean="0"/>
              <a:t>SERVICIO DE CITOLOGIA</a:t>
            </a:r>
          </a:p>
          <a:p>
            <a:r>
              <a:rPr lang="es-PE" dirty="0" smtClean="0"/>
              <a:t>HNERM</a:t>
            </a:r>
            <a:endParaRPr lang="es-PE" dirty="0"/>
          </a:p>
        </p:txBody>
      </p:sp>
    </p:spTree>
    <p:extLst>
      <p:ext uri="{BB962C8B-B14F-4D97-AF65-F5344CB8AC3E}">
        <p14:creationId xmlns:p14="http://schemas.microsoft.com/office/powerpoint/2010/main" val="3755948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1" name="Rectangle 11"/>
          <p:cNvSpPr>
            <a:spLocks noChangeArrowheads="1"/>
          </p:cNvSpPr>
          <p:nvPr/>
        </p:nvSpPr>
        <p:spPr bwMode="auto">
          <a:xfrm>
            <a:off x="2640013" y="1700214"/>
            <a:ext cx="3097212" cy="504825"/>
          </a:xfrm>
          <a:prstGeom prst="rect">
            <a:avLst/>
          </a:prstGeom>
          <a:solidFill>
            <a:schemeClr val="accent1"/>
          </a:solidFill>
          <a:ln w="28575">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5603" name="Rectangle 3"/>
          <p:cNvSpPr>
            <a:spLocks noGrp="1" noChangeArrowheads="1"/>
          </p:cNvSpPr>
          <p:nvPr>
            <p:ph type="body" sz="half" idx="1"/>
          </p:nvPr>
        </p:nvSpPr>
        <p:spPr>
          <a:xfrm>
            <a:off x="2063750" y="1700214"/>
            <a:ext cx="4032250" cy="504825"/>
          </a:xfrm>
        </p:spPr>
        <p:txBody>
          <a:bodyPr>
            <a:normAutofit fontScale="25000" lnSpcReduction="20000"/>
          </a:bodyPr>
          <a:lstStyle/>
          <a:p>
            <a:pPr marL="609600" indent="-609600">
              <a:buClr>
                <a:schemeClr val="accent2"/>
              </a:buClr>
              <a:buFont typeface="Wingdings" charset="0"/>
              <a:buChar char="q"/>
            </a:pPr>
            <a:endParaRPr lang="es-ES_tradnl" sz="4200" dirty="0">
              <a:solidFill>
                <a:schemeClr val="accent2"/>
              </a:solidFill>
            </a:endParaRPr>
          </a:p>
          <a:p>
            <a:pPr marL="609600" indent="-609600">
              <a:buClr>
                <a:schemeClr val="accent2"/>
              </a:buClr>
              <a:buFont typeface="Wingdings" charset="0"/>
              <a:buChar char="q"/>
            </a:pPr>
            <a:r>
              <a:rPr lang="es-ES_tradnl" sz="9600" dirty="0">
                <a:solidFill>
                  <a:schemeClr val="bg1"/>
                </a:solidFill>
              </a:rPr>
              <a:t>Material </a:t>
            </a:r>
            <a:r>
              <a:rPr lang="es-ES_tradnl" sz="9600" dirty="0">
                <a:solidFill>
                  <a:schemeClr val="bg1"/>
                </a:solidFill>
              </a:rPr>
              <a:t>necesario</a:t>
            </a:r>
          </a:p>
          <a:p>
            <a:pPr marL="990600" lvl="1" indent="-533400">
              <a:buNone/>
            </a:pPr>
            <a:endParaRPr lang="es-ES_tradnl" sz="2400" dirty="0"/>
          </a:p>
        </p:txBody>
      </p:sp>
      <p:sp>
        <p:nvSpPr>
          <p:cNvPr id="25605" name="Text Box 5"/>
          <p:cNvSpPr txBox="1">
            <a:spLocks noChangeArrowheads="1"/>
          </p:cNvSpPr>
          <p:nvPr/>
        </p:nvSpPr>
        <p:spPr bwMode="auto">
          <a:xfrm>
            <a:off x="4295775" y="2492376"/>
            <a:ext cx="3024188" cy="714375"/>
          </a:xfrm>
          <a:prstGeom prst="rect">
            <a:avLst/>
          </a:prstGeom>
          <a:solidFill>
            <a:srgbClr val="BBE0E3"/>
          </a:solidFill>
          <a:ln w="12700">
            <a:solidFill>
              <a:schemeClr val="accent2"/>
            </a:solidFill>
            <a:miter lim="800000"/>
            <a:headEnd/>
            <a:tailEnd/>
          </a:ln>
          <a:effectLst/>
          <a:extLst>
            <a:ext uri="{AF507438-7753-43E0-B8FC-AC1667EBCBE1}">
              <a14:hiddenEffects xmlns:a14="http://schemas.microsoft.com/office/drawing/2010/main">
                <a:effectLst>
                  <a:outerShdw blurRad="63500" dist="107763" dir="13500000" algn="ctr" rotWithShape="0">
                    <a:schemeClr val="bg2">
                      <a:alpha val="74998"/>
                    </a:schemeClr>
                  </a:outerShdw>
                </a:effectLst>
              </a14:hiddenEffects>
            </a:ext>
          </a:extLst>
        </p:spPr>
        <p:txBody>
          <a:bodyPr>
            <a:spAutoFit/>
          </a:bodyPr>
          <a:lstStyle/>
          <a:p>
            <a:pPr algn="just" eaLnBrk="0" hangingPunct="0">
              <a:buFont typeface="Wingdings" charset="0"/>
              <a:buNone/>
            </a:pPr>
            <a:r>
              <a:rPr lang="es-ES_tradnl" sz="2000" dirty="0">
                <a:solidFill>
                  <a:schemeClr val="accent6">
                    <a:lumMod val="50000"/>
                  </a:schemeClr>
                </a:solidFill>
              </a:rPr>
              <a:t>Agujas </a:t>
            </a:r>
            <a:r>
              <a:rPr lang="es-ES_tradnl" sz="2000" dirty="0" smtClean="0">
                <a:solidFill>
                  <a:schemeClr val="accent6">
                    <a:lumMod val="50000"/>
                  </a:schemeClr>
                </a:solidFill>
              </a:rPr>
              <a:t>23-25G unida </a:t>
            </a:r>
            <a:r>
              <a:rPr lang="es-ES_tradnl" sz="2000" dirty="0">
                <a:solidFill>
                  <a:schemeClr val="accent6">
                    <a:lumMod val="50000"/>
                  </a:schemeClr>
                </a:solidFill>
              </a:rPr>
              <a:t>a </a:t>
            </a:r>
            <a:r>
              <a:rPr lang="es-ES_tradnl" sz="2000" dirty="0" smtClean="0">
                <a:solidFill>
                  <a:schemeClr val="accent6">
                    <a:lumMod val="50000"/>
                  </a:schemeClr>
                </a:solidFill>
              </a:rPr>
              <a:t>jeringa </a:t>
            </a:r>
            <a:r>
              <a:rPr lang="es-ES_tradnl" sz="2000" dirty="0">
                <a:solidFill>
                  <a:schemeClr val="accent6">
                    <a:lumMod val="50000"/>
                  </a:schemeClr>
                </a:solidFill>
              </a:rPr>
              <a:t>de </a:t>
            </a:r>
            <a:r>
              <a:rPr lang="es-ES_tradnl" sz="2000" dirty="0" smtClean="0">
                <a:solidFill>
                  <a:schemeClr val="accent6">
                    <a:lumMod val="50000"/>
                  </a:schemeClr>
                </a:solidFill>
              </a:rPr>
              <a:t>10 </a:t>
            </a:r>
            <a:r>
              <a:rPr lang="es-ES_tradnl" sz="2000" dirty="0" err="1">
                <a:solidFill>
                  <a:schemeClr val="accent6">
                    <a:lumMod val="50000"/>
                  </a:schemeClr>
                </a:solidFill>
              </a:rPr>
              <a:t>cc</a:t>
            </a:r>
            <a:r>
              <a:rPr lang="es-ES_tradnl" sz="2000" dirty="0" err="1">
                <a:solidFill>
                  <a:schemeClr val="accent6">
                    <a:lumMod val="50000"/>
                  </a:schemeClr>
                </a:solidFill>
                <a:latin typeface="Times New Roman" charset="0"/>
              </a:rPr>
              <a:t>.</a:t>
            </a:r>
            <a:endParaRPr lang="es-ES_tradnl" sz="2000" dirty="0">
              <a:solidFill>
                <a:schemeClr val="accent6">
                  <a:lumMod val="50000"/>
                </a:schemeClr>
              </a:solidFill>
              <a:latin typeface="Times New Roman" charset="0"/>
            </a:endParaRPr>
          </a:p>
        </p:txBody>
      </p:sp>
      <p:pic>
        <p:nvPicPr>
          <p:cNvPr id="25606" name="Picture 6" descr="auto0"/>
          <p:cNvPicPr>
            <a:picLocks noChangeAspect="1" noChangeArrowheads="1"/>
          </p:cNvPicPr>
          <p:nvPr/>
        </p:nvPicPr>
        <p:blipFill>
          <a:blip r:embed="rId3" cstate="email">
            <a:extLst>
              <a:ext uri="{28A0092B-C50C-407E-A947-70E740481C1C}">
                <a14:useLocalDpi xmlns:a14="http://schemas.microsoft.com/office/drawing/2010/main" val="0"/>
              </a:ext>
            </a:extLst>
          </a:blip>
          <a:srcRect l="6471"/>
          <a:stretch>
            <a:fillRect/>
          </a:stretch>
        </p:blipFill>
        <p:spPr bwMode="auto">
          <a:xfrm>
            <a:off x="7535864" y="1916114"/>
            <a:ext cx="2770187" cy="2339975"/>
          </a:xfrm>
          <a:prstGeom prst="rect">
            <a:avLst/>
          </a:prstGeom>
          <a:solidFill>
            <a:schemeClr val="bg2"/>
          </a:solidFill>
          <a:ln w="57150">
            <a:solidFill>
              <a:srgbClr val="33CCC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5607" name="Picture 7" descr="BreastLump">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063750" y="2276475"/>
            <a:ext cx="2089150" cy="1919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5610" name="Rectangle 10"/>
          <p:cNvSpPr>
            <a:spLocks noChangeArrowheads="1"/>
          </p:cNvSpPr>
          <p:nvPr/>
        </p:nvSpPr>
        <p:spPr bwMode="auto">
          <a:xfrm>
            <a:off x="1954214" y="260350"/>
            <a:ext cx="8281987" cy="1219200"/>
          </a:xfrm>
          <a:prstGeom prst="rect">
            <a:avLst/>
          </a:prstGeom>
          <a:solidFill>
            <a:srgbClr val="BBE0E3"/>
          </a:solidFill>
          <a:ln w="28575">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s-ES" sz="3600" dirty="0">
                <a:solidFill>
                  <a:schemeClr val="accent2"/>
                </a:solidFill>
              </a:rPr>
              <a:t>DIAGNÓSTICO POR CITOLOGÍA/HISTOLOGÍA </a:t>
            </a:r>
          </a:p>
        </p:txBody>
      </p:sp>
      <p:sp>
        <p:nvSpPr>
          <p:cNvPr id="25612" name="Rectangle 12"/>
          <p:cNvSpPr>
            <a:spLocks noChangeArrowheads="1"/>
          </p:cNvSpPr>
          <p:nvPr/>
        </p:nvSpPr>
        <p:spPr bwMode="auto">
          <a:xfrm>
            <a:off x="2640013" y="4292601"/>
            <a:ext cx="2233612" cy="504825"/>
          </a:xfrm>
          <a:prstGeom prst="rect">
            <a:avLst/>
          </a:prstGeom>
          <a:solidFill>
            <a:schemeClr val="accent1"/>
          </a:solidFill>
          <a:ln w="28575">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25613" name="Rectangle 13"/>
          <p:cNvSpPr>
            <a:spLocks noChangeArrowheads="1"/>
          </p:cNvSpPr>
          <p:nvPr/>
        </p:nvSpPr>
        <p:spPr bwMode="auto">
          <a:xfrm>
            <a:off x="3359151" y="4868864"/>
            <a:ext cx="5122863" cy="1800225"/>
          </a:xfrm>
          <a:prstGeom prst="rect">
            <a:avLst/>
          </a:prstGeom>
          <a:solidFill>
            <a:srgbClr val="BBE0E3"/>
          </a:solidFill>
          <a:ln w="9525">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buFontTx/>
              <a:buChar char="•"/>
            </a:pPr>
            <a:r>
              <a:rPr lang="es-ES_tradnl" sz="2000" dirty="0">
                <a:solidFill>
                  <a:schemeClr val="accent6">
                    <a:lumMod val="50000"/>
                  </a:schemeClr>
                </a:solidFill>
              </a:rPr>
              <a:t>Benigno.</a:t>
            </a:r>
          </a:p>
          <a:p>
            <a:pPr marL="342900" indent="-342900">
              <a:lnSpc>
                <a:spcPct val="90000"/>
              </a:lnSpc>
              <a:spcBef>
                <a:spcPct val="20000"/>
              </a:spcBef>
              <a:buFontTx/>
              <a:buChar char="•"/>
            </a:pPr>
            <a:r>
              <a:rPr lang="es-ES_tradnl" sz="2000" dirty="0">
                <a:solidFill>
                  <a:schemeClr val="accent6">
                    <a:lumMod val="50000"/>
                  </a:schemeClr>
                </a:solidFill>
              </a:rPr>
              <a:t>Atípico o indeterminado.</a:t>
            </a:r>
          </a:p>
          <a:p>
            <a:pPr marL="342900" indent="-342900">
              <a:lnSpc>
                <a:spcPct val="90000"/>
              </a:lnSpc>
              <a:spcBef>
                <a:spcPct val="20000"/>
              </a:spcBef>
              <a:buFontTx/>
              <a:buChar char="•"/>
            </a:pPr>
            <a:r>
              <a:rPr lang="es-ES_tradnl" sz="2000" dirty="0">
                <a:solidFill>
                  <a:schemeClr val="accent6">
                    <a:lumMod val="50000"/>
                  </a:schemeClr>
                </a:solidFill>
              </a:rPr>
              <a:t>Sospechoso o probablemente maligno.</a:t>
            </a:r>
          </a:p>
          <a:p>
            <a:pPr marL="342900" indent="-342900">
              <a:lnSpc>
                <a:spcPct val="90000"/>
              </a:lnSpc>
              <a:spcBef>
                <a:spcPct val="20000"/>
              </a:spcBef>
              <a:buFontTx/>
              <a:buChar char="•"/>
            </a:pPr>
            <a:r>
              <a:rPr lang="es-ES_tradnl" sz="2000" dirty="0">
                <a:solidFill>
                  <a:schemeClr val="accent6">
                    <a:lumMod val="50000"/>
                  </a:schemeClr>
                </a:solidFill>
              </a:rPr>
              <a:t>Maligno.</a:t>
            </a:r>
          </a:p>
          <a:p>
            <a:pPr marL="342900" indent="-342900">
              <a:lnSpc>
                <a:spcPct val="90000"/>
              </a:lnSpc>
              <a:spcBef>
                <a:spcPct val="20000"/>
              </a:spcBef>
              <a:buFontTx/>
              <a:buChar char="•"/>
            </a:pPr>
            <a:r>
              <a:rPr lang="es-ES_tradnl" sz="2000" dirty="0">
                <a:solidFill>
                  <a:schemeClr val="accent6">
                    <a:lumMod val="50000"/>
                  </a:schemeClr>
                </a:solidFill>
              </a:rPr>
              <a:t>Insuficiente.</a:t>
            </a:r>
            <a:endParaRPr lang="es-ES" sz="2000" dirty="0">
              <a:solidFill>
                <a:schemeClr val="accent6">
                  <a:lumMod val="50000"/>
                </a:schemeClr>
              </a:solidFill>
            </a:endParaRPr>
          </a:p>
        </p:txBody>
      </p:sp>
      <p:sp>
        <p:nvSpPr>
          <p:cNvPr id="25614" name="Text Box 14"/>
          <p:cNvSpPr txBox="1">
            <a:spLocks noChangeArrowheads="1"/>
          </p:cNvSpPr>
          <p:nvPr/>
        </p:nvSpPr>
        <p:spPr bwMode="auto">
          <a:xfrm>
            <a:off x="2531270" y="3854431"/>
            <a:ext cx="27368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Clr>
                <a:schemeClr val="accent2"/>
              </a:buClr>
              <a:buFont typeface="Wingdings" charset="0"/>
              <a:buChar char="q"/>
            </a:pPr>
            <a:r>
              <a:rPr lang="es-ES" sz="2800" dirty="0">
                <a:solidFill>
                  <a:schemeClr val="accent2"/>
                </a:solidFill>
              </a:rPr>
              <a:t> </a:t>
            </a:r>
            <a:r>
              <a:rPr lang="es-ES" sz="2800" dirty="0">
                <a:solidFill>
                  <a:schemeClr val="accent2"/>
                </a:solidFill>
              </a:rPr>
              <a:t>  </a:t>
            </a:r>
            <a:r>
              <a:rPr lang="es-ES" sz="2800" dirty="0">
                <a:solidFill>
                  <a:srgbClr val="FFFFFF"/>
                </a:solidFill>
              </a:rPr>
              <a:t>Terminología</a:t>
            </a:r>
            <a:endParaRPr lang="es-ES" sz="2800" dirty="0">
              <a:solidFill>
                <a:srgbClr val="FFFFFF"/>
              </a:solidFill>
            </a:endParaRPr>
          </a:p>
        </p:txBody>
      </p:sp>
    </p:spTree>
    <p:extLst>
      <p:ext uri="{BB962C8B-B14F-4D97-AF65-F5344CB8AC3E}">
        <p14:creationId xmlns:p14="http://schemas.microsoft.com/office/powerpoint/2010/main" val="25751357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3" name="Rectangle 7"/>
          <p:cNvSpPr>
            <a:spLocks noChangeArrowheads="1"/>
          </p:cNvSpPr>
          <p:nvPr/>
        </p:nvSpPr>
        <p:spPr bwMode="auto">
          <a:xfrm>
            <a:off x="2566988" y="3716338"/>
            <a:ext cx="7416800" cy="2736850"/>
          </a:xfrm>
          <a:prstGeom prst="rect">
            <a:avLst/>
          </a:prstGeom>
          <a:solidFill>
            <a:schemeClr val="accent4">
              <a:lumMod val="40000"/>
              <a:lumOff val="60000"/>
            </a:schemeClr>
          </a:solidFill>
          <a:ln w="9525">
            <a:solidFill>
              <a:schemeClr val="tx1"/>
            </a:solidFill>
            <a:miter lim="800000"/>
            <a:headEnd/>
            <a:tailEnd/>
          </a:ln>
          <a:effectLst/>
        </p:spPr>
        <p:txBody>
          <a:bodyPr wrap="none" anchor="ctr"/>
          <a:lstStyle/>
          <a:p>
            <a:endParaRPr lang="es-ES"/>
          </a:p>
        </p:txBody>
      </p:sp>
      <p:sp>
        <p:nvSpPr>
          <p:cNvPr id="86018" name="Rectangle 2"/>
          <p:cNvSpPr>
            <a:spLocks noGrp="1" noChangeArrowheads="1"/>
          </p:cNvSpPr>
          <p:nvPr>
            <p:ph type="title"/>
          </p:nvPr>
        </p:nvSpPr>
        <p:spPr>
          <a:xfrm>
            <a:off x="1919289" y="1700213"/>
            <a:ext cx="7489825" cy="1143000"/>
          </a:xfrm>
          <a:solidFill>
            <a:schemeClr val="folHlink"/>
          </a:solidFill>
          <a:ln w="28575">
            <a:solidFill>
              <a:schemeClr val="accent2"/>
            </a:solidFill>
            <a:miter lim="800000"/>
            <a:headEnd/>
            <a:tailEnd/>
          </a:ln>
        </p:spPr>
        <p:txBody>
          <a:bodyPr/>
          <a:lstStyle/>
          <a:p>
            <a:pPr algn="l"/>
            <a:r>
              <a:rPr lang="es-ES_tradnl" sz="3200" dirty="0">
                <a:solidFill>
                  <a:schemeClr val="accent2"/>
                </a:solidFill>
              </a:rPr>
              <a:t>MARCADORES </a:t>
            </a:r>
            <a:r>
              <a:rPr lang="es-ES_tradnl" sz="3200" dirty="0">
                <a:solidFill>
                  <a:schemeClr val="accent2"/>
                </a:solidFill>
              </a:rPr>
              <a:t>TUMORALES E INMUNOHISTOQUÍMICOS</a:t>
            </a:r>
          </a:p>
        </p:txBody>
      </p:sp>
      <p:sp>
        <p:nvSpPr>
          <p:cNvPr id="86019" name="Rectangle 3"/>
          <p:cNvSpPr>
            <a:spLocks noGrp="1" noChangeArrowheads="1"/>
          </p:cNvSpPr>
          <p:nvPr>
            <p:ph type="body" idx="1"/>
          </p:nvPr>
        </p:nvSpPr>
        <p:spPr>
          <a:xfrm>
            <a:off x="2525713" y="3716338"/>
            <a:ext cx="7747000" cy="2476500"/>
          </a:xfrm>
        </p:spPr>
        <p:txBody>
          <a:bodyPr>
            <a:normAutofit fontScale="92500" lnSpcReduction="20000"/>
          </a:bodyPr>
          <a:lstStyle/>
          <a:p>
            <a:pPr>
              <a:lnSpc>
                <a:spcPct val="90000"/>
              </a:lnSpc>
            </a:pPr>
            <a:r>
              <a:rPr lang="es-ES_tradnl" sz="1800" dirty="0">
                <a:solidFill>
                  <a:schemeClr val="accent6">
                    <a:lumMod val="50000"/>
                  </a:schemeClr>
                </a:solidFill>
              </a:rPr>
              <a:t>1. De secreción.</a:t>
            </a:r>
          </a:p>
          <a:p>
            <a:pPr>
              <a:lnSpc>
                <a:spcPct val="90000"/>
              </a:lnSpc>
            </a:pPr>
            <a:r>
              <a:rPr lang="es-ES_tradnl" sz="1800" dirty="0">
                <a:solidFill>
                  <a:schemeClr val="accent6">
                    <a:lumMod val="50000"/>
                  </a:schemeClr>
                </a:solidFill>
              </a:rPr>
              <a:t>2. De </a:t>
            </a:r>
            <a:r>
              <a:rPr lang="es-ES_tradnl" sz="1800" dirty="0" err="1">
                <a:solidFill>
                  <a:schemeClr val="accent6">
                    <a:lumMod val="50000"/>
                  </a:schemeClr>
                </a:solidFill>
              </a:rPr>
              <a:t>hormonodependencia</a:t>
            </a:r>
            <a:r>
              <a:rPr lang="es-ES_tradnl" sz="1800" dirty="0">
                <a:solidFill>
                  <a:schemeClr val="accent6">
                    <a:lumMod val="50000"/>
                  </a:schemeClr>
                </a:solidFill>
              </a:rPr>
              <a:t>: receptores estrógenos y progesterona.</a:t>
            </a:r>
          </a:p>
          <a:p>
            <a:pPr>
              <a:lnSpc>
                <a:spcPct val="90000"/>
              </a:lnSpc>
            </a:pPr>
            <a:r>
              <a:rPr lang="es-ES_tradnl" sz="1800" dirty="0">
                <a:solidFill>
                  <a:schemeClr val="accent6">
                    <a:lumMod val="50000"/>
                  </a:schemeClr>
                </a:solidFill>
              </a:rPr>
              <a:t>3. Receptores de factores de crecimiento: EGFR</a:t>
            </a:r>
          </a:p>
          <a:p>
            <a:pPr>
              <a:lnSpc>
                <a:spcPct val="90000"/>
              </a:lnSpc>
            </a:pPr>
            <a:r>
              <a:rPr lang="es-ES_tradnl" sz="1800" dirty="0">
                <a:solidFill>
                  <a:schemeClr val="accent6">
                    <a:lumMod val="50000"/>
                  </a:schemeClr>
                </a:solidFill>
              </a:rPr>
              <a:t>4. Oncogenes: HER2</a:t>
            </a:r>
          </a:p>
          <a:p>
            <a:pPr>
              <a:lnSpc>
                <a:spcPct val="90000"/>
              </a:lnSpc>
            </a:pPr>
            <a:r>
              <a:rPr lang="es-ES_tradnl" sz="1800" dirty="0">
                <a:solidFill>
                  <a:schemeClr val="accent6">
                    <a:lumMod val="50000"/>
                  </a:schemeClr>
                </a:solidFill>
              </a:rPr>
              <a:t>5. Genes tumor-supresores: P53</a:t>
            </a:r>
          </a:p>
          <a:p>
            <a:pPr>
              <a:lnSpc>
                <a:spcPct val="90000"/>
              </a:lnSpc>
            </a:pPr>
            <a:r>
              <a:rPr lang="es-ES_tradnl" sz="1800" dirty="0">
                <a:solidFill>
                  <a:schemeClr val="accent6">
                    <a:lumMod val="50000"/>
                  </a:schemeClr>
                </a:solidFill>
              </a:rPr>
              <a:t>6. Antígenos nucleares de proliferación celular: Ki67</a:t>
            </a:r>
          </a:p>
          <a:p>
            <a:pPr>
              <a:lnSpc>
                <a:spcPct val="90000"/>
              </a:lnSpc>
            </a:pPr>
            <a:r>
              <a:rPr lang="es-ES_tradnl" sz="1800" dirty="0">
                <a:solidFill>
                  <a:schemeClr val="accent6">
                    <a:lumMod val="50000"/>
                  </a:schemeClr>
                </a:solidFill>
              </a:rPr>
              <a:t>7. M. Relacionados con invasión y metástasis: </a:t>
            </a:r>
            <a:r>
              <a:rPr lang="es-ES_tradnl" sz="1800" dirty="0" err="1">
                <a:solidFill>
                  <a:schemeClr val="accent6">
                    <a:lumMod val="50000"/>
                  </a:schemeClr>
                </a:solidFill>
              </a:rPr>
              <a:t>catepsina</a:t>
            </a:r>
            <a:r>
              <a:rPr lang="es-ES_tradnl" sz="1800" dirty="0">
                <a:solidFill>
                  <a:schemeClr val="accent6">
                    <a:lumMod val="50000"/>
                  </a:schemeClr>
                </a:solidFill>
              </a:rPr>
              <a:t> D</a:t>
            </a:r>
          </a:p>
          <a:p>
            <a:pPr>
              <a:lnSpc>
                <a:spcPct val="90000"/>
              </a:lnSpc>
            </a:pPr>
            <a:r>
              <a:rPr lang="es-ES_tradnl" sz="1800" dirty="0">
                <a:solidFill>
                  <a:schemeClr val="accent6">
                    <a:lumMod val="50000"/>
                  </a:schemeClr>
                </a:solidFill>
              </a:rPr>
              <a:t>8. M. De resistencia a drogas </a:t>
            </a:r>
            <a:r>
              <a:rPr lang="es-ES_tradnl" sz="1800" dirty="0" err="1">
                <a:solidFill>
                  <a:schemeClr val="accent6">
                    <a:lumMod val="50000"/>
                  </a:schemeClr>
                </a:solidFill>
              </a:rPr>
              <a:t>citotóxicas</a:t>
            </a:r>
            <a:r>
              <a:rPr lang="es-ES_tradnl" sz="1800" dirty="0">
                <a:solidFill>
                  <a:schemeClr val="accent6">
                    <a:lumMod val="50000"/>
                  </a:schemeClr>
                </a:solidFill>
              </a:rPr>
              <a:t>: glicoproteína P</a:t>
            </a:r>
          </a:p>
        </p:txBody>
      </p:sp>
      <p:sp>
        <p:nvSpPr>
          <p:cNvPr id="86020" name="Rectangle 4"/>
          <p:cNvSpPr>
            <a:spLocks noChangeArrowheads="1"/>
          </p:cNvSpPr>
          <p:nvPr/>
        </p:nvSpPr>
        <p:spPr bwMode="auto">
          <a:xfrm>
            <a:off x="1954214" y="188913"/>
            <a:ext cx="8281987" cy="1219200"/>
          </a:xfrm>
          <a:prstGeom prst="rect">
            <a:avLst/>
          </a:prstGeom>
          <a:solidFill>
            <a:srgbClr val="BBE0E3"/>
          </a:solidFill>
          <a:ln w="28575">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s-ES" sz="3600" dirty="0">
                <a:solidFill>
                  <a:schemeClr val="accent2"/>
                </a:solidFill>
              </a:rPr>
              <a:t>DIAGNÓSTICO POR CITOLOGÍA/HISTOLOGÍA </a:t>
            </a:r>
          </a:p>
        </p:txBody>
      </p:sp>
      <p:sp>
        <p:nvSpPr>
          <p:cNvPr id="86021" name="Text Box 5"/>
          <p:cNvSpPr txBox="1">
            <a:spLocks noChangeArrowheads="1"/>
          </p:cNvSpPr>
          <p:nvPr/>
        </p:nvSpPr>
        <p:spPr bwMode="auto">
          <a:xfrm>
            <a:off x="2424113" y="3068638"/>
            <a:ext cx="2519362" cy="523220"/>
          </a:xfrm>
          <a:prstGeom prst="rect">
            <a:avLst/>
          </a:prstGeom>
          <a:solidFill>
            <a:srgbClr val="BBE0E3"/>
          </a:solidFill>
          <a:ln w="28575">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s-ES" sz="2800">
                <a:solidFill>
                  <a:schemeClr val="accent2"/>
                </a:solidFill>
              </a:rPr>
              <a:t>Clasificación:</a:t>
            </a:r>
          </a:p>
        </p:txBody>
      </p:sp>
      <p:sp>
        <p:nvSpPr>
          <p:cNvPr id="86022" name="Text Box 6"/>
          <p:cNvSpPr txBox="1">
            <a:spLocks noChangeArrowheads="1"/>
          </p:cNvSpPr>
          <p:nvPr/>
        </p:nvSpPr>
        <p:spPr bwMode="auto">
          <a:xfrm>
            <a:off x="1847850" y="3068638"/>
            <a:ext cx="5032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Clr>
                <a:schemeClr val="accent2"/>
              </a:buClr>
              <a:buFont typeface="Wingdings" charset="0"/>
              <a:buChar char="q"/>
            </a:pPr>
            <a:r>
              <a:rPr lang="es-ES" sz="2800"/>
              <a:t> </a:t>
            </a:r>
          </a:p>
        </p:txBody>
      </p:sp>
    </p:spTree>
    <p:extLst>
      <p:ext uri="{BB962C8B-B14F-4D97-AF65-F5344CB8AC3E}">
        <p14:creationId xmlns:p14="http://schemas.microsoft.com/office/powerpoint/2010/main" val="878246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8511" y="498764"/>
            <a:ext cx="6553201" cy="4992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2854037" y="5708073"/>
            <a:ext cx="5029005" cy="369332"/>
          </a:xfrm>
          <a:prstGeom prst="rect">
            <a:avLst/>
          </a:prstGeom>
          <a:noFill/>
        </p:spPr>
        <p:txBody>
          <a:bodyPr wrap="none" rtlCol="0">
            <a:spAutoFit/>
          </a:bodyPr>
          <a:lstStyle/>
          <a:p>
            <a:r>
              <a:rPr lang="es-ES" dirty="0"/>
              <a:t>RECEPTORES DE ESTROGENOS POSITIVOS MAMA</a:t>
            </a:r>
            <a:endParaRPr lang="en-US" dirty="0"/>
          </a:p>
        </p:txBody>
      </p:sp>
    </p:spTree>
    <p:extLst>
      <p:ext uri="{BB962C8B-B14F-4D97-AF65-F5344CB8AC3E}">
        <p14:creationId xmlns:p14="http://schemas.microsoft.com/office/powerpoint/2010/main" val="37982898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3"/>
          <p:cNvSpPr txBox="1">
            <a:spLocks noChangeArrowheads="1"/>
          </p:cNvSpPr>
          <p:nvPr/>
        </p:nvSpPr>
        <p:spPr bwMode="auto">
          <a:xfrm>
            <a:off x="1752601" y="1600200"/>
            <a:ext cx="5064125" cy="1384300"/>
          </a:xfrm>
          <a:prstGeom prst="rect">
            <a:avLst/>
          </a:prstGeom>
          <a:solidFill>
            <a:srgbClr val="BBE0E3"/>
          </a:solidFill>
          <a:ln w="12700">
            <a:solidFill>
              <a:schemeClr val="accent2"/>
            </a:solidFill>
            <a:miter lim="800000"/>
            <a:headEnd/>
            <a:tailEnd/>
          </a:ln>
          <a:effectLst/>
          <a:extLst>
            <a:ext uri="{AF507438-7753-43E0-B8FC-AC1667EBCBE1}">
              <a14:hiddenEffects xmlns:a14="http://schemas.microsoft.com/office/drawing/2010/main">
                <a:effectLst>
                  <a:outerShdw blurRad="63500" dist="107763" dir="13500000" algn="ctr" rotWithShape="0">
                    <a:schemeClr val="bg2">
                      <a:alpha val="74998"/>
                    </a:schemeClr>
                  </a:outerShdw>
                </a:effectLst>
              </a14:hiddenEffects>
            </a:ext>
          </a:extLst>
        </p:spPr>
        <p:txBody>
          <a:bodyPr>
            <a:spAutoFit/>
          </a:bodyPr>
          <a:lstStyle/>
          <a:p>
            <a:pPr algn="just" eaLnBrk="0" hangingPunct="0">
              <a:buFont typeface="Wingdings" charset="0"/>
              <a:buChar char="ü"/>
            </a:pPr>
            <a:r>
              <a:rPr lang="es-ES_tradnl" sz="2400" b="1" dirty="0">
                <a:solidFill>
                  <a:schemeClr val="bg1"/>
                </a:solidFill>
                <a:latin typeface="Times New Roman" charset="0"/>
              </a:rPr>
              <a:t>A favor del PAAF:</a:t>
            </a:r>
            <a:endParaRPr lang="es-ES_tradnl" sz="2000" i="1" dirty="0">
              <a:solidFill>
                <a:schemeClr val="bg1"/>
              </a:solidFill>
              <a:latin typeface="Times New Roman" charset="0"/>
            </a:endParaRPr>
          </a:p>
          <a:p>
            <a:pPr lvl="1" algn="just" eaLnBrk="0" hangingPunct="0">
              <a:buFont typeface="Wingdings" charset="0"/>
              <a:buChar char="ü"/>
            </a:pPr>
            <a:r>
              <a:rPr lang="es-ES_tradnl" sz="2000" dirty="0">
                <a:solidFill>
                  <a:schemeClr val="bg1"/>
                </a:solidFill>
                <a:latin typeface="Times New Roman" charset="0"/>
              </a:rPr>
              <a:t>es un procedimiento menos doloroso</a:t>
            </a:r>
          </a:p>
          <a:p>
            <a:pPr lvl="1" algn="just" eaLnBrk="0" hangingPunct="0">
              <a:buFont typeface="Wingdings" charset="0"/>
              <a:buChar char="ü"/>
            </a:pPr>
            <a:r>
              <a:rPr lang="es-ES_tradnl" sz="2000" dirty="0">
                <a:solidFill>
                  <a:schemeClr val="bg1"/>
                </a:solidFill>
                <a:latin typeface="Times New Roman" charset="0"/>
              </a:rPr>
              <a:t>no deja cicatriz parenquimatosa residual</a:t>
            </a:r>
          </a:p>
          <a:p>
            <a:pPr lvl="1" algn="just" eaLnBrk="0" hangingPunct="0">
              <a:buFont typeface="Wingdings" charset="0"/>
              <a:buChar char="ü"/>
            </a:pPr>
            <a:r>
              <a:rPr lang="es-ES_tradnl" sz="2000" dirty="0">
                <a:solidFill>
                  <a:schemeClr val="bg1"/>
                </a:solidFill>
                <a:latin typeface="Times New Roman" charset="0"/>
              </a:rPr>
              <a:t>no hay riesgo de siembra tumoral</a:t>
            </a:r>
          </a:p>
        </p:txBody>
      </p:sp>
      <p:pic>
        <p:nvPicPr>
          <p:cNvPr id="56324" name="Picture 4" descr="auto0"/>
          <p:cNvPicPr>
            <a:picLocks noChangeAspect="1" noChangeArrowheads="1"/>
          </p:cNvPicPr>
          <p:nvPr/>
        </p:nvPicPr>
        <p:blipFill>
          <a:blip r:embed="rId3" cstate="email">
            <a:extLst>
              <a:ext uri="{28A0092B-C50C-407E-A947-70E740481C1C}">
                <a14:useLocalDpi xmlns:a14="http://schemas.microsoft.com/office/drawing/2010/main" val="0"/>
              </a:ext>
            </a:extLst>
          </a:blip>
          <a:srcRect l="6471"/>
          <a:stretch>
            <a:fillRect/>
          </a:stretch>
        </p:blipFill>
        <p:spPr bwMode="auto">
          <a:xfrm>
            <a:off x="6919913" y="1484313"/>
            <a:ext cx="3568700" cy="2406650"/>
          </a:xfrm>
          <a:prstGeom prst="rect">
            <a:avLst/>
          </a:prstGeom>
          <a:solidFill>
            <a:schemeClr val="bg2"/>
          </a:solidFill>
          <a:ln w="57150">
            <a:solidFill>
              <a:srgbClr val="33CCC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326" name="Text Box 6"/>
          <p:cNvSpPr txBox="1">
            <a:spLocks noChangeArrowheads="1"/>
          </p:cNvSpPr>
          <p:nvPr/>
        </p:nvSpPr>
        <p:spPr bwMode="auto">
          <a:xfrm>
            <a:off x="1774825" y="4037013"/>
            <a:ext cx="4859338" cy="1079500"/>
          </a:xfrm>
          <a:prstGeom prst="rect">
            <a:avLst/>
          </a:prstGeom>
          <a:solidFill>
            <a:srgbClr val="BBE0E3"/>
          </a:solidFill>
          <a:ln w="12700">
            <a:solidFill>
              <a:schemeClr val="accent2"/>
            </a:solidFill>
            <a:miter lim="800000"/>
            <a:headEnd/>
            <a:tailEnd/>
          </a:ln>
          <a:effectLst/>
          <a:extLst>
            <a:ext uri="{AF507438-7753-43E0-B8FC-AC1667EBCBE1}">
              <a14:hiddenEffects xmlns:a14="http://schemas.microsoft.com/office/drawing/2010/main">
                <a:effectLst>
                  <a:outerShdw blurRad="63500" dist="107763" dir="13500000" algn="ctr" rotWithShape="0">
                    <a:schemeClr val="bg2">
                      <a:alpha val="74998"/>
                    </a:schemeClr>
                  </a:outerShdw>
                </a:effectLst>
              </a14:hiddenEffects>
            </a:ext>
          </a:extLst>
        </p:spPr>
        <p:txBody>
          <a:bodyPr>
            <a:spAutoFit/>
          </a:bodyPr>
          <a:lstStyle/>
          <a:p>
            <a:pPr algn="just" eaLnBrk="0" hangingPunct="0">
              <a:buFont typeface="Wingdings" charset="0"/>
              <a:buChar char="ü"/>
            </a:pPr>
            <a:r>
              <a:rPr lang="es-ES_tradnl" sz="2400" b="1" dirty="0">
                <a:solidFill>
                  <a:schemeClr val="bg1"/>
                </a:solidFill>
                <a:latin typeface="Times New Roman" charset="0"/>
              </a:rPr>
              <a:t>A favor de la punción biopsia:</a:t>
            </a:r>
            <a:endParaRPr lang="es-ES_tradnl" sz="2000" i="1" dirty="0">
              <a:solidFill>
                <a:schemeClr val="bg1"/>
              </a:solidFill>
              <a:latin typeface="Times New Roman" charset="0"/>
            </a:endParaRPr>
          </a:p>
          <a:p>
            <a:pPr lvl="1" algn="just" eaLnBrk="0" hangingPunct="0">
              <a:buFont typeface="Wingdings" charset="0"/>
              <a:buChar char="ü"/>
            </a:pPr>
            <a:r>
              <a:rPr lang="es-ES_tradnl" sz="2000" dirty="0">
                <a:solidFill>
                  <a:schemeClr val="bg1"/>
                </a:solidFill>
                <a:latin typeface="Times New Roman" charset="0"/>
              </a:rPr>
              <a:t>preferencia del radiólogo cuando </a:t>
            </a:r>
          </a:p>
          <a:p>
            <a:pPr lvl="1" algn="just" eaLnBrk="0" hangingPunct="0">
              <a:buFont typeface="Wingdings" charset="0"/>
              <a:buNone/>
            </a:pPr>
            <a:r>
              <a:rPr lang="es-ES_tradnl" sz="2000" dirty="0">
                <a:solidFill>
                  <a:schemeClr val="bg1"/>
                </a:solidFill>
                <a:latin typeface="Times New Roman" charset="0"/>
              </a:rPr>
              <a:t>   maneja la </a:t>
            </a:r>
            <a:r>
              <a:rPr lang="es-ES_tradnl" sz="2000" dirty="0" err="1">
                <a:solidFill>
                  <a:schemeClr val="bg1"/>
                </a:solidFill>
                <a:latin typeface="Times New Roman" charset="0"/>
              </a:rPr>
              <a:t>esteroataxia</a:t>
            </a:r>
            <a:endParaRPr lang="es-ES_tradnl" sz="2000" dirty="0">
              <a:solidFill>
                <a:schemeClr val="bg1"/>
              </a:solidFill>
              <a:latin typeface="Times New Roman" charset="0"/>
            </a:endParaRPr>
          </a:p>
        </p:txBody>
      </p:sp>
      <p:pic>
        <p:nvPicPr>
          <p:cNvPr id="56327" name="Picture 7" descr="auto0"/>
          <p:cNvPicPr>
            <a:picLocks noChangeAspect="1" noChangeArrowheads="1"/>
          </p:cNvPicPr>
          <p:nvPr/>
        </p:nvPicPr>
        <p:blipFill>
          <a:blip r:embed="rId4" cstate="email">
            <a:extLst>
              <a:ext uri="{28A0092B-C50C-407E-A947-70E740481C1C}">
                <a14:useLocalDpi xmlns:a14="http://schemas.microsoft.com/office/drawing/2010/main" val="0"/>
              </a:ext>
            </a:extLst>
          </a:blip>
          <a:srcRect t="1848"/>
          <a:stretch>
            <a:fillRect/>
          </a:stretch>
        </p:blipFill>
        <p:spPr bwMode="auto">
          <a:xfrm>
            <a:off x="6743700" y="4076701"/>
            <a:ext cx="3816350" cy="2341563"/>
          </a:xfrm>
          <a:prstGeom prst="rect">
            <a:avLst/>
          </a:prstGeom>
          <a:solidFill>
            <a:schemeClr val="bg2"/>
          </a:solidFill>
          <a:ln w="38100">
            <a:solidFill>
              <a:srgbClr val="33CCC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330" name="Text Box 10"/>
          <p:cNvSpPr txBox="1">
            <a:spLocks noChangeArrowheads="1"/>
          </p:cNvSpPr>
          <p:nvPr/>
        </p:nvSpPr>
        <p:spPr bwMode="auto">
          <a:xfrm>
            <a:off x="2135188" y="620713"/>
            <a:ext cx="35290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s-ES_tradnl"/>
          </a:p>
        </p:txBody>
      </p:sp>
      <p:sp>
        <p:nvSpPr>
          <p:cNvPr id="56333" name="Rectangle 13"/>
          <p:cNvSpPr>
            <a:spLocks noChangeArrowheads="1"/>
          </p:cNvSpPr>
          <p:nvPr/>
        </p:nvSpPr>
        <p:spPr bwMode="auto">
          <a:xfrm>
            <a:off x="2633077" y="404813"/>
            <a:ext cx="6911975" cy="850900"/>
          </a:xfrm>
          <a:prstGeom prst="rect">
            <a:avLst/>
          </a:prstGeom>
          <a:solidFill>
            <a:schemeClr val="folHlink"/>
          </a:solidFill>
          <a:ln w="28575">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s-ES_tradnl" sz="2400" b="1" dirty="0">
                <a:solidFill>
                  <a:schemeClr val="accent2"/>
                </a:solidFill>
              </a:rPr>
              <a:t>EL RENDIMIENTO DIAGNÓSTICO DE AMBOS PROCEDIMIENTOS (PAAF-BAG) ES SIMILAR</a:t>
            </a:r>
            <a:endParaRPr lang="es-ES" sz="2400" b="1" dirty="0">
              <a:solidFill>
                <a:schemeClr val="accent2"/>
              </a:solidFill>
            </a:endParaRPr>
          </a:p>
        </p:txBody>
      </p:sp>
    </p:spTree>
    <p:extLst>
      <p:ext uri="{BB962C8B-B14F-4D97-AF65-F5344CB8AC3E}">
        <p14:creationId xmlns:p14="http://schemas.microsoft.com/office/powerpoint/2010/main" val="2856081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4000" dirty="0"/>
              <a:t>QUISTE MAMARIO</a:t>
            </a:r>
            <a:endParaRPr lang="es-ES" sz="4000" dirty="0"/>
          </a:p>
        </p:txBody>
      </p:sp>
      <p:sp>
        <p:nvSpPr>
          <p:cNvPr id="3" name="Marcador de contenido 2"/>
          <p:cNvSpPr>
            <a:spLocks noGrp="1"/>
          </p:cNvSpPr>
          <p:nvPr>
            <p:ph idx="1"/>
          </p:nvPr>
        </p:nvSpPr>
        <p:spPr/>
        <p:txBody>
          <a:bodyPr/>
          <a:lstStyle/>
          <a:p>
            <a:pPr>
              <a:lnSpc>
                <a:spcPct val="80000"/>
              </a:lnSpc>
            </a:pPr>
            <a:r>
              <a:rPr lang="es-ES_tradnl" dirty="0"/>
              <a:t>Tumoración de contenido líquido.</a:t>
            </a:r>
          </a:p>
          <a:p>
            <a:pPr>
              <a:lnSpc>
                <a:spcPct val="80000"/>
              </a:lnSpc>
              <a:buFont typeface="Wingdings" charset="0"/>
              <a:buNone/>
            </a:pPr>
            <a:endParaRPr lang="es-ES_tradnl" dirty="0"/>
          </a:p>
          <a:p>
            <a:pPr>
              <a:lnSpc>
                <a:spcPct val="80000"/>
              </a:lnSpc>
            </a:pPr>
            <a:r>
              <a:rPr lang="es-ES_tradnl" dirty="0"/>
              <a:t>1/3 de las mujeres 35 – 50 años.</a:t>
            </a:r>
          </a:p>
          <a:p>
            <a:pPr>
              <a:lnSpc>
                <a:spcPct val="80000"/>
              </a:lnSpc>
              <a:buFont typeface="Wingdings" charset="0"/>
              <a:buNone/>
            </a:pPr>
            <a:endParaRPr lang="es-ES_tradnl" dirty="0"/>
          </a:p>
          <a:p>
            <a:pPr>
              <a:lnSpc>
                <a:spcPct val="80000"/>
              </a:lnSpc>
            </a:pPr>
            <a:r>
              <a:rPr lang="es-ES_tradnl" dirty="0"/>
              <a:t>La mayoría de los casos puede ser palpable presentándose como quiste simple.</a:t>
            </a:r>
          </a:p>
          <a:p>
            <a:pPr>
              <a:lnSpc>
                <a:spcPct val="80000"/>
              </a:lnSpc>
            </a:pPr>
            <a:endParaRPr lang="es-ES_tradnl" dirty="0"/>
          </a:p>
          <a:p>
            <a:pPr>
              <a:lnSpc>
                <a:spcPct val="80000"/>
              </a:lnSpc>
            </a:pPr>
            <a:r>
              <a:rPr lang="es-ES_tradnl" dirty="0"/>
              <a:t>Nódulos de varios tamaños que tienden a ser multifocales.</a:t>
            </a:r>
            <a:endParaRPr lang="es-ES" dirty="0"/>
          </a:p>
          <a:p>
            <a:pPr marL="0" indent="0">
              <a:buNone/>
            </a:pPr>
            <a:endParaRPr lang="es-ES" dirty="0"/>
          </a:p>
        </p:txBody>
      </p:sp>
      <p:pic>
        <p:nvPicPr>
          <p:cNvPr id="5" name="Imagen 4"/>
          <p:cNvPicPr>
            <a:picLocks noChangeAspect="1"/>
          </p:cNvPicPr>
          <p:nvPr/>
        </p:nvPicPr>
        <p:blipFill>
          <a:blip r:embed="rId2"/>
          <a:stretch>
            <a:fillRect/>
          </a:stretch>
        </p:blipFill>
        <p:spPr>
          <a:xfrm>
            <a:off x="6836390" y="3957561"/>
            <a:ext cx="2993411" cy="2122779"/>
          </a:xfrm>
          <a:prstGeom prst="rect">
            <a:avLst/>
          </a:prstGeom>
        </p:spPr>
      </p:pic>
    </p:spTree>
    <p:extLst>
      <p:ext uri="{BB962C8B-B14F-4D97-AF65-F5344CB8AC3E}">
        <p14:creationId xmlns:p14="http://schemas.microsoft.com/office/powerpoint/2010/main" val="4390878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CITOLOGIA QUISTE</a:t>
            </a:r>
            <a:endParaRPr lang="es-ES" dirty="0"/>
          </a:p>
        </p:txBody>
      </p:sp>
      <p:pic>
        <p:nvPicPr>
          <p:cNvPr id="4" name="Marcador de contenido 3"/>
          <p:cNvPicPr>
            <a:picLocks noGrp="1" noChangeAspect="1"/>
          </p:cNvPicPr>
          <p:nvPr>
            <p:ph idx="1"/>
          </p:nvPr>
        </p:nvPicPr>
        <p:blipFill>
          <a:blip r:embed="rId2"/>
          <a:srcRect t="15657" b="15657"/>
          <a:stretch>
            <a:fillRect/>
          </a:stretch>
        </p:blipFill>
        <p:spPr>
          <a:xfrm>
            <a:off x="2110155" y="2280138"/>
            <a:ext cx="7187197" cy="3886200"/>
          </a:xfrm>
        </p:spPr>
      </p:pic>
    </p:spTree>
    <p:extLst>
      <p:ext uri="{BB962C8B-B14F-4D97-AF65-F5344CB8AC3E}">
        <p14:creationId xmlns:p14="http://schemas.microsoft.com/office/powerpoint/2010/main" val="20231417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CITOLOGIA QUISTE-II</a:t>
            </a:r>
            <a:endParaRPr lang="es-ES" dirty="0"/>
          </a:p>
        </p:txBody>
      </p:sp>
      <p:pic>
        <p:nvPicPr>
          <p:cNvPr id="4" name="Marcador de contenido 3"/>
          <p:cNvPicPr>
            <a:picLocks noGrp="1" noChangeAspect="1"/>
          </p:cNvPicPr>
          <p:nvPr>
            <p:ph idx="1"/>
          </p:nvPr>
        </p:nvPicPr>
        <p:blipFill>
          <a:blip r:embed="rId2"/>
          <a:srcRect t="15657" b="15657"/>
          <a:stretch>
            <a:fillRect/>
          </a:stretch>
        </p:blipFill>
        <p:spPr>
          <a:xfrm>
            <a:off x="2203939" y="2221523"/>
            <a:ext cx="7543800" cy="4142310"/>
          </a:xfrm>
        </p:spPr>
      </p:pic>
    </p:spTree>
    <p:extLst>
      <p:ext uri="{BB962C8B-B14F-4D97-AF65-F5344CB8AC3E}">
        <p14:creationId xmlns:p14="http://schemas.microsoft.com/office/powerpoint/2010/main" val="12474177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         QUISTE. MACROFAGO</a:t>
            </a:r>
            <a:endParaRPr lang="es-ES" dirty="0"/>
          </a:p>
        </p:txBody>
      </p:sp>
      <p:pic>
        <p:nvPicPr>
          <p:cNvPr id="4" name="Marcador de contenido 3"/>
          <p:cNvPicPr>
            <a:picLocks noGrp="1" noChangeAspect="1"/>
          </p:cNvPicPr>
          <p:nvPr>
            <p:ph idx="1"/>
          </p:nvPr>
        </p:nvPicPr>
        <p:blipFill rotWithShape="1">
          <a:blip r:embed="rId2"/>
          <a:srcRect l="-19520" r="-19520" b="4836"/>
          <a:stretch/>
        </p:blipFill>
        <p:spPr>
          <a:xfrm>
            <a:off x="680321" y="2254562"/>
            <a:ext cx="5871688" cy="4255654"/>
          </a:xfrm>
        </p:spPr>
      </p:pic>
      <p:pic>
        <p:nvPicPr>
          <p:cNvPr id="2253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98309" y="2254562"/>
            <a:ext cx="4123871" cy="4300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51009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s-ES_tradnl"/>
              <a:t>Ectasia Ductal</a:t>
            </a:r>
            <a:endParaRPr lang="es-ES"/>
          </a:p>
        </p:txBody>
      </p:sp>
      <p:sp>
        <p:nvSpPr>
          <p:cNvPr id="15363" name="Rectangle 3"/>
          <p:cNvSpPr>
            <a:spLocks noGrp="1" noChangeArrowheads="1"/>
          </p:cNvSpPr>
          <p:nvPr>
            <p:ph type="body" idx="1"/>
          </p:nvPr>
        </p:nvSpPr>
        <p:spPr/>
        <p:txBody>
          <a:bodyPr/>
          <a:lstStyle/>
          <a:p>
            <a:r>
              <a:rPr lang="es-ES"/>
              <a:t>Dilatación de los conductos galactóforos grandes e intermedios de la glándula mamaria. </a:t>
            </a:r>
          </a:p>
          <a:p>
            <a:endParaRPr lang="es-ES"/>
          </a:p>
          <a:p>
            <a:r>
              <a:rPr lang="es-ES"/>
              <a:t>Mayor frecuencia entre los 40-60 años </a:t>
            </a:r>
          </a:p>
          <a:p>
            <a:endParaRPr lang="es-ES"/>
          </a:p>
          <a:p>
            <a:r>
              <a:rPr lang="es-ES"/>
              <a:t>El tabaquismo ha sido implicado como un factor etiológico en la ectasia ductal.</a:t>
            </a:r>
          </a:p>
        </p:txBody>
      </p:sp>
    </p:spTree>
    <p:extLst>
      <p:ext uri="{BB962C8B-B14F-4D97-AF65-F5344CB8AC3E}">
        <p14:creationId xmlns:p14="http://schemas.microsoft.com/office/powerpoint/2010/main" val="4867404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r>
              <a:rPr lang="es-ES_tradnl" sz="4400" dirty="0"/>
              <a:t>Cuadro Clínico</a:t>
            </a:r>
            <a:endParaRPr lang="es-ES" sz="4400" dirty="0"/>
          </a:p>
        </p:txBody>
      </p:sp>
      <p:sp>
        <p:nvSpPr>
          <p:cNvPr id="16387" name="Rectangle 3"/>
          <p:cNvSpPr>
            <a:spLocks noGrp="1" noChangeArrowheads="1"/>
          </p:cNvSpPr>
          <p:nvPr>
            <p:ph type="body" idx="1"/>
          </p:nvPr>
        </p:nvSpPr>
        <p:spPr/>
        <p:txBody>
          <a:bodyPr/>
          <a:lstStyle/>
          <a:p>
            <a:r>
              <a:rPr lang="es-ES_tradnl"/>
              <a:t>Telorrea uni o pluricanicular al principio.</a:t>
            </a:r>
          </a:p>
          <a:p>
            <a:endParaRPr lang="es-ES_tradnl"/>
          </a:p>
          <a:p>
            <a:r>
              <a:rPr lang="es-ES"/>
              <a:t>Posteriormente puede sobreinfectarse (comedomastitis) palpándose, en etapas más avanzadas, una tumoración firme y fija, mal delimitada, bajo la areola, pudiendo retraer el pezón y la piel </a:t>
            </a:r>
          </a:p>
        </p:txBody>
      </p:sp>
    </p:spTree>
    <p:extLst>
      <p:ext uri="{BB962C8B-B14F-4D97-AF65-F5344CB8AC3E}">
        <p14:creationId xmlns:p14="http://schemas.microsoft.com/office/powerpoint/2010/main" val="13016423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PE" dirty="0"/>
          </a:p>
        </p:txBody>
      </p:sp>
      <p:sp>
        <p:nvSpPr>
          <p:cNvPr id="3" name="Marcador de contenido 2"/>
          <p:cNvSpPr>
            <a:spLocks noGrp="1"/>
          </p:cNvSpPr>
          <p:nvPr>
            <p:ph idx="1"/>
          </p:nvPr>
        </p:nvSpPr>
        <p:spPr/>
        <p:txBody>
          <a:bodyPr/>
          <a:lstStyle/>
          <a:p>
            <a:endParaRPr lang="es-PE"/>
          </a:p>
        </p:txBody>
      </p:sp>
    </p:spTree>
    <p:extLst>
      <p:ext uri="{BB962C8B-B14F-4D97-AF65-F5344CB8AC3E}">
        <p14:creationId xmlns:p14="http://schemas.microsoft.com/office/powerpoint/2010/main" val="1232556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424546" y="637311"/>
            <a:ext cx="6871855" cy="2031325"/>
          </a:xfrm>
          <a:prstGeom prst="rect">
            <a:avLst/>
          </a:prstGeom>
          <a:solidFill>
            <a:schemeClr val="accent3">
              <a:lumMod val="60000"/>
              <a:lumOff val="40000"/>
            </a:schemeClr>
          </a:solidFill>
          <a:ln w="28575">
            <a:solidFill>
              <a:schemeClr val="accent1"/>
            </a:solidFill>
          </a:ln>
        </p:spPr>
        <p:txBody>
          <a:bodyPr wrap="square">
            <a:spAutoFit/>
          </a:bodyPr>
          <a:lstStyle/>
          <a:p>
            <a:r>
              <a:rPr lang="en-US" b="1" dirty="0"/>
              <a:t>SECRECION POR EL PEZON. BENIGNA </a:t>
            </a:r>
          </a:p>
          <a:p>
            <a:endParaRPr lang="en-US" dirty="0"/>
          </a:p>
          <a:p>
            <a:r>
              <a:rPr lang="en-US" dirty="0"/>
              <a:t>   - USUALMENTE CELULARIDAD ESCASA Y DISPERSA </a:t>
            </a:r>
            <a:endParaRPr lang="en-US" dirty="0"/>
          </a:p>
          <a:p>
            <a:r>
              <a:rPr lang="en-US" dirty="0"/>
              <a:t>   - CELULAS DUCTALES</a:t>
            </a:r>
            <a:endParaRPr lang="en-US" dirty="0"/>
          </a:p>
          <a:p>
            <a:r>
              <a:rPr lang="en-US" dirty="0"/>
              <a:t>   - MACROFAGOS ESPUMOSOS </a:t>
            </a:r>
            <a:endParaRPr lang="en-US" dirty="0"/>
          </a:p>
          <a:p>
            <a:r>
              <a:rPr lang="en-US" dirty="0"/>
              <a:t>   - CELULAS INFLAMATORIAS </a:t>
            </a:r>
            <a:endParaRPr lang="en-US" dirty="0"/>
          </a:p>
          <a:p>
            <a:r>
              <a:rPr lang="en-US" dirty="0"/>
              <a:t>   - GLOBULOS ROJOS </a:t>
            </a:r>
            <a:endParaRPr lang="en-US" dirty="0"/>
          </a:p>
        </p:txBody>
      </p:sp>
      <p:sp>
        <p:nvSpPr>
          <p:cNvPr id="3" name="2 Rectángulo"/>
          <p:cNvSpPr/>
          <p:nvPr/>
        </p:nvSpPr>
        <p:spPr>
          <a:xfrm>
            <a:off x="2660073" y="2787548"/>
            <a:ext cx="6262254" cy="2862322"/>
          </a:xfrm>
          <a:prstGeom prst="rect">
            <a:avLst/>
          </a:prstGeom>
          <a:solidFill>
            <a:schemeClr val="bg2">
              <a:lumMod val="75000"/>
            </a:schemeClr>
          </a:solidFill>
          <a:ln w="38100">
            <a:solidFill>
              <a:schemeClr val="tx1"/>
            </a:solidFill>
          </a:ln>
        </p:spPr>
        <p:txBody>
          <a:bodyPr wrap="square">
            <a:spAutoFit/>
          </a:bodyPr>
          <a:lstStyle/>
          <a:p>
            <a:r>
              <a:rPr lang="en-US" b="1" dirty="0"/>
              <a:t>SECRECION PEZON MALIGNA </a:t>
            </a:r>
          </a:p>
          <a:p>
            <a:endParaRPr lang="en-US" dirty="0"/>
          </a:p>
          <a:p>
            <a:r>
              <a:rPr lang="en-US" dirty="0"/>
              <a:t>- GRUPOS Y CELLS SUELTAS DE CELULAS DUCTALES  </a:t>
            </a:r>
          </a:p>
          <a:p>
            <a:r>
              <a:rPr lang="en-US" dirty="0"/>
              <a:t> </a:t>
            </a:r>
            <a:r>
              <a:rPr lang="en-US" dirty="0"/>
              <a:t> GRANDES </a:t>
            </a:r>
            <a:endParaRPr lang="en-US" dirty="0"/>
          </a:p>
          <a:p>
            <a:r>
              <a:rPr lang="en-US" dirty="0"/>
              <a:t>- PLEOMORFISMO NUCLEAR </a:t>
            </a:r>
            <a:endParaRPr lang="en-US" dirty="0"/>
          </a:p>
          <a:p>
            <a:r>
              <a:rPr lang="en-US" dirty="0"/>
              <a:t>- NUCLEOS DESNUDOS</a:t>
            </a:r>
            <a:endParaRPr lang="en-US" dirty="0"/>
          </a:p>
          <a:p>
            <a:r>
              <a:rPr lang="en-US" dirty="0"/>
              <a:t>- NUCLEOLO</a:t>
            </a:r>
            <a:endParaRPr lang="en-US" dirty="0"/>
          </a:p>
          <a:p>
            <a:r>
              <a:rPr lang="en-US" dirty="0"/>
              <a:t>- INFLAMACION AGUDA </a:t>
            </a:r>
            <a:endParaRPr lang="en-US" dirty="0"/>
          </a:p>
          <a:p>
            <a:r>
              <a:rPr lang="en-US" dirty="0"/>
              <a:t>- SANGRE </a:t>
            </a:r>
            <a:endParaRPr lang="en-US" dirty="0"/>
          </a:p>
          <a:p>
            <a:r>
              <a:rPr lang="en-US" dirty="0"/>
              <a:t>- DETRITUS NECROTICOS </a:t>
            </a:r>
            <a:endParaRPr lang="en-US" dirty="0"/>
          </a:p>
        </p:txBody>
      </p:sp>
    </p:spTree>
    <p:extLst>
      <p:ext uri="{BB962C8B-B14F-4D97-AF65-F5344CB8AC3E}">
        <p14:creationId xmlns:p14="http://schemas.microsoft.com/office/powerpoint/2010/main" val="37162946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0" y="5151155"/>
            <a:ext cx="7543800" cy="1600200"/>
          </a:xfrm>
        </p:spPr>
        <p:txBody>
          <a:bodyPr>
            <a:normAutofit fontScale="90000"/>
          </a:bodyPr>
          <a:lstStyle/>
          <a:p>
            <a:pPr algn="just"/>
            <a:r>
              <a:rPr lang="es-ES" sz="2000" dirty="0">
                <a:latin typeface="+mn-lt"/>
              </a:rPr>
              <a:t>PAP </a:t>
            </a:r>
            <a:r>
              <a:rPr lang="es-ES" sz="2000" dirty="0">
                <a:latin typeface="+mn-lt"/>
              </a:rPr>
              <a:t>x200. Grupo de histiocitos y células </a:t>
            </a:r>
            <a:r>
              <a:rPr lang="es-ES" sz="2000" dirty="0" err="1">
                <a:latin typeface="+mn-lt"/>
              </a:rPr>
              <a:t>epitelioides</a:t>
            </a:r>
            <a:r>
              <a:rPr lang="es-ES" sz="2000" dirty="0">
                <a:latin typeface="+mn-lt"/>
              </a:rPr>
              <a:t>, </a:t>
            </a:r>
            <a:r>
              <a:rPr lang="es-ES" sz="2000" dirty="0" err="1">
                <a:latin typeface="+mn-lt"/>
              </a:rPr>
              <a:t>polimorfonucleares</a:t>
            </a:r>
            <a:r>
              <a:rPr lang="es-ES" sz="2000" dirty="0">
                <a:latin typeface="+mn-lt"/>
              </a:rPr>
              <a:t> neutrófilos y linfocitos entre espacios ópticamente vacíos correspondientes a grasa. La punción se realizó sobre un área dolorosa que apareció tras un traumatismo.</a:t>
            </a:r>
            <a:br>
              <a:rPr lang="es-ES" sz="2000" dirty="0">
                <a:latin typeface="+mn-lt"/>
              </a:rPr>
            </a:br>
            <a:r>
              <a:rPr lang="es-ES" sz="2000" dirty="0"/>
              <a:t> </a:t>
            </a:r>
            <a:br>
              <a:rPr lang="es-ES" sz="2000" dirty="0"/>
            </a:br>
            <a:endParaRPr lang="es-ES" sz="2000" dirty="0"/>
          </a:p>
        </p:txBody>
      </p:sp>
      <p:pic>
        <p:nvPicPr>
          <p:cNvPr id="4" name="Marcador de contenido 3"/>
          <p:cNvPicPr>
            <a:picLocks noGrp="1" noChangeAspect="1"/>
          </p:cNvPicPr>
          <p:nvPr>
            <p:ph idx="1"/>
          </p:nvPr>
        </p:nvPicPr>
        <p:blipFill>
          <a:blip r:embed="rId2"/>
          <a:srcRect t="15657" b="15657"/>
          <a:stretch>
            <a:fillRect/>
          </a:stretch>
        </p:blipFill>
        <p:spPr>
          <a:xfrm>
            <a:off x="2145323" y="451339"/>
            <a:ext cx="7543800" cy="4268345"/>
          </a:xfrm>
        </p:spPr>
      </p:pic>
    </p:spTree>
    <p:extLst>
      <p:ext uri="{BB962C8B-B14F-4D97-AF65-F5344CB8AC3E}">
        <p14:creationId xmlns:p14="http://schemas.microsoft.com/office/powerpoint/2010/main" val="31676170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4000" dirty="0"/>
              <a:t>PAPILOMATOSIS</a:t>
            </a:r>
            <a:endParaRPr lang="es-ES" sz="4000" dirty="0"/>
          </a:p>
        </p:txBody>
      </p:sp>
      <p:pic>
        <p:nvPicPr>
          <p:cNvPr id="4" name="Marcador de contenido 3"/>
          <p:cNvPicPr>
            <a:picLocks noGrp="1" noChangeAspect="1"/>
          </p:cNvPicPr>
          <p:nvPr>
            <p:ph idx="1"/>
          </p:nvPr>
        </p:nvPicPr>
        <p:blipFill>
          <a:blip r:embed="rId2"/>
          <a:srcRect l="-47059" r="-47059"/>
          <a:stretch>
            <a:fillRect/>
          </a:stretch>
        </p:blipFill>
        <p:spPr>
          <a:xfrm>
            <a:off x="816328" y="2092570"/>
            <a:ext cx="5719544" cy="2946432"/>
          </a:xfrm>
        </p:spPr>
      </p:pic>
      <p:pic>
        <p:nvPicPr>
          <p:cNvPr id="5" name="Imagen 4"/>
          <p:cNvPicPr>
            <a:picLocks noChangeAspect="1"/>
          </p:cNvPicPr>
          <p:nvPr/>
        </p:nvPicPr>
        <p:blipFill>
          <a:blip r:embed="rId3"/>
          <a:stretch>
            <a:fillRect/>
          </a:stretch>
        </p:blipFill>
        <p:spPr>
          <a:xfrm>
            <a:off x="5313535" y="685800"/>
            <a:ext cx="2444674" cy="2513550"/>
          </a:xfrm>
          <a:prstGeom prst="rect">
            <a:avLst/>
          </a:prstGeom>
        </p:spPr>
      </p:pic>
      <p:pic>
        <p:nvPicPr>
          <p:cNvPr id="6" name="Imagen 5"/>
          <p:cNvPicPr>
            <a:picLocks noChangeAspect="1"/>
          </p:cNvPicPr>
          <p:nvPr/>
        </p:nvPicPr>
        <p:blipFill>
          <a:blip r:embed="rId4"/>
          <a:stretch>
            <a:fillRect/>
          </a:stretch>
        </p:blipFill>
        <p:spPr>
          <a:xfrm>
            <a:off x="7900996" y="685801"/>
            <a:ext cx="2512533" cy="2513550"/>
          </a:xfrm>
          <a:prstGeom prst="rect">
            <a:avLst/>
          </a:prstGeom>
        </p:spPr>
      </p:pic>
      <p:pic>
        <p:nvPicPr>
          <p:cNvPr id="7" name="Imagen 6"/>
          <p:cNvPicPr>
            <a:picLocks noChangeAspect="1"/>
          </p:cNvPicPr>
          <p:nvPr/>
        </p:nvPicPr>
        <p:blipFill>
          <a:blip r:embed="rId5"/>
          <a:stretch>
            <a:fillRect/>
          </a:stretch>
        </p:blipFill>
        <p:spPr>
          <a:xfrm>
            <a:off x="5313535" y="3314635"/>
            <a:ext cx="2444674" cy="2211514"/>
          </a:xfrm>
          <a:prstGeom prst="rect">
            <a:avLst/>
          </a:prstGeom>
        </p:spPr>
      </p:pic>
      <p:pic>
        <p:nvPicPr>
          <p:cNvPr id="8" name="Imagen 7"/>
          <p:cNvPicPr>
            <a:picLocks noChangeAspect="1"/>
          </p:cNvPicPr>
          <p:nvPr/>
        </p:nvPicPr>
        <p:blipFill>
          <a:blip r:embed="rId6"/>
          <a:stretch>
            <a:fillRect/>
          </a:stretch>
        </p:blipFill>
        <p:spPr>
          <a:xfrm>
            <a:off x="7900996" y="3314635"/>
            <a:ext cx="2512533" cy="2211514"/>
          </a:xfrm>
          <a:prstGeom prst="rect">
            <a:avLst/>
          </a:prstGeom>
        </p:spPr>
      </p:pic>
    </p:spTree>
    <p:extLst>
      <p:ext uri="{BB962C8B-B14F-4D97-AF65-F5344CB8AC3E}">
        <p14:creationId xmlns:p14="http://schemas.microsoft.com/office/powerpoint/2010/main" val="21045797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FIBROADENOMA</a:t>
            </a:r>
            <a:endParaRPr lang="es-ES" dirty="0"/>
          </a:p>
        </p:txBody>
      </p:sp>
      <p:pic>
        <p:nvPicPr>
          <p:cNvPr id="4" name="Picture 5" descr="La+joven+de+la+perla_Verme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7655" b="27655"/>
          <a:stretch>
            <a:fillRect/>
          </a:stretch>
        </p:blipFill>
        <p:spPr bwMode="auto">
          <a:xfrm>
            <a:off x="2776116" y="2347813"/>
            <a:ext cx="5167867" cy="4350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2954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4400" dirty="0"/>
              <a:t>CLINICA FA.</a:t>
            </a:r>
            <a:endParaRPr lang="es-ES" sz="4400" dirty="0"/>
          </a:p>
        </p:txBody>
      </p:sp>
      <p:sp>
        <p:nvSpPr>
          <p:cNvPr id="3" name="Marcador de contenido 2"/>
          <p:cNvSpPr>
            <a:spLocks noGrp="1"/>
          </p:cNvSpPr>
          <p:nvPr>
            <p:ph idx="1"/>
          </p:nvPr>
        </p:nvSpPr>
        <p:spPr>
          <a:xfrm>
            <a:off x="2344615" y="2229518"/>
            <a:ext cx="7543800" cy="4125775"/>
          </a:xfrm>
        </p:spPr>
        <p:txBody>
          <a:bodyPr>
            <a:normAutofit fontScale="85000" lnSpcReduction="20000"/>
          </a:bodyPr>
          <a:lstStyle/>
          <a:p>
            <a:pPr>
              <a:lnSpc>
                <a:spcPct val="80000"/>
              </a:lnSpc>
            </a:pPr>
            <a:r>
              <a:rPr lang="es-ES" dirty="0"/>
              <a:t>Durante el inicio de la adolescencia, durante el embarazo y durante la ingesta de anticonceptivos los </a:t>
            </a:r>
            <a:r>
              <a:rPr lang="es-ES" dirty="0" err="1"/>
              <a:t>fibroadenomas</a:t>
            </a:r>
            <a:r>
              <a:rPr lang="es-ES" dirty="0"/>
              <a:t> crecen con rapidez.</a:t>
            </a:r>
          </a:p>
          <a:p>
            <a:pPr>
              <a:lnSpc>
                <a:spcPct val="80000"/>
              </a:lnSpc>
            </a:pPr>
            <a:endParaRPr lang="es-ES" dirty="0"/>
          </a:p>
          <a:p>
            <a:pPr>
              <a:lnSpc>
                <a:spcPct val="80000"/>
              </a:lnSpc>
            </a:pPr>
            <a:r>
              <a:rPr lang="es-ES" dirty="0"/>
              <a:t>Menopausia pueden reducir su tamaño e incluso desaparecer </a:t>
            </a:r>
            <a:endParaRPr lang="es-ES" dirty="0" smtClean="0"/>
          </a:p>
          <a:p>
            <a:pPr marL="0" indent="0">
              <a:lnSpc>
                <a:spcPct val="80000"/>
              </a:lnSpc>
              <a:buNone/>
            </a:pPr>
            <a:endParaRPr lang="es-ES" dirty="0" smtClean="0"/>
          </a:p>
          <a:p>
            <a:pPr>
              <a:lnSpc>
                <a:spcPct val="80000"/>
              </a:lnSpc>
            </a:pPr>
            <a:r>
              <a:rPr lang="es-ES" dirty="0" smtClean="0"/>
              <a:t>Tumor más frecuente de la mama(10%), ligera sensibilidad local.</a:t>
            </a:r>
            <a:endParaRPr lang="es-ES_tradnl" dirty="0"/>
          </a:p>
          <a:p>
            <a:pPr>
              <a:lnSpc>
                <a:spcPct val="90000"/>
              </a:lnSpc>
            </a:pPr>
            <a:endParaRPr lang="es-ES_tradnl" dirty="0"/>
          </a:p>
          <a:p>
            <a:pPr>
              <a:lnSpc>
                <a:spcPct val="90000"/>
              </a:lnSpc>
            </a:pPr>
            <a:r>
              <a:rPr lang="es-ES_tradnl" dirty="0" err="1"/>
              <a:t>Hormonodependientes</a:t>
            </a:r>
            <a:r>
              <a:rPr lang="es-ES_tradnl" dirty="0"/>
              <a:t>.</a:t>
            </a:r>
          </a:p>
          <a:p>
            <a:pPr marL="0" indent="0">
              <a:buNone/>
            </a:pPr>
            <a:r>
              <a:rPr lang="es-ES" dirty="0" smtClean="0"/>
              <a:t> </a:t>
            </a:r>
            <a:endParaRPr lang="es-ES" dirty="0"/>
          </a:p>
          <a:p>
            <a:pPr>
              <a:lnSpc>
                <a:spcPct val="90000"/>
              </a:lnSpc>
            </a:pPr>
            <a:endParaRPr lang="es-ES" dirty="0"/>
          </a:p>
          <a:p>
            <a:pPr>
              <a:lnSpc>
                <a:spcPct val="90000"/>
              </a:lnSpc>
            </a:pPr>
            <a:r>
              <a:rPr lang="es-ES" dirty="0"/>
              <a:t>El virus de Epstein-</a:t>
            </a:r>
            <a:r>
              <a:rPr lang="es-ES" dirty="0" err="1"/>
              <a:t>Barr</a:t>
            </a:r>
            <a:r>
              <a:rPr lang="es-ES" dirty="0"/>
              <a:t> juega un papel causal en el desarrollo de este tumor en las pacientes inmunodeprimidas. </a:t>
            </a:r>
          </a:p>
          <a:p>
            <a:pPr marL="0" indent="0">
              <a:buNone/>
            </a:pPr>
            <a:endParaRPr lang="es-ES" dirty="0"/>
          </a:p>
        </p:txBody>
      </p:sp>
    </p:spTree>
    <p:extLst>
      <p:ext uri="{BB962C8B-B14F-4D97-AF65-F5344CB8AC3E}">
        <p14:creationId xmlns:p14="http://schemas.microsoft.com/office/powerpoint/2010/main" val="20622786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FA JUVENIL</a:t>
            </a:r>
            <a:endParaRPr lang="es-ES" dirty="0"/>
          </a:p>
        </p:txBody>
      </p:sp>
      <p:pic>
        <p:nvPicPr>
          <p:cNvPr id="4" name="Marcador de contenido 3"/>
          <p:cNvPicPr>
            <a:picLocks noGrp="1" noChangeAspect="1"/>
          </p:cNvPicPr>
          <p:nvPr>
            <p:ph idx="1"/>
          </p:nvPr>
        </p:nvPicPr>
        <p:blipFill>
          <a:blip r:embed="rId2"/>
          <a:srcRect t="6272" b="6272"/>
          <a:stretch>
            <a:fillRect/>
          </a:stretch>
        </p:blipFill>
        <p:spPr>
          <a:xfrm>
            <a:off x="1806096" y="2307226"/>
            <a:ext cx="4682270" cy="4201361"/>
          </a:xfrm>
        </p:spPr>
      </p:pic>
      <p:pic>
        <p:nvPicPr>
          <p:cNvPr id="5" name="Imagen 4"/>
          <p:cNvPicPr>
            <a:picLocks noChangeAspect="1"/>
          </p:cNvPicPr>
          <p:nvPr/>
        </p:nvPicPr>
        <p:blipFill>
          <a:blip r:embed="rId3"/>
          <a:stretch>
            <a:fillRect/>
          </a:stretch>
        </p:blipFill>
        <p:spPr>
          <a:xfrm>
            <a:off x="6927677" y="841840"/>
            <a:ext cx="3035300" cy="2679700"/>
          </a:xfrm>
          <a:prstGeom prst="rect">
            <a:avLst/>
          </a:prstGeom>
        </p:spPr>
      </p:pic>
      <p:pic>
        <p:nvPicPr>
          <p:cNvPr id="13314" name="Picture 2" descr="F:\MAMA Fotos y Articulos\MAMA Fotos y Articulos\Tumorect[1]._FA_juvenil.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19571" y="3686630"/>
            <a:ext cx="3143406" cy="236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8089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FA. CITOLOGIA</a:t>
            </a:r>
            <a:endParaRPr lang="es-ES" dirty="0"/>
          </a:p>
        </p:txBody>
      </p:sp>
      <p:pic>
        <p:nvPicPr>
          <p:cNvPr id="4" name="Marcador de contenido 3"/>
          <p:cNvPicPr>
            <a:picLocks noGrp="1" noChangeAspect="1"/>
          </p:cNvPicPr>
          <p:nvPr>
            <p:ph idx="1"/>
          </p:nvPr>
        </p:nvPicPr>
        <p:blipFill>
          <a:blip r:embed="rId2"/>
          <a:srcRect t="15657" b="15657"/>
          <a:stretch>
            <a:fillRect/>
          </a:stretch>
        </p:blipFill>
        <p:spPr/>
      </p:pic>
    </p:spTree>
    <p:extLst>
      <p:ext uri="{BB962C8B-B14F-4D97-AF65-F5344CB8AC3E}">
        <p14:creationId xmlns:p14="http://schemas.microsoft.com/office/powerpoint/2010/main" val="30577808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89538"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3599544" y="6139543"/>
            <a:ext cx="3261149" cy="369332"/>
          </a:xfrm>
          <a:prstGeom prst="rect">
            <a:avLst/>
          </a:prstGeom>
          <a:noFill/>
        </p:spPr>
        <p:txBody>
          <a:bodyPr wrap="none" rtlCol="0">
            <a:spAutoFit/>
          </a:bodyPr>
          <a:lstStyle/>
          <a:p>
            <a:r>
              <a:rPr lang="es-ES" b="1" dirty="0"/>
              <a:t>ESTROMA Y CELLS DUCTALES</a:t>
            </a:r>
            <a:endParaRPr lang="en-US" b="1" dirty="0"/>
          </a:p>
        </p:txBody>
      </p:sp>
    </p:spTree>
    <p:extLst>
      <p:ext uri="{BB962C8B-B14F-4D97-AF65-F5344CB8AC3E}">
        <p14:creationId xmlns:p14="http://schemas.microsoft.com/office/powerpoint/2010/main" val="37681102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MAMA Fotos y Articulos\MAMA Fotos y Articulos\04-8975 BAAF fibroadenomamama II.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79964" y="578370"/>
            <a:ext cx="7079671" cy="5308314"/>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020290" y="6313117"/>
            <a:ext cx="2449710" cy="461665"/>
          </a:xfrm>
          <a:prstGeom prst="rect">
            <a:avLst/>
          </a:prstGeom>
          <a:noFill/>
        </p:spPr>
        <p:txBody>
          <a:bodyPr wrap="none" rtlCol="0">
            <a:spAutoFit/>
          </a:bodyPr>
          <a:lstStyle/>
          <a:p>
            <a:r>
              <a:rPr lang="es-ES" sz="2400" b="1" dirty="0"/>
              <a:t>FIBROADENOMA</a:t>
            </a:r>
            <a:endParaRPr lang="en-US" sz="2400" b="1" dirty="0"/>
          </a:p>
        </p:txBody>
      </p:sp>
    </p:spTree>
    <p:extLst>
      <p:ext uri="{BB962C8B-B14F-4D97-AF65-F5344CB8AC3E}">
        <p14:creationId xmlns:p14="http://schemas.microsoft.com/office/powerpoint/2010/main" val="22365056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cytologystuff.com/gallery/images_large/slide1106.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91658" y="560616"/>
            <a:ext cx="7427231" cy="524509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336801" y="5805715"/>
            <a:ext cx="7997370" cy="646331"/>
          </a:xfrm>
          <a:prstGeom prst="rect">
            <a:avLst/>
          </a:prstGeom>
        </p:spPr>
        <p:txBody>
          <a:bodyPr wrap="square">
            <a:spAutoFit/>
          </a:bodyPr>
          <a:lstStyle/>
          <a:p>
            <a:r>
              <a:rPr lang="en-US" dirty="0"/>
              <a:t>Los </a:t>
            </a:r>
            <a:r>
              <a:rPr lang="en-US" dirty="0" err="1"/>
              <a:t>aspirados</a:t>
            </a:r>
            <a:r>
              <a:rPr lang="en-US" dirty="0"/>
              <a:t> de </a:t>
            </a:r>
            <a:r>
              <a:rPr lang="en-US" dirty="0" err="1"/>
              <a:t>fibroadenoma</a:t>
            </a:r>
            <a:r>
              <a:rPr lang="en-US" dirty="0"/>
              <a:t> </a:t>
            </a:r>
            <a:r>
              <a:rPr lang="en-US" dirty="0" err="1"/>
              <a:t>contienen</a:t>
            </a:r>
            <a:r>
              <a:rPr lang="en-US" dirty="0"/>
              <a:t> </a:t>
            </a:r>
            <a:r>
              <a:rPr lang="en-US" dirty="0" err="1"/>
              <a:t>grandes</a:t>
            </a:r>
            <a:r>
              <a:rPr lang="en-US" dirty="0"/>
              <a:t> </a:t>
            </a:r>
            <a:r>
              <a:rPr lang="en-US" dirty="0" err="1"/>
              <a:t>placas</a:t>
            </a:r>
            <a:r>
              <a:rPr lang="en-US" dirty="0"/>
              <a:t> </a:t>
            </a:r>
            <a:r>
              <a:rPr lang="en-US" dirty="0" err="1"/>
              <a:t>ramificadas</a:t>
            </a:r>
            <a:r>
              <a:rPr lang="en-US" dirty="0"/>
              <a:t> de </a:t>
            </a:r>
            <a:r>
              <a:rPr lang="en-US" dirty="0" err="1"/>
              <a:t>células</a:t>
            </a:r>
            <a:r>
              <a:rPr lang="en-US" dirty="0"/>
              <a:t> </a:t>
            </a:r>
            <a:r>
              <a:rPr lang="en-US" dirty="0" err="1"/>
              <a:t>ductales</a:t>
            </a:r>
            <a:r>
              <a:rPr lang="en-US" dirty="0"/>
              <a:t> </a:t>
            </a:r>
            <a:r>
              <a:rPr lang="en-US" dirty="0" err="1"/>
              <a:t>benignas</a:t>
            </a:r>
            <a:endParaRPr lang="en-US" dirty="0"/>
          </a:p>
        </p:txBody>
      </p:sp>
    </p:spTree>
    <p:extLst>
      <p:ext uri="{BB962C8B-B14F-4D97-AF65-F5344CB8AC3E}">
        <p14:creationId xmlns:p14="http://schemas.microsoft.com/office/powerpoint/2010/main" val="32941258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4000" dirty="0"/>
              <a:t>SINTOMATOLOGIA</a:t>
            </a:r>
            <a:endParaRPr lang="es-ES" sz="4000" dirty="0"/>
          </a:p>
        </p:txBody>
      </p:sp>
      <p:sp>
        <p:nvSpPr>
          <p:cNvPr id="3" name="Marcador de contenido 2"/>
          <p:cNvSpPr>
            <a:spLocks noGrp="1"/>
          </p:cNvSpPr>
          <p:nvPr>
            <p:ph idx="1"/>
          </p:nvPr>
        </p:nvSpPr>
        <p:spPr/>
        <p:txBody>
          <a:bodyPr/>
          <a:lstStyle/>
          <a:p>
            <a:r>
              <a:rPr lang="es-ES_tradnl" dirty="0"/>
              <a:t>Edema y sensibilidad</a:t>
            </a:r>
          </a:p>
          <a:p>
            <a:r>
              <a:rPr lang="es-ES_tradnl" dirty="0" err="1"/>
              <a:t>Nodularidad</a:t>
            </a:r>
            <a:endParaRPr lang="es-ES_tradnl" dirty="0"/>
          </a:p>
          <a:p>
            <a:r>
              <a:rPr lang="es-ES_tradnl" dirty="0"/>
              <a:t>Mastalgia</a:t>
            </a:r>
          </a:p>
          <a:p>
            <a:r>
              <a:rPr lang="es-ES_tradnl" dirty="0"/>
              <a:t>Nódulos dominantes</a:t>
            </a:r>
          </a:p>
          <a:p>
            <a:r>
              <a:rPr lang="es-ES_tradnl" dirty="0"/>
              <a:t>S</a:t>
            </a:r>
            <a:r>
              <a:rPr lang="es-ES_tradnl" dirty="0" smtClean="0"/>
              <a:t>ecreción </a:t>
            </a:r>
            <a:r>
              <a:rPr lang="es-ES_tradnl" dirty="0"/>
              <a:t>por el pezón</a:t>
            </a:r>
          </a:p>
          <a:p>
            <a:r>
              <a:rPr lang="es-ES_tradnl" dirty="0"/>
              <a:t>Infecciones </a:t>
            </a:r>
            <a:r>
              <a:rPr lang="es-ES_tradnl" dirty="0" smtClean="0"/>
              <a:t>Mamarias</a:t>
            </a:r>
            <a:endParaRPr lang="es-ES" dirty="0"/>
          </a:p>
        </p:txBody>
      </p:sp>
      <p:pic>
        <p:nvPicPr>
          <p:cNvPr id="4" name="Picture 5" descr="518_bre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063" y="1099769"/>
            <a:ext cx="2621182" cy="391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3936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0" y="5462953"/>
            <a:ext cx="7543800" cy="885983"/>
          </a:xfrm>
        </p:spPr>
        <p:txBody>
          <a:bodyPr>
            <a:normAutofit/>
          </a:bodyPr>
          <a:lstStyle/>
          <a:p>
            <a:pPr algn="just"/>
            <a:r>
              <a:rPr lang="es-ES" sz="1400" dirty="0">
                <a:latin typeface="+mn-lt"/>
              </a:rPr>
              <a:t>En el </a:t>
            </a:r>
            <a:r>
              <a:rPr lang="es-ES" sz="1400" dirty="0" err="1">
                <a:latin typeface="+mn-lt"/>
              </a:rPr>
              <a:t>fibroadenoma</a:t>
            </a:r>
            <a:r>
              <a:rPr lang="es-ES" sz="1400" dirty="0">
                <a:latin typeface="+mn-lt"/>
              </a:rPr>
              <a:t>, al igual que en otros cuadros benignos, es frecuente la obtención de estroma </a:t>
            </a:r>
            <a:r>
              <a:rPr lang="es-ES" sz="1400" dirty="0" err="1">
                <a:latin typeface="+mn-lt"/>
              </a:rPr>
              <a:t>fibroadiposo</a:t>
            </a:r>
            <a:r>
              <a:rPr lang="es-ES" sz="1400" dirty="0">
                <a:latin typeface="+mn-lt"/>
              </a:rPr>
              <a:t>. Es este caso se acompaña de células gigantes, un dato inhabitual, pero en absoluto raro, acompañando cualquier patología de la mama.</a:t>
            </a:r>
          </a:p>
        </p:txBody>
      </p:sp>
      <p:pic>
        <p:nvPicPr>
          <p:cNvPr id="4" name="Marcador de contenido 3"/>
          <p:cNvPicPr>
            <a:picLocks noGrp="1" noChangeAspect="1"/>
          </p:cNvPicPr>
          <p:nvPr>
            <p:ph idx="1"/>
          </p:nvPr>
        </p:nvPicPr>
        <p:blipFill>
          <a:blip r:embed="rId2"/>
          <a:srcRect t="15657" b="15657"/>
          <a:stretch>
            <a:fillRect/>
          </a:stretch>
        </p:blipFill>
        <p:spPr>
          <a:xfrm>
            <a:off x="1666311" y="638875"/>
            <a:ext cx="8468289" cy="4824078"/>
          </a:xfrm>
        </p:spPr>
      </p:pic>
    </p:spTree>
    <p:extLst>
      <p:ext uri="{BB962C8B-B14F-4D97-AF65-F5344CB8AC3E}">
        <p14:creationId xmlns:p14="http://schemas.microsoft.com/office/powerpoint/2010/main" val="10688410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FA- EMBARAZO</a:t>
            </a:r>
            <a:endParaRPr lang="es-ES" dirty="0"/>
          </a:p>
        </p:txBody>
      </p:sp>
      <p:pic>
        <p:nvPicPr>
          <p:cNvPr id="4" name="Marcador de contenido 3"/>
          <p:cNvPicPr>
            <a:picLocks noGrp="1" noChangeAspect="1"/>
          </p:cNvPicPr>
          <p:nvPr>
            <p:ph idx="1"/>
          </p:nvPr>
        </p:nvPicPr>
        <p:blipFill>
          <a:blip r:embed="rId2"/>
          <a:srcRect t="15657" b="15657"/>
          <a:stretch>
            <a:fillRect/>
          </a:stretch>
        </p:blipFill>
        <p:spPr>
          <a:xfrm>
            <a:off x="2286000" y="1998786"/>
            <a:ext cx="7065818" cy="4107873"/>
          </a:xfrm>
        </p:spPr>
      </p:pic>
    </p:spTree>
    <p:extLst>
      <p:ext uri="{BB962C8B-B14F-4D97-AF65-F5344CB8AC3E}">
        <p14:creationId xmlns:p14="http://schemas.microsoft.com/office/powerpoint/2010/main" val="13547057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0" y="4572000"/>
            <a:ext cx="7543800" cy="1600200"/>
          </a:xfrm>
        </p:spPr>
        <p:txBody>
          <a:bodyPr>
            <a:normAutofit/>
          </a:bodyPr>
          <a:lstStyle/>
          <a:p>
            <a:r>
              <a:rPr lang="es-ES_tradnl" sz="2400" dirty="0"/>
              <a:t>TUMOR PHYLLOIDES.</a:t>
            </a:r>
            <a:br>
              <a:rPr lang="es-ES_tradnl" sz="2400" dirty="0"/>
            </a:br>
            <a:r>
              <a:rPr lang="es-ES_tradnl" sz="2000" dirty="0"/>
              <a:t>Tumores </a:t>
            </a:r>
            <a:r>
              <a:rPr lang="es-ES_tradnl" sz="2000" dirty="0"/>
              <a:t>mayores a 10 cm </a:t>
            </a:r>
            <a:r>
              <a:rPr lang="es-ES_tradnl" sz="2000" dirty="0"/>
              <a:t>con predominio </a:t>
            </a:r>
            <a:r>
              <a:rPr lang="es-ES_tradnl" sz="2000" dirty="0"/>
              <a:t>en mujeres de 35 a </a:t>
            </a:r>
            <a:r>
              <a:rPr lang="es-ES_tradnl" sz="2000" dirty="0"/>
              <a:t> 55 </a:t>
            </a:r>
            <a:r>
              <a:rPr lang="es-ES_tradnl" sz="2000" dirty="0"/>
              <a:t>años.</a:t>
            </a:r>
            <a:endParaRPr lang="es-ES" sz="2000" dirty="0"/>
          </a:p>
        </p:txBody>
      </p:sp>
      <p:pic>
        <p:nvPicPr>
          <p:cNvPr id="4" name="Picture 5" descr="phyllodes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1798" b="2179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2286000" y="4029165"/>
            <a:ext cx="7543800" cy="1477328"/>
          </a:xfrm>
          <a:prstGeom prst="rect">
            <a:avLst/>
          </a:prstGeom>
        </p:spPr>
        <p:txBody>
          <a:bodyPr wrap="square">
            <a:spAutoFit/>
          </a:bodyPr>
          <a:lstStyle/>
          <a:p>
            <a:endParaRPr lang="es-ES_tradnl" dirty="0"/>
          </a:p>
          <a:p>
            <a:endParaRPr lang="es-ES_tradnl" dirty="0"/>
          </a:p>
          <a:p>
            <a:r>
              <a:rPr lang="es-ES_tradnl" dirty="0"/>
              <a:t>La </a:t>
            </a:r>
            <a:r>
              <a:rPr lang="es-ES_tradnl" dirty="0"/>
              <a:t>mayoría crecen con rapidez y ocupan gran parte de la glándula.</a:t>
            </a:r>
          </a:p>
          <a:p>
            <a:r>
              <a:rPr lang="es-ES_tradnl" dirty="0"/>
              <a:t>Móviles </a:t>
            </a:r>
            <a:r>
              <a:rPr lang="es-ES_tradnl" dirty="0"/>
              <a:t>sobre la pared torácica.</a:t>
            </a:r>
          </a:p>
          <a:p>
            <a:r>
              <a:rPr lang="es-ES_tradnl" dirty="0"/>
              <a:t>Unilateral</a:t>
            </a:r>
            <a:endParaRPr lang="es-ES" dirty="0"/>
          </a:p>
        </p:txBody>
      </p:sp>
    </p:spTree>
    <p:extLst>
      <p:ext uri="{BB962C8B-B14F-4D97-AF65-F5344CB8AC3E}">
        <p14:creationId xmlns:p14="http://schemas.microsoft.com/office/powerpoint/2010/main" val="15274456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63553" y="3771900"/>
            <a:ext cx="7642822" cy="1600200"/>
          </a:xfrm>
        </p:spPr>
        <p:txBody>
          <a:bodyPr>
            <a:normAutofit/>
          </a:bodyPr>
          <a:lstStyle/>
          <a:p>
            <a:r>
              <a:rPr lang="es-ES" sz="1600" dirty="0"/>
              <a:t>PAP X200. TUMOR PHYLLOIDES 16 AÑOS.</a:t>
            </a:r>
            <a:endParaRPr lang="es-ES" sz="1600" dirty="0"/>
          </a:p>
        </p:txBody>
      </p:sp>
      <p:pic>
        <p:nvPicPr>
          <p:cNvPr id="4" name="Marcador de contenido 3"/>
          <p:cNvPicPr>
            <a:picLocks noGrp="1" noChangeAspect="1"/>
          </p:cNvPicPr>
          <p:nvPr>
            <p:ph idx="1"/>
          </p:nvPr>
        </p:nvPicPr>
        <p:blipFill>
          <a:blip r:embed="rId2"/>
          <a:srcRect t="15657" b="15657"/>
          <a:stretch>
            <a:fillRect/>
          </a:stretch>
        </p:blipFill>
        <p:spPr/>
      </p:pic>
    </p:spTree>
    <p:extLst>
      <p:ext uri="{BB962C8B-B14F-4D97-AF65-F5344CB8AC3E}">
        <p14:creationId xmlns:p14="http://schemas.microsoft.com/office/powerpoint/2010/main" val="27601208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1600" dirty="0">
                <a:latin typeface="+mn-lt"/>
              </a:rPr>
              <a:t>PHYLLOIDES MALIGNO. ATIPIAS Y MITOSIS</a:t>
            </a:r>
            <a:endParaRPr lang="es-ES" sz="1600" dirty="0">
              <a:latin typeface="+mn-lt"/>
            </a:endParaRPr>
          </a:p>
        </p:txBody>
      </p:sp>
      <p:pic>
        <p:nvPicPr>
          <p:cNvPr id="4" name="Marcador de contenido 3"/>
          <p:cNvPicPr>
            <a:picLocks noGrp="1" noChangeAspect="1"/>
          </p:cNvPicPr>
          <p:nvPr>
            <p:ph idx="1"/>
          </p:nvPr>
        </p:nvPicPr>
        <p:blipFill>
          <a:blip r:embed="rId2"/>
          <a:srcRect t="15657" b="15657"/>
          <a:stretch>
            <a:fillRect/>
          </a:stretch>
        </p:blipFill>
        <p:spPr>
          <a:xfrm>
            <a:off x="2250831" y="2080846"/>
            <a:ext cx="7543800" cy="4433160"/>
          </a:xfrm>
        </p:spPr>
      </p:pic>
    </p:spTree>
    <p:extLst>
      <p:ext uri="{BB962C8B-B14F-4D97-AF65-F5344CB8AC3E}">
        <p14:creationId xmlns:p14="http://schemas.microsoft.com/office/powerpoint/2010/main" val="4519167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0" y="4572000"/>
            <a:ext cx="7827819" cy="1600200"/>
          </a:xfrm>
        </p:spPr>
        <p:txBody>
          <a:bodyPr>
            <a:normAutofit/>
          </a:bodyPr>
          <a:lstStyle/>
          <a:p>
            <a:r>
              <a:rPr lang="es-ES" sz="4000" dirty="0"/>
              <a:t>ENFERMEDAD FIBROQUISTICA CITOLOGIA</a:t>
            </a:r>
            <a:endParaRPr lang="en-US" sz="4000" dirty="0"/>
          </a:p>
        </p:txBody>
      </p:sp>
      <p:sp>
        <p:nvSpPr>
          <p:cNvPr id="3" name="2 Rectángulo"/>
          <p:cNvSpPr/>
          <p:nvPr/>
        </p:nvSpPr>
        <p:spPr>
          <a:xfrm>
            <a:off x="2285999" y="709321"/>
            <a:ext cx="7481456" cy="3570208"/>
          </a:xfrm>
          <a:prstGeom prst="rect">
            <a:avLst/>
          </a:prstGeom>
          <a:solidFill>
            <a:schemeClr val="accent4">
              <a:lumMod val="60000"/>
              <a:lumOff val="40000"/>
            </a:schemeClr>
          </a:solidFill>
        </p:spPr>
        <p:txBody>
          <a:bodyPr wrap="square">
            <a:spAutoFit/>
          </a:bodyPr>
          <a:lstStyle/>
          <a:p>
            <a:r>
              <a:rPr lang="es-ES" sz="2800" b="1" dirty="0"/>
              <a:t>    CARACTERISITICAS CITOLOGICAS</a:t>
            </a:r>
            <a:endParaRPr lang="en-US" sz="2800" b="1" dirty="0"/>
          </a:p>
          <a:p>
            <a:endParaRPr lang="en-US" dirty="0"/>
          </a:p>
          <a:p>
            <a:r>
              <a:rPr lang="en-US" dirty="0"/>
              <a:t>-    </a:t>
            </a:r>
            <a:r>
              <a:rPr lang="en-US" sz="2000" dirty="0"/>
              <a:t>BAJA CELULARIDAD</a:t>
            </a:r>
            <a:endParaRPr lang="en-US" sz="2000" dirty="0"/>
          </a:p>
          <a:p>
            <a:pPr marL="285750" indent="-285750">
              <a:buFontTx/>
              <a:buChar char="-"/>
            </a:pPr>
            <a:r>
              <a:rPr lang="en-US" sz="2000" dirty="0"/>
              <a:t>SABANAS PLANAS, HONEYCOMB DE CELULAS EPITELIALES SIN PERDIDA DE LA POLARIDAD Y BORDES CELULARES NITIDOS  </a:t>
            </a:r>
          </a:p>
          <a:p>
            <a:r>
              <a:rPr lang="es-ES" sz="2000" dirty="0"/>
              <a:t>-    NUCLEOS PEQUEÑOS UNIFORMES BAJA N/C</a:t>
            </a:r>
            <a:endParaRPr lang="en-US" sz="2000" dirty="0"/>
          </a:p>
          <a:p>
            <a:r>
              <a:rPr lang="es-ES" sz="2000" dirty="0"/>
              <a:t>-    NUCLEOS DESNUDOS BIPOLARES</a:t>
            </a:r>
            <a:endParaRPr lang="en-US" sz="2000" dirty="0"/>
          </a:p>
          <a:p>
            <a:r>
              <a:rPr lang="es-ES" sz="2000" dirty="0"/>
              <a:t>-    MACROFAGOS ESPUMOSOS Y CELULAS APOCRINAS</a:t>
            </a:r>
            <a:endParaRPr lang="en-US" sz="2000" dirty="0"/>
          </a:p>
          <a:p>
            <a:r>
              <a:rPr lang="es-ES" sz="2000" dirty="0"/>
              <a:t>-    FRAGMENTOS DE TEJIDO ADIPOSO Y DE ESTROMA   </a:t>
            </a:r>
          </a:p>
          <a:p>
            <a:r>
              <a:rPr lang="es-ES" sz="2000" dirty="0"/>
              <a:t> </a:t>
            </a:r>
            <a:r>
              <a:rPr lang="es-ES" sz="2000" dirty="0"/>
              <a:t>    FIBROSO</a:t>
            </a:r>
            <a:endParaRPr lang="en-US" sz="2000" dirty="0"/>
          </a:p>
          <a:p>
            <a:endParaRPr lang="en-US" sz="2000" dirty="0"/>
          </a:p>
        </p:txBody>
      </p:sp>
    </p:spTree>
    <p:extLst>
      <p:ext uri="{BB962C8B-B14F-4D97-AF65-F5344CB8AC3E}">
        <p14:creationId xmlns:p14="http://schemas.microsoft.com/office/powerpoint/2010/main" val="41951673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4000" dirty="0"/>
              <a:t>ENFERMEDAD FIBROQUISTICA</a:t>
            </a:r>
            <a:endParaRPr lang="es-ES" sz="4000" dirty="0"/>
          </a:p>
        </p:txBody>
      </p:sp>
      <p:pic>
        <p:nvPicPr>
          <p:cNvPr id="4" name="Marcador de contenido 3"/>
          <p:cNvPicPr>
            <a:picLocks noGrp="1" noChangeAspect="1"/>
          </p:cNvPicPr>
          <p:nvPr>
            <p:ph idx="1"/>
          </p:nvPr>
        </p:nvPicPr>
        <p:blipFill>
          <a:blip r:embed="rId2"/>
          <a:srcRect t="15657" b="15657"/>
          <a:stretch>
            <a:fillRect/>
          </a:stretch>
        </p:blipFill>
        <p:spPr>
          <a:xfrm>
            <a:off x="2063261" y="2139462"/>
            <a:ext cx="7543800" cy="4074445"/>
          </a:xfrm>
        </p:spPr>
      </p:pic>
    </p:spTree>
    <p:extLst>
      <p:ext uri="{BB962C8B-B14F-4D97-AF65-F5344CB8AC3E}">
        <p14:creationId xmlns:p14="http://schemas.microsoft.com/office/powerpoint/2010/main" val="782714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28141" y="581170"/>
            <a:ext cx="7605568" cy="5016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2217304" y="5613645"/>
            <a:ext cx="8630805" cy="646331"/>
          </a:xfrm>
          <a:prstGeom prst="rect">
            <a:avLst/>
          </a:prstGeom>
        </p:spPr>
        <p:txBody>
          <a:bodyPr wrap="square">
            <a:spAutoFit/>
          </a:bodyPr>
          <a:lstStyle/>
          <a:p>
            <a:r>
              <a:rPr lang="en-US" dirty="0"/>
              <a:t>Fibrocystic changes. Presence of apocrine cells and clusters </a:t>
            </a:r>
            <a:r>
              <a:rPr lang="en-US" dirty="0"/>
              <a:t>of ductal </a:t>
            </a:r>
            <a:r>
              <a:rPr lang="en-US" dirty="0"/>
              <a:t>epithelial cells are common findings in non-proliferative FCC (</a:t>
            </a:r>
            <a:r>
              <a:rPr lang="en-US" dirty="0"/>
              <a:t>MGG stain</a:t>
            </a:r>
            <a:r>
              <a:rPr lang="en-US" dirty="0"/>
              <a:t>)</a:t>
            </a:r>
          </a:p>
        </p:txBody>
      </p:sp>
    </p:spTree>
    <p:extLst>
      <p:ext uri="{BB962C8B-B14F-4D97-AF65-F5344CB8AC3E}">
        <p14:creationId xmlns:p14="http://schemas.microsoft.com/office/powerpoint/2010/main" val="7986755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800" dirty="0"/>
              <a:t>METAPLASIA APOCRINA Y ESCAMOSA</a:t>
            </a:r>
            <a:endParaRPr lang="es-ES" sz="2800" dirty="0"/>
          </a:p>
        </p:txBody>
      </p:sp>
      <p:pic>
        <p:nvPicPr>
          <p:cNvPr id="4" name="Marcador de contenido 3"/>
          <p:cNvPicPr>
            <a:picLocks noGrp="1" noChangeAspect="1"/>
          </p:cNvPicPr>
          <p:nvPr>
            <p:ph idx="1"/>
          </p:nvPr>
        </p:nvPicPr>
        <p:blipFill>
          <a:blip r:embed="rId2"/>
          <a:srcRect l="-47059" r="-47059"/>
          <a:stretch>
            <a:fillRect/>
          </a:stretch>
        </p:blipFill>
        <p:spPr>
          <a:xfrm>
            <a:off x="412558" y="2476065"/>
            <a:ext cx="6517839" cy="3570305"/>
          </a:xfrm>
        </p:spPr>
      </p:pic>
      <p:pic>
        <p:nvPicPr>
          <p:cNvPr id="5" name="Imagen 4"/>
          <p:cNvPicPr>
            <a:picLocks noChangeAspect="1"/>
          </p:cNvPicPr>
          <p:nvPr/>
        </p:nvPicPr>
        <p:blipFill>
          <a:blip r:embed="rId3"/>
          <a:stretch>
            <a:fillRect/>
          </a:stretch>
        </p:blipFill>
        <p:spPr>
          <a:xfrm>
            <a:off x="5700652" y="2476065"/>
            <a:ext cx="3326841" cy="3570305"/>
          </a:xfrm>
          <a:prstGeom prst="rect">
            <a:avLst/>
          </a:prstGeom>
        </p:spPr>
      </p:pic>
    </p:spTree>
    <p:extLst>
      <p:ext uri="{BB962C8B-B14F-4D97-AF65-F5344CB8AC3E}">
        <p14:creationId xmlns:p14="http://schemas.microsoft.com/office/powerpoint/2010/main" val="20668522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0" y="4203590"/>
            <a:ext cx="7543800" cy="1600200"/>
          </a:xfrm>
        </p:spPr>
        <p:txBody>
          <a:bodyPr>
            <a:normAutofit/>
          </a:bodyPr>
          <a:lstStyle/>
          <a:p>
            <a:pPr algn="just"/>
            <a:r>
              <a:rPr lang="es-ES" sz="1600" dirty="0">
                <a:latin typeface="+mn-lt"/>
              </a:rPr>
              <a:t>QDF, x400. El epitelio </a:t>
            </a:r>
            <a:r>
              <a:rPr lang="es-ES" sz="1600" dirty="0" err="1">
                <a:latin typeface="+mn-lt"/>
              </a:rPr>
              <a:t>apocrino</a:t>
            </a:r>
            <a:r>
              <a:rPr lang="es-ES" sz="1600" dirty="0">
                <a:latin typeface="+mn-lt"/>
              </a:rPr>
              <a:t> es frecuente que tenga atipia nuclear sin que ello conlleve malignidad. En estos casos, como en todos, es útil un estudio completo del frotis que permita enfocar el caso hacia una </a:t>
            </a:r>
            <a:r>
              <a:rPr lang="es-ES" sz="1600" dirty="0" err="1">
                <a:latin typeface="+mn-lt"/>
              </a:rPr>
              <a:t>mastopatía</a:t>
            </a:r>
            <a:r>
              <a:rPr lang="es-ES" sz="1600" dirty="0">
                <a:latin typeface="+mn-lt"/>
              </a:rPr>
              <a:t> o hacia un tumor </a:t>
            </a:r>
            <a:r>
              <a:rPr lang="es-ES" sz="1600" dirty="0" err="1">
                <a:latin typeface="+mn-lt"/>
              </a:rPr>
              <a:t>apocrino</a:t>
            </a:r>
            <a:r>
              <a:rPr lang="es-ES" sz="1600" dirty="0">
                <a:latin typeface="+mn-lt"/>
              </a:rPr>
              <a:t>.</a:t>
            </a:r>
          </a:p>
        </p:txBody>
      </p:sp>
      <p:pic>
        <p:nvPicPr>
          <p:cNvPr id="4" name="Marcador de contenido 3"/>
          <p:cNvPicPr>
            <a:picLocks noGrp="1" noChangeAspect="1"/>
          </p:cNvPicPr>
          <p:nvPr>
            <p:ph idx="1"/>
          </p:nvPr>
        </p:nvPicPr>
        <p:blipFill>
          <a:blip r:embed="rId2"/>
          <a:srcRect t="15657" b="15657"/>
          <a:stretch>
            <a:fillRect/>
          </a:stretch>
        </p:blipFill>
        <p:spPr/>
      </p:pic>
    </p:spTree>
    <p:extLst>
      <p:ext uri="{BB962C8B-B14F-4D97-AF65-F5344CB8AC3E}">
        <p14:creationId xmlns:p14="http://schemas.microsoft.com/office/powerpoint/2010/main" val="6114704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r>
              <a:rPr lang="es-ES_tradnl" dirty="0"/>
              <a:t>Manejo global de las tumoraciones de mama.</a:t>
            </a:r>
            <a:endParaRPr lang="es-ES" dirty="0"/>
          </a:p>
        </p:txBody>
      </p:sp>
      <p:sp>
        <p:nvSpPr>
          <p:cNvPr id="34819" name="Rectangle 3"/>
          <p:cNvSpPr>
            <a:spLocks noGrp="1" noChangeArrowheads="1"/>
          </p:cNvSpPr>
          <p:nvPr>
            <p:ph type="body" idx="1"/>
          </p:nvPr>
        </p:nvSpPr>
        <p:spPr/>
        <p:txBody>
          <a:bodyPr/>
          <a:lstStyle/>
          <a:p>
            <a:pPr>
              <a:tabLst>
                <a:tab pos="984250" algn="l"/>
              </a:tabLst>
            </a:pPr>
            <a:r>
              <a:rPr lang="es-ES_tradnl" dirty="0"/>
              <a:t>Toda masa que </a:t>
            </a:r>
            <a:r>
              <a:rPr lang="es-ES_tradnl" dirty="0" smtClean="0"/>
              <a:t>el material de </a:t>
            </a:r>
            <a:r>
              <a:rPr lang="es-ES_tradnl" dirty="0"/>
              <a:t>la </a:t>
            </a:r>
            <a:r>
              <a:rPr lang="es-ES_tradnl" dirty="0" smtClean="0"/>
              <a:t>aspiración sea insuficiente </a:t>
            </a:r>
            <a:r>
              <a:rPr lang="es-ES_tradnl" dirty="0"/>
              <a:t>debe ser </a:t>
            </a:r>
            <a:r>
              <a:rPr lang="es-ES_tradnl" dirty="0" err="1"/>
              <a:t>biopsiada</a:t>
            </a:r>
            <a:r>
              <a:rPr lang="es-ES_tradnl" dirty="0"/>
              <a:t> </a:t>
            </a:r>
            <a:r>
              <a:rPr lang="es-ES_tradnl" dirty="0" smtClean="0"/>
              <a:t>para descartar </a:t>
            </a:r>
            <a:r>
              <a:rPr lang="es-ES_tradnl" dirty="0"/>
              <a:t>cáncer de mama. </a:t>
            </a:r>
          </a:p>
          <a:p>
            <a:pPr>
              <a:tabLst>
                <a:tab pos="984250" algn="l"/>
              </a:tabLst>
            </a:pPr>
            <a:endParaRPr lang="es-ES" dirty="0"/>
          </a:p>
          <a:p>
            <a:pPr>
              <a:tabLst>
                <a:tab pos="984250" algn="l"/>
              </a:tabLst>
            </a:pPr>
            <a:r>
              <a:rPr lang="es-ES" dirty="0"/>
              <a:t>Toda masa mamaria sólida o quística en la cual la PAAF sea equívoca debe ser sometida a una biopsia </a:t>
            </a:r>
            <a:r>
              <a:rPr lang="es-ES" dirty="0" err="1"/>
              <a:t>incisional</a:t>
            </a:r>
            <a:r>
              <a:rPr lang="es-ES" dirty="0"/>
              <a:t> o </a:t>
            </a:r>
            <a:r>
              <a:rPr lang="es-ES" dirty="0" err="1"/>
              <a:t>escisional</a:t>
            </a:r>
            <a:r>
              <a:rPr lang="es-ES" dirty="0"/>
              <a:t>. </a:t>
            </a:r>
          </a:p>
          <a:p>
            <a:pPr>
              <a:tabLst>
                <a:tab pos="984250" algn="l"/>
              </a:tabLst>
            </a:pPr>
            <a:endParaRPr lang="es-ES" dirty="0"/>
          </a:p>
        </p:txBody>
      </p:sp>
    </p:spTree>
    <p:extLst>
      <p:ext uri="{BB962C8B-B14F-4D97-AF65-F5344CB8AC3E}">
        <p14:creationId xmlns:p14="http://schemas.microsoft.com/office/powerpoint/2010/main" val="16067975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34214" y="4572000"/>
            <a:ext cx="7233587" cy="1600200"/>
          </a:xfrm>
        </p:spPr>
        <p:txBody>
          <a:bodyPr>
            <a:normAutofit/>
          </a:bodyPr>
          <a:lstStyle/>
          <a:p>
            <a:r>
              <a:rPr lang="es-ES" sz="2800" dirty="0"/>
              <a:t>   EFQ. AREA PAPILAR</a:t>
            </a:r>
            <a:endParaRPr lang="es-ES" sz="2800" dirty="0"/>
          </a:p>
        </p:txBody>
      </p:sp>
      <p:pic>
        <p:nvPicPr>
          <p:cNvPr id="4" name="Marcador de contenido 3"/>
          <p:cNvPicPr>
            <a:picLocks noGrp="1" noChangeAspect="1"/>
          </p:cNvPicPr>
          <p:nvPr>
            <p:ph idx="1"/>
          </p:nvPr>
        </p:nvPicPr>
        <p:blipFill rotWithShape="1">
          <a:blip r:embed="rId2"/>
          <a:srcRect t="13502" r="2671" b="13502"/>
          <a:stretch/>
        </p:blipFill>
        <p:spPr>
          <a:xfrm>
            <a:off x="2286001" y="685799"/>
            <a:ext cx="7342303" cy="4404076"/>
          </a:xfrm>
        </p:spPr>
      </p:pic>
      <p:sp>
        <p:nvSpPr>
          <p:cNvPr id="5" name="Rectángulo 4"/>
          <p:cNvSpPr/>
          <p:nvPr/>
        </p:nvSpPr>
        <p:spPr>
          <a:xfrm>
            <a:off x="5549347" y="5171926"/>
            <a:ext cx="5415391" cy="2000548"/>
          </a:xfrm>
          <a:prstGeom prst="rect">
            <a:avLst/>
          </a:prstGeom>
        </p:spPr>
        <p:txBody>
          <a:bodyPr wrap="square">
            <a:spAutoFit/>
          </a:bodyPr>
          <a:lstStyle/>
          <a:p>
            <a:r>
              <a:rPr lang="es-ES" sz="1400" dirty="0"/>
              <a:t>Placa </a:t>
            </a:r>
            <a:r>
              <a:rPr lang="es-ES" sz="1400" dirty="0"/>
              <a:t>ductal con una proyección papilar que muestra un leve amontonamiento de núcleos con </a:t>
            </a:r>
            <a:r>
              <a:rPr lang="es-ES" sz="1400" dirty="0"/>
              <a:t>morfología </a:t>
            </a:r>
            <a:r>
              <a:rPr lang="es-ES" sz="1400" dirty="0"/>
              <a:t>regular. Con frecuencia los ductos dilatados de una </a:t>
            </a:r>
            <a:r>
              <a:rPr lang="es-ES" sz="1400" dirty="0" err="1"/>
              <a:t>mastopatía</a:t>
            </a:r>
            <a:r>
              <a:rPr lang="es-ES" sz="1400" dirty="0"/>
              <a:t> tienen proyecciones digitiformes que requieren una cuidadosa observación pero que no suelen suponer un gran problema diagnóstico</a:t>
            </a:r>
            <a:r>
              <a:rPr lang="es-ES" dirty="0"/>
              <a:t>.</a:t>
            </a:r>
          </a:p>
          <a:p>
            <a:endParaRPr lang="es-ES" dirty="0"/>
          </a:p>
          <a:p>
            <a:r>
              <a:rPr lang="es-ES" dirty="0"/>
              <a:t> </a:t>
            </a:r>
          </a:p>
        </p:txBody>
      </p:sp>
    </p:spTree>
    <p:extLst>
      <p:ext uri="{BB962C8B-B14F-4D97-AF65-F5344CB8AC3E}">
        <p14:creationId xmlns:p14="http://schemas.microsoft.com/office/powerpoint/2010/main" val="26831953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92215" y="5498122"/>
            <a:ext cx="6781800" cy="913505"/>
          </a:xfrm>
        </p:spPr>
        <p:txBody>
          <a:bodyPr>
            <a:normAutofit/>
          </a:bodyPr>
          <a:lstStyle/>
          <a:p>
            <a:r>
              <a:rPr lang="es-ES" sz="2800" dirty="0"/>
              <a:t>EFQ.  ADENOSIS</a:t>
            </a:r>
            <a:endParaRPr lang="es-ES" sz="2800" dirty="0"/>
          </a:p>
        </p:txBody>
      </p:sp>
      <p:pic>
        <p:nvPicPr>
          <p:cNvPr id="4" name="Marcador de contenido 3"/>
          <p:cNvPicPr>
            <a:picLocks noGrp="1" noChangeAspect="1"/>
          </p:cNvPicPr>
          <p:nvPr>
            <p:ph idx="1"/>
          </p:nvPr>
        </p:nvPicPr>
        <p:blipFill>
          <a:blip r:embed="rId2"/>
          <a:srcRect t="15657" b="15657"/>
          <a:stretch>
            <a:fillRect/>
          </a:stretch>
        </p:blipFill>
        <p:spPr>
          <a:xfrm>
            <a:off x="2074985" y="879231"/>
            <a:ext cx="7543800" cy="4152005"/>
          </a:xfrm>
        </p:spPr>
      </p:pic>
    </p:spTree>
    <p:extLst>
      <p:ext uri="{BB962C8B-B14F-4D97-AF65-F5344CB8AC3E}">
        <p14:creationId xmlns:p14="http://schemas.microsoft.com/office/powerpoint/2010/main" val="39748756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0" y="4469395"/>
            <a:ext cx="7419856" cy="1600200"/>
          </a:xfrm>
        </p:spPr>
        <p:txBody>
          <a:bodyPr>
            <a:normAutofit/>
          </a:bodyPr>
          <a:lstStyle/>
          <a:p>
            <a:pPr algn="just"/>
            <a:r>
              <a:rPr lang="es-ES" sz="1600" dirty="0">
                <a:latin typeface="+mn-lt"/>
              </a:rPr>
              <a:t>Grupo tridimensional de morfología papilar, levemente irregular, con espacios en su espesor, que mantiene la cohesión de los grupos </a:t>
            </a:r>
            <a:r>
              <a:rPr lang="es-ES" sz="1600" dirty="0">
                <a:latin typeface="+mn-lt"/>
              </a:rPr>
              <a:t>benignos. La </a:t>
            </a:r>
            <a:r>
              <a:rPr lang="es-ES" sz="1600" dirty="0">
                <a:latin typeface="+mn-lt"/>
              </a:rPr>
              <a:t>pieza quirúrgica presentó una </a:t>
            </a:r>
            <a:r>
              <a:rPr lang="es-ES" sz="1600" dirty="0" err="1">
                <a:latin typeface="+mn-lt"/>
              </a:rPr>
              <a:t>mastopatía</a:t>
            </a:r>
            <a:r>
              <a:rPr lang="es-ES" sz="1600" dirty="0">
                <a:latin typeface="+mn-lt"/>
              </a:rPr>
              <a:t> </a:t>
            </a:r>
            <a:r>
              <a:rPr lang="es-ES" sz="1600" dirty="0" err="1">
                <a:latin typeface="+mn-lt"/>
              </a:rPr>
              <a:t>fibroquística</a:t>
            </a:r>
            <a:r>
              <a:rPr lang="es-ES" sz="1600" dirty="0">
                <a:latin typeface="+mn-lt"/>
              </a:rPr>
              <a:t> con </a:t>
            </a:r>
            <a:r>
              <a:rPr lang="es-ES" sz="1600" dirty="0">
                <a:latin typeface="+mn-lt"/>
              </a:rPr>
              <a:t>diversas hiperplasias </a:t>
            </a:r>
            <a:r>
              <a:rPr lang="es-ES" sz="1600" dirty="0">
                <a:latin typeface="+mn-lt"/>
              </a:rPr>
              <a:t>epiteliales entre las que se encontraba la </a:t>
            </a:r>
            <a:r>
              <a:rPr lang="es-ES" sz="1600" dirty="0" err="1">
                <a:latin typeface="+mn-lt"/>
              </a:rPr>
              <a:t>papilomatosis</a:t>
            </a:r>
            <a:r>
              <a:rPr lang="es-ES" sz="1600" dirty="0">
                <a:latin typeface="+mn-lt"/>
              </a:rPr>
              <a:t>.</a:t>
            </a:r>
          </a:p>
        </p:txBody>
      </p:sp>
      <p:pic>
        <p:nvPicPr>
          <p:cNvPr id="4" name="Marcador de contenido 3"/>
          <p:cNvPicPr>
            <a:picLocks noGrp="1" noChangeAspect="1"/>
          </p:cNvPicPr>
          <p:nvPr>
            <p:ph idx="1"/>
          </p:nvPr>
        </p:nvPicPr>
        <p:blipFill rotWithShape="1">
          <a:blip r:embed="rId2"/>
          <a:srcRect t="13502" r="1643" b="13502"/>
          <a:stretch/>
        </p:blipFill>
        <p:spPr>
          <a:xfrm>
            <a:off x="2286000" y="685800"/>
            <a:ext cx="7419856" cy="4142310"/>
          </a:xfrm>
        </p:spPr>
      </p:pic>
    </p:spTree>
    <p:extLst>
      <p:ext uri="{BB962C8B-B14F-4D97-AF65-F5344CB8AC3E}">
        <p14:creationId xmlns:p14="http://schemas.microsoft.com/office/powerpoint/2010/main" val="12868928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MAMA Fotos y Articulos\MAMA Fotos y Articulos\Imagen de cancer de mama, pintura boni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5818" y="404091"/>
            <a:ext cx="4308764" cy="5745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2923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2135188" y="908051"/>
            <a:ext cx="7931150" cy="1418750"/>
          </a:xfrm>
        </p:spPr>
        <p:txBody>
          <a:bodyPr/>
          <a:lstStyle/>
          <a:p>
            <a:pPr marL="0" indent="0">
              <a:buNone/>
            </a:pPr>
            <a:r>
              <a:rPr lang="es-ES" dirty="0"/>
              <a:t>El colegio americano de radiología propone el sistema BI-RADS (</a:t>
            </a:r>
            <a:r>
              <a:rPr lang="es-ES" dirty="0" err="1"/>
              <a:t>Breast</a:t>
            </a:r>
            <a:r>
              <a:rPr lang="es-ES" dirty="0"/>
              <a:t> </a:t>
            </a:r>
            <a:r>
              <a:rPr lang="es-ES" dirty="0" err="1"/>
              <a:t>imaging</a:t>
            </a:r>
            <a:r>
              <a:rPr lang="es-ES" dirty="0"/>
              <a:t> </a:t>
            </a:r>
            <a:r>
              <a:rPr lang="es-ES" dirty="0" err="1"/>
              <a:t>reporting</a:t>
            </a:r>
            <a:r>
              <a:rPr lang="es-ES" dirty="0"/>
              <a:t> and Data </a:t>
            </a:r>
            <a:r>
              <a:rPr lang="es-ES" dirty="0" err="1"/>
              <a:t>System</a:t>
            </a:r>
            <a:r>
              <a:rPr lang="es-ES" dirty="0"/>
              <a:t>).</a:t>
            </a:r>
          </a:p>
        </p:txBody>
      </p:sp>
      <p:pic>
        <p:nvPicPr>
          <p:cNvPr id="51207" name="Picture 7" descr="normal"/>
          <p:cNvPicPr>
            <a:picLocks noChangeAspect="1" noChangeArrowheads="1"/>
          </p:cNvPicPr>
          <p:nvPr/>
        </p:nvPicPr>
        <p:blipFill>
          <a:blip r:embed="rId2">
            <a:extLst>
              <a:ext uri="{28A0092B-C50C-407E-A947-70E740481C1C}">
                <a14:useLocalDpi xmlns:a14="http://schemas.microsoft.com/office/drawing/2010/main" val="0"/>
              </a:ext>
            </a:extLst>
          </a:blip>
          <a:srcRect r="1395" b="7706"/>
          <a:stretch>
            <a:fillRect/>
          </a:stretch>
        </p:blipFill>
        <p:spPr bwMode="auto">
          <a:xfrm>
            <a:off x="1774826" y="2747055"/>
            <a:ext cx="8640763" cy="338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1857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CANCER DE MAMA</a:t>
            </a:r>
            <a:endParaRPr lang="es-ES" dirty="0"/>
          </a:p>
        </p:txBody>
      </p:sp>
      <p:pic>
        <p:nvPicPr>
          <p:cNvPr id="6" name="Imagen 5"/>
          <p:cNvPicPr>
            <a:picLocks noChangeAspect="1"/>
          </p:cNvPicPr>
          <p:nvPr/>
        </p:nvPicPr>
        <p:blipFill>
          <a:blip r:embed="rId2"/>
          <a:stretch>
            <a:fillRect/>
          </a:stretch>
        </p:blipFill>
        <p:spPr>
          <a:xfrm>
            <a:off x="6044223" y="2105979"/>
            <a:ext cx="3492500" cy="4660900"/>
          </a:xfrm>
          <a:prstGeom prst="rect">
            <a:avLst/>
          </a:prstGeom>
        </p:spPr>
      </p:pic>
      <p:pic>
        <p:nvPicPr>
          <p:cNvPr id="8194" name="Picture 2" descr="F:\MAMA Fotos y Articulos\MAMA Fotos y Articulos\cancer de mam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5400000">
            <a:off x="1381216" y="2627100"/>
            <a:ext cx="4478167" cy="343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0792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59430" y="498956"/>
            <a:ext cx="8331200" cy="6119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0005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0" y="5052646"/>
            <a:ext cx="7606145" cy="1119554"/>
          </a:xfrm>
        </p:spPr>
        <p:txBody>
          <a:bodyPr>
            <a:normAutofit/>
          </a:bodyPr>
          <a:lstStyle/>
          <a:p>
            <a:r>
              <a:rPr lang="es-ES" dirty="0" smtClean="0"/>
              <a:t>CITOLOGIA CARCINOMA MAMA</a:t>
            </a:r>
            <a:endParaRPr lang="en-US" dirty="0"/>
          </a:p>
        </p:txBody>
      </p:sp>
      <p:sp>
        <p:nvSpPr>
          <p:cNvPr id="3" name="2 Rectángulo"/>
          <p:cNvSpPr/>
          <p:nvPr/>
        </p:nvSpPr>
        <p:spPr>
          <a:xfrm>
            <a:off x="995394" y="984739"/>
            <a:ext cx="9496759" cy="2954655"/>
          </a:xfrm>
          <a:prstGeom prst="rect">
            <a:avLst/>
          </a:prstGeom>
          <a:solidFill>
            <a:schemeClr val="accent4">
              <a:lumMod val="60000"/>
              <a:lumOff val="40000"/>
            </a:schemeClr>
          </a:solidFill>
          <a:ln w="38100">
            <a:solidFill>
              <a:schemeClr val="tx1"/>
            </a:solidFill>
          </a:ln>
        </p:spPr>
        <p:txBody>
          <a:bodyPr wrap="square">
            <a:spAutoFit/>
          </a:bodyPr>
          <a:lstStyle/>
          <a:p>
            <a:r>
              <a:rPr lang="en-US" sz="2400" b="1" dirty="0"/>
              <a:t>CARACTERISITICAS CITOLOGICAS DE MALIGNIDAD</a:t>
            </a:r>
            <a:endParaRPr lang="en-US" sz="2400" b="1" dirty="0"/>
          </a:p>
          <a:p>
            <a:endParaRPr lang="en-US" dirty="0"/>
          </a:p>
          <a:p>
            <a:r>
              <a:rPr lang="en-US" dirty="0"/>
              <a:t>-    </a:t>
            </a:r>
            <a:r>
              <a:rPr lang="en-US" b="1" dirty="0"/>
              <a:t>ALTA CELULARIDAD </a:t>
            </a:r>
            <a:endParaRPr lang="en-US" b="1" dirty="0"/>
          </a:p>
          <a:p>
            <a:r>
              <a:rPr lang="en-US" b="1" dirty="0"/>
              <a:t>-    PERDIDA DE LA COHESIVIDAD CELULARIDAD</a:t>
            </a:r>
            <a:endParaRPr lang="en-US" b="1" dirty="0"/>
          </a:p>
          <a:p>
            <a:pPr marL="285750" indent="-285750">
              <a:buFontTx/>
              <a:buChar char="-"/>
            </a:pPr>
            <a:r>
              <a:rPr lang="en-US" b="1" dirty="0"/>
              <a:t>ARREGLO SINCICIAL Y CON PERDIDA DE LA POLARIDAD </a:t>
            </a:r>
          </a:p>
          <a:p>
            <a:pPr marL="285750" indent="-285750">
              <a:buFontTx/>
              <a:buChar char="-"/>
            </a:pPr>
            <a:r>
              <a:rPr lang="en-US" b="1" dirty="0"/>
              <a:t>DIATESIS TUMORAL </a:t>
            </a:r>
          </a:p>
          <a:p>
            <a:pPr marL="285750" indent="-285750">
              <a:buFontTx/>
              <a:buChar char="-"/>
            </a:pPr>
            <a:r>
              <a:rPr lang="es-ES" b="1" dirty="0"/>
              <a:t>NUCLEOS DESNUDOS NO BIPOLARES</a:t>
            </a:r>
            <a:endParaRPr lang="en-US" b="1" dirty="0"/>
          </a:p>
          <a:p>
            <a:pPr marL="285750" indent="-285750">
              <a:buFontTx/>
              <a:buChar char="-"/>
            </a:pPr>
            <a:r>
              <a:rPr lang="es-ES" b="1" dirty="0"/>
              <a:t>NUCLEOS HIPERCROMATICOS, IRREGULARES CON MEMBRANA NUCLEAR ENGROSADA, NUCLEOLO E INCREMENTO DEL RATIO N/C</a:t>
            </a:r>
            <a:endParaRPr lang="en-US" b="1" dirty="0"/>
          </a:p>
          <a:p>
            <a:pPr marL="285750" indent="-285750">
              <a:buFontTx/>
              <a:buChar char="-"/>
            </a:pPr>
            <a:endParaRPr lang="en-US" b="1" dirty="0" err="1"/>
          </a:p>
        </p:txBody>
      </p:sp>
    </p:spTree>
    <p:extLst>
      <p:ext uri="{BB962C8B-B14F-4D97-AF65-F5344CB8AC3E}">
        <p14:creationId xmlns:p14="http://schemas.microsoft.com/office/powerpoint/2010/main" val="22449370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5272" y="997528"/>
            <a:ext cx="7524083" cy="4890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3297382" y="540328"/>
            <a:ext cx="3067186" cy="461665"/>
          </a:xfrm>
          <a:prstGeom prst="rect">
            <a:avLst/>
          </a:prstGeom>
          <a:noFill/>
        </p:spPr>
        <p:txBody>
          <a:bodyPr wrap="none" rtlCol="0">
            <a:spAutoFit/>
          </a:bodyPr>
          <a:lstStyle/>
          <a:p>
            <a:r>
              <a:rPr lang="es-ES" sz="2400" b="1" dirty="0"/>
              <a:t>CARCINOMA DUCTAL</a:t>
            </a:r>
            <a:endParaRPr lang="en-US" sz="2400" b="1" dirty="0"/>
          </a:p>
        </p:txBody>
      </p:sp>
    </p:spTree>
    <p:extLst>
      <p:ext uri="{BB962C8B-B14F-4D97-AF65-F5344CB8AC3E}">
        <p14:creationId xmlns:p14="http://schemas.microsoft.com/office/powerpoint/2010/main" val="17719333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0" y="4572000"/>
            <a:ext cx="7543800" cy="1600200"/>
          </a:xfrm>
        </p:spPr>
        <p:txBody>
          <a:bodyPr>
            <a:normAutofit/>
          </a:bodyPr>
          <a:lstStyle/>
          <a:p>
            <a:pPr algn="just"/>
            <a:r>
              <a:rPr lang="es-ES" sz="1600" dirty="0">
                <a:latin typeface="+mn-lt"/>
              </a:rPr>
              <a:t>Grupo epitelial procedente de la punción de un carcinoma ductal infiltrante. Unos de los rasgos más determinantes de malignidad es la falta de cohesión celular, desprendiéndose de los grupos células con el citoplasma </a:t>
            </a:r>
            <a:r>
              <a:rPr lang="es-ES" sz="1600" dirty="0">
                <a:latin typeface="+mn-lt"/>
              </a:rPr>
              <a:t>íntegro. DQ.200x</a:t>
            </a:r>
            <a:endParaRPr lang="es-ES" sz="1600" dirty="0">
              <a:latin typeface="+mn-lt"/>
            </a:endParaRPr>
          </a:p>
        </p:txBody>
      </p:sp>
      <p:pic>
        <p:nvPicPr>
          <p:cNvPr id="4" name="Marcador de contenido 3"/>
          <p:cNvPicPr>
            <a:picLocks noGrp="1" noChangeAspect="1"/>
          </p:cNvPicPr>
          <p:nvPr>
            <p:ph idx="1"/>
          </p:nvPr>
        </p:nvPicPr>
        <p:blipFill>
          <a:blip r:embed="rId2"/>
          <a:srcRect t="15657" b="15657"/>
          <a:stretch>
            <a:fillRect/>
          </a:stretch>
        </p:blipFill>
        <p:spPr/>
      </p:pic>
    </p:spTree>
    <p:extLst>
      <p:ext uri="{BB962C8B-B14F-4D97-AF65-F5344CB8AC3E}">
        <p14:creationId xmlns:p14="http://schemas.microsoft.com/office/powerpoint/2010/main" val="2612974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sz="half" idx="1"/>
          </p:nvPr>
        </p:nvSpPr>
        <p:spPr>
          <a:xfrm>
            <a:off x="2671764" y="2100263"/>
            <a:ext cx="6846887" cy="504825"/>
          </a:xfrm>
          <a:solidFill>
            <a:srgbClr val="BBE0E3"/>
          </a:solidFill>
          <a:ln>
            <a:solidFill>
              <a:schemeClr val="accent2"/>
            </a:solidFill>
            <a:miter lim="800000"/>
            <a:headEnd/>
            <a:tailEnd/>
          </a:ln>
        </p:spPr>
        <p:txBody>
          <a:bodyPr/>
          <a:lstStyle/>
          <a:p>
            <a:pPr>
              <a:lnSpc>
                <a:spcPct val="90000"/>
              </a:lnSpc>
              <a:buFontTx/>
              <a:buNone/>
            </a:pPr>
            <a:r>
              <a:rPr lang="es-ES_tradnl" b="1" dirty="0">
                <a:solidFill>
                  <a:schemeClr val="accent6">
                    <a:lumMod val="50000"/>
                  </a:schemeClr>
                </a:solidFill>
              </a:rPr>
              <a:t>PAAF</a:t>
            </a:r>
            <a:r>
              <a:rPr lang="es-ES_tradnl" dirty="0">
                <a:solidFill>
                  <a:schemeClr val="accent6">
                    <a:lumMod val="50000"/>
                  </a:schemeClr>
                </a:solidFill>
              </a:rPr>
              <a:t> + CLÍNICA + IMAGEN </a:t>
            </a:r>
            <a:r>
              <a:rPr lang="es-ES_tradnl" dirty="0">
                <a:solidFill>
                  <a:schemeClr val="accent6">
                    <a:lumMod val="50000"/>
                  </a:schemeClr>
                </a:solidFill>
                <a:sym typeface="Wingdings" charset="0"/>
              </a:rPr>
              <a:t> </a:t>
            </a:r>
            <a:r>
              <a:rPr lang="es-ES_tradnl" b="1" dirty="0">
                <a:solidFill>
                  <a:schemeClr val="accent6">
                    <a:lumMod val="50000"/>
                  </a:schemeClr>
                </a:solidFill>
                <a:sym typeface="Wingdings" charset="0"/>
              </a:rPr>
              <a:t>“TRIPLE TEST”</a:t>
            </a:r>
            <a:endParaRPr lang="es-ES" b="1" dirty="0">
              <a:solidFill>
                <a:schemeClr val="accent6">
                  <a:lumMod val="50000"/>
                </a:schemeClr>
              </a:solidFill>
            </a:endParaRPr>
          </a:p>
        </p:txBody>
      </p:sp>
      <p:sp>
        <p:nvSpPr>
          <p:cNvPr id="23557" name="Text Box 5"/>
          <p:cNvSpPr txBox="1">
            <a:spLocks noChangeArrowheads="1"/>
          </p:cNvSpPr>
          <p:nvPr/>
        </p:nvSpPr>
        <p:spPr bwMode="auto">
          <a:xfrm>
            <a:off x="3359151" y="404813"/>
            <a:ext cx="60499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s-ES_tradnl"/>
          </a:p>
        </p:txBody>
      </p:sp>
      <p:graphicFrame>
        <p:nvGraphicFramePr>
          <p:cNvPr id="23593" name="Group 41"/>
          <p:cNvGraphicFramePr>
            <a:graphicFrameLocks noGrp="1"/>
          </p:cNvGraphicFramePr>
          <p:nvPr>
            <p:ph sz="half" idx="2"/>
            <p:extLst>
              <p:ext uri="{D42A27DB-BD31-4B8C-83A1-F6EECF244321}">
                <p14:modId xmlns:p14="http://schemas.microsoft.com/office/powerpoint/2010/main" val="645521217"/>
              </p:ext>
            </p:extLst>
          </p:nvPr>
        </p:nvGraphicFramePr>
        <p:xfrm>
          <a:off x="2671764" y="2830583"/>
          <a:ext cx="6846887" cy="3838447"/>
        </p:xfrm>
        <a:graphic>
          <a:graphicData uri="http://schemas.openxmlformats.org/drawingml/2006/table">
            <a:tbl>
              <a:tblPr/>
              <a:tblGrid>
                <a:gridCol w="3423445"/>
                <a:gridCol w="3423442"/>
              </a:tblGrid>
              <a:tr h="4802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1" i="0" u="none" strike="noStrike" cap="none" normalizeH="0" baseline="0" dirty="0">
                          <a:ln>
                            <a:noFill/>
                          </a:ln>
                          <a:solidFill>
                            <a:schemeClr val="accent2"/>
                          </a:solidFill>
                          <a:effectLst/>
                          <a:latin typeface="Arial" charset="0"/>
                          <a:ea typeface="ＭＳ Ｐゴシック" charset="0"/>
                          <a:cs typeface="Arial" charset="0"/>
                        </a:rPr>
                        <a:t>Ventajas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1" i="0" u="none" strike="noStrike" cap="none" normalizeH="0" baseline="0" dirty="0">
                          <a:ln>
                            <a:noFill/>
                          </a:ln>
                          <a:solidFill>
                            <a:schemeClr val="accent2"/>
                          </a:solidFill>
                          <a:effectLst/>
                          <a:latin typeface="Arial" charset="0"/>
                          <a:ea typeface="ＭＳ Ｐゴシック" charset="0"/>
                          <a:cs typeface="Arial" charset="0"/>
                        </a:rPr>
                        <a:t>Inconvenientes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r>
              <a:tr h="3358185">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s-ES_tradnl" sz="2000" b="0" i="0" u="none" strike="noStrike" cap="none" normalizeH="0" baseline="0" dirty="0">
                          <a:ln>
                            <a:noFill/>
                          </a:ln>
                          <a:solidFill>
                            <a:schemeClr val="bg1">
                              <a:lumMod val="95000"/>
                              <a:lumOff val="5000"/>
                            </a:schemeClr>
                          </a:solidFill>
                          <a:effectLst/>
                          <a:latin typeface="Arial" charset="0"/>
                          <a:ea typeface="ＭＳ Ｐゴシック" charset="0"/>
                          <a:cs typeface="Arial" charset="0"/>
                        </a:rPr>
                        <a:t>Bajo coste.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ES_tradnl" sz="2000" b="0" i="0" u="none" strike="noStrike" cap="none" normalizeH="0" baseline="0" dirty="0">
                          <a:ln>
                            <a:noFill/>
                          </a:ln>
                          <a:solidFill>
                            <a:schemeClr val="bg1">
                              <a:lumMod val="95000"/>
                              <a:lumOff val="5000"/>
                            </a:schemeClr>
                          </a:solidFill>
                          <a:effectLst/>
                          <a:latin typeface="Arial" charset="0"/>
                          <a:ea typeface="ＭＳ Ｐゴシック" charset="0"/>
                          <a:cs typeface="Arial" charset="0"/>
                        </a:rPr>
                        <a:t>Rápida y sencilla.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ES_tradnl" sz="2000" b="0" i="0" u="none" strike="noStrike" cap="none" normalizeH="0" baseline="0" dirty="0">
                          <a:ln>
                            <a:noFill/>
                          </a:ln>
                          <a:solidFill>
                            <a:schemeClr val="bg1">
                              <a:lumMod val="95000"/>
                              <a:lumOff val="5000"/>
                            </a:schemeClr>
                          </a:solidFill>
                          <a:effectLst/>
                          <a:latin typeface="Arial" charset="0"/>
                          <a:ea typeface="ＭＳ Ｐゴシック" charset="0"/>
                          <a:cs typeface="Arial" charset="0"/>
                        </a:rPr>
                        <a:t>Muy bien tolerada.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ES_tradnl" sz="2000" b="0" i="0" u="none" strike="noStrike" cap="none" normalizeH="0" baseline="0" dirty="0">
                          <a:ln>
                            <a:noFill/>
                          </a:ln>
                          <a:solidFill>
                            <a:schemeClr val="bg1">
                              <a:lumMod val="95000"/>
                              <a:lumOff val="5000"/>
                            </a:schemeClr>
                          </a:solidFill>
                          <a:effectLst/>
                          <a:latin typeface="Arial" charset="0"/>
                          <a:ea typeface="ＭＳ Ｐゴシック" charset="0"/>
                          <a:cs typeface="Arial" charset="0"/>
                        </a:rPr>
                        <a:t>Segura: muy pocas complicaciones.</a:t>
                      </a:r>
                      <a:endParaRPr kumimoji="0" lang="es-ES_tradnl" sz="2000" b="0" i="0" u="none" strike="noStrike" cap="none" normalizeH="0" baseline="0" dirty="0">
                        <a:ln>
                          <a:noFill/>
                        </a:ln>
                        <a:solidFill>
                          <a:schemeClr val="bg1">
                            <a:lumMod val="95000"/>
                            <a:lumOff val="5000"/>
                          </a:schemeClr>
                        </a:solidFill>
                        <a:effectLst/>
                        <a:latin typeface="Arial" charset="0"/>
                        <a:ea typeface="ＭＳ Ｐゴシック" charset="0"/>
                        <a:cs typeface="Arial" charset="0"/>
                        <a:sym typeface="Wingdings"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ES_tradnl" sz="2000" b="0" i="0" u="none" strike="noStrike" cap="none" normalizeH="0" baseline="0" dirty="0">
                          <a:ln>
                            <a:noFill/>
                          </a:ln>
                          <a:solidFill>
                            <a:schemeClr val="bg1">
                              <a:lumMod val="95000"/>
                              <a:lumOff val="5000"/>
                            </a:schemeClr>
                          </a:solidFill>
                          <a:effectLst/>
                          <a:latin typeface="Arial" charset="0"/>
                          <a:ea typeface="ＭＳ Ｐゴシック" charset="0"/>
                          <a:cs typeface="Arial" charset="0"/>
                          <a:sym typeface="Wingdings" charset="0"/>
                        </a:rPr>
                        <a:t>Excelente relación coste-efectividad.</a:t>
                      </a:r>
                      <a:endParaRPr kumimoji="0" lang="es-ES" sz="2000" b="0" i="0" u="none" strike="noStrike" cap="none" normalizeH="0" baseline="0" dirty="0">
                        <a:ln>
                          <a:noFill/>
                        </a:ln>
                        <a:solidFill>
                          <a:schemeClr val="bg1">
                            <a:lumMod val="95000"/>
                            <a:lumOff val="5000"/>
                          </a:schemeClr>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s-ES_tradnl" sz="2000" b="0" i="0" u="none" strike="noStrike" cap="none" normalizeH="0" baseline="0" dirty="0">
                          <a:ln>
                            <a:noFill/>
                          </a:ln>
                          <a:solidFill>
                            <a:schemeClr val="bg1">
                              <a:lumMod val="95000"/>
                              <a:lumOff val="5000"/>
                            </a:schemeClr>
                          </a:solidFill>
                          <a:effectLst/>
                          <a:latin typeface="Arial" charset="0"/>
                          <a:ea typeface="ＭＳ Ｐゴシック" charset="0"/>
                          <a:cs typeface="Arial" charset="0"/>
                        </a:rPr>
                        <a:t>Muy dependiente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ES_tradnl" sz="2000" b="0" i="0" u="none" strike="noStrike" cap="none" normalizeH="0" baseline="0" dirty="0">
                          <a:ln>
                            <a:noFill/>
                          </a:ln>
                          <a:solidFill>
                            <a:schemeClr val="bg1">
                              <a:lumMod val="95000"/>
                              <a:lumOff val="5000"/>
                            </a:schemeClr>
                          </a:solidFill>
                          <a:effectLst/>
                          <a:latin typeface="Arial" charset="0"/>
                          <a:ea typeface="ＭＳ Ｐゴシック" charset="0"/>
                          <a:cs typeface="Arial" charset="0"/>
                        </a:rPr>
                        <a:t>Muestras insuficientes.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ES_tradnl" sz="2000" b="0" i="0" u="none" strike="noStrike" cap="none" normalizeH="0" baseline="0" dirty="0">
                          <a:ln>
                            <a:noFill/>
                          </a:ln>
                          <a:solidFill>
                            <a:schemeClr val="bg1">
                              <a:lumMod val="95000"/>
                              <a:lumOff val="5000"/>
                            </a:schemeClr>
                          </a:solidFill>
                          <a:effectLst/>
                          <a:latin typeface="Arial" charset="0"/>
                          <a:ea typeface="ＭＳ Ｐゴシック" charset="0"/>
                          <a:cs typeface="Arial" charset="0"/>
                        </a:rPr>
                        <a:t>Falsos positivos.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ES_tradnl" sz="2000" b="0" i="0" u="none" strike="noStrike" cap="none" normalizeH="0" baseline="0" dirty="0">
                          <a:ln>
                            <a:noFill/>
                          </a:ln>
                          <a:solidFill>
                            <a:schemeClr val="bg1">
                              <a:lumMod val="95000"/>
                              <a:lumOff val="5000"/>
                            </a:schemeClr>
                          </a:solidFill>
                          <a:effectLst/>
                          <a:latin typeface="Arial" charset="0"/>
                          <a:ea typeface="ＭＳ Ｐゴシック" charset="0"/>
                          <a:cs typeface="Arial" charset="0"/>
                        </a:rPr>
                        <a:t>Uso limitado en embarazo y lactancia.</a:t>
                      </a:r>
                      <a:endParaRPr kumimoji="0" lang="es-ES" sz="2000" b="0" i="0" u="none" strike="noStrike" cap="none" normalizeH="0" baseline="0" dirty="0">
                        <a:ln>
                          <a:noFill/>
                        </a:ln>
                        <a:solidFill>
                          <a:schemeClr val="bg1">
                            <a:lumMod val="95000"/>
                            <a:lumOff val="5000"/>
                          </a:schemeClr>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_tradnl" sz="20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 sz="20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E0E3"/>
                    </a:solidFill>
                  </a:tcPr>
                </a:tc>
              </a:tr>
            </a:tbl>
          </a:graphicData>
        </a:graphic>
      </p:graphicFrame>
      <p:sp>
        <p:nvSpPr>
          <p:cNvPr id="23587" name="Rectangle 35"/>
          <p:cNvSpPr>
            <a:spLocks noChangeArrowheads="1"/>
          </p:cNvSpPr>
          <p:nvPr/>
        </p:nvSpPr>
        <p:spPr bwMode="auto">
          <a:xfrm>
            <a:off x="1774826" y="333375"/>
            <a:ext cx="8353425" cy="707886"/>
          </a:xfrm>
          <a:prstGeom prst="rect">
            <a:avLst/>
          </a:prstGeom>
          <a:solidFill>
            <a:srgbClr val="BBE0E3"/>
          </a:solidFill>
          <a:ln w="28575">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s-ES" sz="4000" dirty="0">
                <a:solidFill>
                  <a:schemeClr val="accent2"/>
                </a:solidFill>
              </a:rPr>
              <a:t>DIAGNÓSTICO POR </a:t>
            </a:r>
            <a:r>
              <a:rPr lang="es-ES" sz="4000" dirty="0" smtClean="0">
                <a:solidFill>
                  <a:schemeClr val="accent2"/>
                </a:solidFill>
              </a:rPr>
              <a:t>CITOGIA </a:t>
            </a:r>
            <a:endParaRPr lang="es-ES" sz="4000" dirty="0">
              <a:solidFill>
                <a:schemeClr val="accent2"/>
              </a:solidFill>
            </a:endParaRPr>
          </a:p>
        </p:txBody>
      </p:sp>
      <p:sp>
        <p:nvSpPr>
          <p:cNvPr id="23589" name="Text Box 37"/>
          <p:cNvSpPr txBox="1">
            <a:spLocks noChangeArrowheads="1"/>
          </p:cNvSpPr>
          <p:nvPr/>
        </p:nvSpPr>
        <p:spPr bwMode="auto">
          <a:xfrm>
            <a:off x="2890838" y="1266756"/>
            <a:ext cx="6121400" cy="608012"/>
          </a:xfrm>
          <a:prstGeom prst="rect">
            <a:avLst/>
          </a:prstGeom>
          <a:solidFill>
            <a:schemeClr val="folHlink"/>
          </a:solidFill>
          <a:ln w="28575">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cs typeface="Arial" charset="0"/>
              </a:defRPr>
            </a:lvl1pPr>
            <a:lvl2pPr marL="800100" indent="-342900">
              <a:defRPr>
                <a:solidFill>
                  <a:schemeClr val="tx1"/>
                </a:solidFill>
                <a:latin typeface="Arial" charset="0"/>
                <a:ea typeface="Arial" charset="0"/>
                <a:cs typeface="Arial" charset="0"/>
              </a:defRPr>
            </a:lvl2pPr>
            <a:lvl3pPr marL="1257300" indent="-342900">
              <a:defRPr>
                <a:solidFill>
                  <a:schemeClr val="tx1"/>
                </a:solidFill>
                <a:latin typeface="Arial" charset="0"/>
                <a:ea typeface="Arial" charset="0"/>
                <a:cs typeface="Arial" charset="0"/>
              </a:defRPr>
            </a:lvl3pPr>
            <a:lvl4pPr marL="1714500" indent="-342900">
              <a:defRPr>
                <a:solidFill>
                  <a:schemeClr val="tx1"/>
                </a:solidFill>
                <a:latin typeface="Arial" charset="0"/>
                <a:ea typeface="Arial" charset="0"/>
                <a:cs typeface="Arial" charset="0"/>
              </a:defRPr>
            </a:lvl4pPr>
            <a:lvl5pPr marL="2171700" indent="-342900">
              <a:defRPr>
                <a:solidFill>
                  <a:schemeClr val="tx1"/>
                </a:solidFill>
                <a:latin typeface="Arial" charset="0"/>
                <a:ea typeface="Arial" charset="0"/>
                <a:cs typeface="Arial" charset="0"/>
              </a:defRPr>
            </a:lvl5pPr>
            <a:lvl6pPr marL="2628900" indent="-342900" fontAlgn="base">
              <a:spcBef>
                <a:spcPct val="0"/>
              </a:spcBef>
              <a:spcAft>
                <a:spcPct val="0"/>
              </a:spcAft>
              <a:defRPr>
                <a:solidFill>
                  <a:schemeClr val="tx1"/>
                </a:solidFill>
                <a:latin typeface="Arial" charset="0"/>
                <a:ea typeface="Arial" charset="0"/>
                <a:cs typeface="Arial" charset="0"/>
              </a:defRPr>
            </a:lvl6pPr>
            <a:lvl7pPr marL="3086100" indent="-342900" fontAlgn="base">
              <a:spcBef>
                <a:spcPct val="0"/>
              </a:spcBef>
              <a:spcAft>
                <a:spcPct val="0"/>
              </a:spcAft>
              <a:defRPr>
                <a:solidFill>
                  <a:schemeClr val="tx1"/>
                </a:solidFill>
                <a:latin typeface="Arial" charset="0"/>
                <a:ea typeface="Arial" charset="0"/>
                <a:cs typeface="Arial" charset="0"/>
              </a:defRPr>
            </a:lvl7pPr>
            <a:lvl8pPr marL="3543300" indent="-342900" fontAlgn="base">
              <a:spcBef>
                <a:spcPct val="0"/>
              </a:spcBef>
              <a:spcAft>
                <a:spcPct val="0"/>
              </a:spcAft>
              <a:defRPr>
                <a:solidFill>
                  <a:schemeClr val="tx1"/>
                </a:solidFill>
                <a:latin typeface="Arial" charset="0"/>
                <a:ea typeface="Arial" charset="0"/>
                <a:cs typeface="Arial" charset="0"/>
              </a:defRPr>
            </a:lvl8pPr>
            <a:lvl9pPr marL="4000500" indent="-342900" fontAlgn="base">
              <a:spcBef>
                <a:spcPct val="0"/>
              </a:spcBef>
              <a:spcAft>
                <a:spcPct val="0"/>
              </a:spcAft>
              <a:defRPr>
                <a:solidFill>
                  <a:schemeClr val="tx1"/>
                </a:solidFill>
                <a:latin typeface="Arial" charset="0"/>
                <a:ea typeface="Arial" charset="0"/>
                <a:cs typeface="Arial" charset="0"/>
              </a:defRPr>
            </a:lvl9pPr>
          </a:lstStyle>
          <a:p>
            <a:pPr>
              <a:spcBef>
                <a:spcPct val="50000"/>
              </a:spcBef>
              <a:buFontTx/>
              <a:buAutoNum type="arabicParenR"/>
            </a:pPr>
            <a:r>
              <a:rPr lang="es-ES" sz="3200" dirty="0">
                <a:solidFill>
                  <a:schemeClr val="accent2"/>
                </a:solidFill>
              </a:rPr>
              <a:t>B</a:t>
            </a:r>
            <a:r>
              <a:rPr lang="es-ES" sz="3200" dirty="0" smtClean="0">
                <a:solidFill>
                  <a:schemeClr val="accent2"/>
                </a:solidFill>
              </a:rPr>
              <a:t>AAF</a:t>
            </a:r>
            <a:r>
              <a:rPr lang="es-ES" sz="3200" dirty="0">
                <a:solidFill>
                  <a:schemeClr val="accent2"/>
                </a:solidFill>
              </a:rPr>
              <a:t>: diagnóstico citológico</a:t>
            </a:r>
          </a:p>
        </p:txBody>
      </p:sp>
    </p:spTree>
    <p:extLst>
      <p:ext uri="{BB962C8B-B14F-4D97-AF65-F5344CB8AC3E}">
        <p14:creationId xmlns:p14="http://schemas.microsoft.com/office/powerpoint/2010/main" val="14140265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83569" y="509820"/>
            <a:ext cx="7245340" cy="5433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67968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4000" dirty="0"/>
              <a:t>CARCINOMA DUCTAL</a:t>
            </a:r>
            <a:endParaRPr lang="es-ES" sz="4000" dirty="0"/>
          </a:p>
        </p:txBody>
      </p:sp>
      <p:pic>
        <p:nvPicPr>
          <p:cNvPr id="5" name="Imagen 4"/>
          <p:cNvPicPr>
            <a:picLocks noChangeAspect="1"/>
          </p:cNvPicPr>
          <p:nvPr/>
        </p:nvPicPr>
        <p:blipFill>
          <a:blip r:embed="rId2"/>
          <a:stretch>
            <a:fillRect/>
          </a:stretch>
        </p:blipFill>
        <p:spPr>
          <a:xfrm>
            <a:off x="6818824" y="2143517"/>
            <a:ext cx="3475358" cy="3619975"/>
          </a:xfrm>
          <a:prstGeom prst="rect">
            <a:avLst/>
          </a:prstGeom>
        </p:spPr>
      </p:pic>
      <p:pic>
        <p:nvPicPr>
          <p:cNvPr id="26627" name="Picture 3"/>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1717098" y="2296392"/>
            <a:ext cx="485775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11897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28799" y="5647484"/>
            <a:ext cx="8007927" cy="899853"/>
          </a:xfrm>
        </p:spPr>
        <p:txBody>
          <a:bodyPr>
            <a:normAutofit/>
          </a:bodyPr>
          <a:lstStyle/>
          <a:p>
            <a:pPr algn="just"/>
            <a:r>
              <a:rPr lang="es-ES" sz="1600" b="1" dirty="0">
                <a:latin typeface="+mn-lt"/>
              </a:rPr>
              <a:t>CARCINOMA DUCTAL INFILTRANTE.  Las </a:t>
            </a:r>
            <a:r>
              <a:rPr lang="es-ES" sz="1600" b="1" dirty="0">
                <a:latin typeface="+mn-lt"/>
              </a:rPr>
              <a:t>células </a:t>
            </a:r>
            <a:r>
              <a:rPr lang="es-ES" sz="1600" b="1" dirty="0">
                <a:latin typeface="+mn-lt"/>
              </a:rPr>
              <a:t>tumorales </a:t>
            </a:r>
            <a:r>
              <a:rPr lang="es-ES" sz="1600" b="1" dirty="0">
                <a:latin typeface="+mn-lt"/>
              </a:rPr>
              <a:t>muestran una cierta disociación, </a:t>
            </a:r>
            <a:r>
              <a:rPr lang="es-ES" sz="1600" b="1" dirty="0" err="1">
                <a:latin typeface="+mn-lt"/>
              </a:rPr>
              <a:t>pleomorfismo</a:t>
            </a:r>
            <a:r>
              <a:rPr lang="es-ES" sz="1600" b="1" dirty="0">
                <a:latin typeface="+mn-lt"/>
              </a:rPr>
              <a:t>, irregularidad nuclear, </a:t>
            </a:r>
            <a:r>
              <a:rPr lang="es-ES" sz="1600" b="1" dirty="0" err="1">
                <a:latin typeface="+mn-lt"/>
              </a:rPr>
              <a:t>hipercromasia</a:t>
            </a:r>
            <a:r>
              <a:rPr lang="es-ES" sz="1600" b="1" dirty="0">
                <a:latin typeface="+mn-lt"/>
              </a:rPr>
              <a:t> y </a:t>
            </a:r>
            <a:r>
              <a:rPr lang="es-ES" sz="1600" b="1" dirty="0" err="1">
                <a:latin typeface="+mn-lt"/>
              </a:rPr>
              <a:t>nucleolos</a:t>
            </a:r>
            <a:r>
              <a:rPr lang="es-ES" sz="1600" b="1" dirty="0">
                <a:latin typeface="+mn-lt"/>
              </a:rPr>
              <a:t>. 60x</a:t>
            </a:r>
            <a:r>
              <a:rPr lang="es-ES" sz="2400" b="1" dirty="0">
                <a:latin typeface="+mn-lt"/>
              </a:rPr>
              <a:t>. </a:t>
            </a:r>
          </a:p>
        </p:txBody>
      </p:sp>
      <p:pic>
        <p:nvPicPr>
          <p:cNvPr id="24578"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2260421" y="625690"/>
            <a:ext cx="6816437" cy="5065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35927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2145" y="548259"/>
            <a:ext cx="7564582" cy="505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840183" y="5758934"/>
            <a:ext cx="5884047" cy="369332"/>
          </a:xfrm>
          <a:prstGeom prst="rect">
            <a:avLst/>
          </a:prstGeom>
          <a:noFill/>
        </p:spPr>
        <p:txBody>
          <a:bodyPr wrap="none" rtlCol="0">
            <a:spAutoFit/>
          </a:bodyPr>
          <a:lstStyle/>
          <a:p>
            <a:r>
              <a:rPr lang="es-ES" b="1" dirty="0"/>
              <a:t>CARCINOMA DUCTAL TUBULAR CON CALCIFICACIONES</a:t>
            </a:r>
            <a:endParaRPr lang="en-US" b="1" dirty="0"/>
          </a:p>
        </p:txBody>
      </p:sp>
    </p:spTree>
    <p:extLst>
      <p:ext uri="{BB962C8B-B14F-4D97-AF65-F5344CB8AC3E}">
        <p14:creationId xmlns:p14="http://schemas.microsoft.com/office/powerpoint/2010/main" val="33230142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93258" y="450201"/>
            <a:ext cx="7649029" cy="5779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95321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0" y="4572000"/>
            <a:ext cx="7543800" cy="1600200"/>
          </a:xfrm>
        </p:spPr>
        <p:txBody>
          <a:bodyPr>
            <a:normAutofit/>
          </a:bodyPr>
          <a:lstStyle/>
          <a:p>
            <a:r>
              <a:rPr lang="es-ES" sz="1800" b="1" dirty="0">
                <a:latin typeface="+mn-lt"/>
              </a:rPr>
              <a:t>PAP, </a:t>
            </a:r>
            <a:r>
              <a:rPr lang="es-ES" sz="1800" b="1" dirty="0">
                <a:latin typeface="+mn-lt"/>
              </a:rPr>
              <a:t>x40. Carcinoma </a:t>
            </a:r>
            <a:r>
              <a:rPr lang="es-ES" sz="1800" b="1" dirty="0" err="1">
                <a:latin typeface="+mn-lt"/>
              </a:rPr>
              <a:t>lobulillar</a:t>
            </a:r>
            <a:r>
              <a:rPr lang="es-ES" sz="1800" b="1" dirty="0">
                <a:latin typeface="+mn-lt"/>
              </a:rPr>
              <a:t> infiltrante</a:t>
            </a:r>
            <a:r>
              <a:rPr lang="es-ES" sz="1600" dirty="0">
                <a:latin typeface="+mn-lt"/>
              </a:rPr>
              <a:t>. Grupo relativamente compacto de células con talla pequeña (compárese con los hematíes de alrededor) que presentan moldeamientos entre sí.</a:t>
            </a:r>
            <a:br>
              <a:rPr lang="es-ES" sz="1600" dirty="0">
                <a:latin typeface="+mn-lt"/>
              </a:rPr>
            </a:br>
            <a:endParaRPr lang="es-ES" sz="1600" dirty="0">
              <a:latin typeface="+mn-lt"/>
            </a:endParaRPr>
          </a:p>
        </p:txBody>
      </p:sp>
      <p:pic>
        <p:nvPicPr>
          <p:cNvPr id="4" name="Marcador de contenido 3"/>
          <p:cNvPicPr>
            <a:picLocks noGrp="1" noChangeAspect="1"/>
          </p:cNvPicPr>
          <p:nvPr>
            <p:ph idx="1"/>
          </p:nvPr>
        </p:nvPicPr>
        <p:blipFill>
          <a:blip r:embed="rId2"/>
          <a:srcRect t="15657" b="15657"/>
          <a:stretch>
            <a:fillRect/>
          </a:stretch>
        </p:blipFill>
        <p:spPr>
          <a:xfrm>
            <a:off x="2286000" y="685800"/>
            <a:ext cx="7543800" cy="4113225"/>
          </a:xfrm>
        </p:spPr>
      </p:pic>
    </p:spTree>
    <p:extLst>
      <p:ext uri="{BB962C8B-B14F-4D97-AF65-F5344CB8AC3E}">
        <p14:creationId xmlns:p14="http://schemas.microsoft.com/office/powerpoint/2010/main" val="11386320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0" y="4572000"/>
            <a:ext cx="7869714" cy="1600200"/>
          </a:xfrm>
        </p:spPr>
        <p:txBody>
          <a:bodyPr>
            <a:normAutofit/>
          </a:bodyPr>
          <a:lstStyle/>
          <a:p>
            <a:pPr algn="just"/>
            <a:r>
              <a:rPr lang="es-ES" sz="1600" dirty="0">
                <a:latin typeface="+mn-lt"/>
              </a:rPr>
              <a:t>QDF, x200. Carcinoma </a:t>
            </a:r>
            <a:r>
              <a:rPr lang="es-ES" sz="1600" dirty="0" err="1">
                <a:latin typeface="+mn-lt"/>
              </a:rPr>
              <a:t>lobulillar</a:t>
            </a:r>
            <a:r>
              <a:rPr lang="es-ES" sz="1600" dirty="0">
                <a:latin typeface="+mn-lt"/>
              </a:rPr>
              <a:t> infiltrante. Ambas imágenes presentan un grupo celular en el que los elementos presentan moldeamientos, tienden a la disposición lineal y presentan vacuolas citoplasmáticas, muy características, pero no exclusivas, de las lesiones </a:t>
            </a:r>
            <a:r>
              <a:rPr lang="es-ES" sz="1600" dirty="0" err="1">
                <a:latin typeface="+mn-lt"/>
              </a:rPr>
              <a:t>lobulillares</a:t>
            </a:r>
            <a:r>
              <a:rPr lang="es-ES" sz="1600" dirty="0">
                <a:latin typeface="+mn-lt"/>
              </a:rPr>
              <a:t>.</a:t>
            </a:r>
          </a:p>
        </p:txBody>
      </p:sp>
      <p:pic>
        <p:nvPicPr>
          <p:cNvPr id="4" name="Marcador de contenido 3"/>
          <p:cNvPicPr>
            <a:picLocks noGrp="1" noChangeAspect="1"/>
          </p:cNvPicPr>
          <p:nvPr>
            <p:ph idx="1"/>
          </p:nvPr>
        </p:nvPicPr>
        <p:blipFill rotWithShape="1">
          <a:blip r:embed="rId2"/>
          <a:srcRect t="13502" r="1900" b="13502"/>
          <a:stretch/>
        </p:blipFill>
        <p:spPr>
          <a:xfrm>
            <a:off x="2286000" y="685800"/>
            <a:ext cx="7869715" cy="4132615"/>
          </a:xfrm>
        </p:spPr>
      </p:pic>
    </p:spTree>
    <p:extLst>
      <p:ext uri="{BB962C8B-B14F-4D97-AF65-F5344CB8AC3E}">
        <p14:creationId xmlns:p14="http://schemas.microsoft.com/office/powerpoint/2010/main" val="3127848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0" y="5017969"/>
            <a:ext cx="7543800" cy="1600200"/>
          </a:xfrm>
        </p:spPr>
        <p:txBody>
          <a:bodyPr>
            <a:normAutofit/>
          </a:bodyPr>
          <a:lstStyle/>
          <a:p>
            <a:r>
              <a:rPr lang="es-ES" sz="1600" dirty="0">
                <a:latin typeface="+mn-lt"/>
              </a:rPr>
              <a:t>PAP, </a:t>
            </a:r>
            <a:r>
              <a:rPr lang="es-ES" sz="1600" dirty="0">
                <a:latin typeface="+mn-lt"/>
              </a:rPr>
              <a:t>x200. Carcinoma </a:t>
            </a:r>
            <a:r>
              <a:rPr lang="es-ES" sz="1600" dirty="0" err="1">
                <a:latin typeface="+mn-lt"/>
              </a:rPr>
              <a:t>lobulillar</a:t>
            </a:r>
            <a:r>
              <a:rPr lang="es-ES" sz="1600" dirty="0">
                <a:latin typeface="+mn-lt"/>
              </a:rPr>
              <a:t> infiltrante. La </a:t>
            </a:r>
            <a:r>
              <a:rPr lang="es-ES" sz="1600" dirty="0" err="1">
                <a:latin typeface="+mn-lt"/>
              </a:rPr>
              <a:t>celularidad</a:t>
            </a:r>
            <a:r>
              <a:rPr lang="es-ES" sz="1600" dirty="0">
                <a:latin typeface="+mn-lt"/>
              </a:rPr>
              <a:t>, de tamaño algo mayor que los hematíes, tiende a formar hileras con sus elementos moldeándose entre sí, remedando la forma de infiltración que presentan en el estroma mamario.</a:t>
            </a:r>
            <a:br>
              <a:rPr lang="es-ES" sz="1600" dirty="0">
                <a:latin typeface="+mn-lt"/>
              </a:rPr>
            </a:br>
            <a:r>
              <a:rPr lang="es-ES" sz="1600" dirty="0">
                <a:latin typeface="+mn-lt"/>
              </a:rPr>
              <a:t> </a:t>
            </a:r>
            <a:br>
              <a:rPr lang="es-ES" sz="1600" dirty="0">
                <a:latin typeface="+mn-lt"/>
              </a:rPr>
            </a:br>
            <a:endParaRPr lang="es-ES" sz="1600" dirty="0">
              <a:latin typeface="+mn-lt"/>
            </a:endParaRPr>
          </a:p>
        </p:txBody>
      </p:sp>
      <p:pic>
        <p:nvPicPr>
          <p:cNvPr id="4" name="Marcador de contenido 3"/>
          <p:cNvPicPr>
            <a:picLocks noGrp="1" noChangeAspect="1"/>
          </p:cNvPicPr>
          <p:nvPr>
            <p:ph idx="1"/>
          </p:nvPr>
        </p:nvPicPr>
        <p:blipFill>
          <a:blip r:embed="rId2"/>
          <a:srcRect t="15657" b="15657"/>
          <a:stretch>
            <a:fillRect/>
          </a:stretch>
        </p:blipFill>
        <p:spPr>
          <a:xfrm>
            <a:off x="2286000" y="550070"/>
            <a:ext cx="7543800" cy="4423465"/>
          </a:xfrm>
        </p:spPr>
      </p:pic>
    </p:spTree>
    <p:extLst>
      <p:ext uri="{BB962C8B-B14F-4D97-AF65-F5344CB8AC3E}">
        <p14:creationId xmlns:p14="http://schemas.microsoft.com/office/powerpoint/2010/main" val="38995922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200" dirty="0"/>
              <a:t>CARCINOMA LOBULILLAR </a:t>
            </a:r>
            <a:endParaRPr lang="es-ES" sz="3200" dirty="0"/>
          </a:p>
        </p:txBody>
      </p:sp>
      <p:pic>
        <p:nvPicPr>
          <p:cNvPr id="4" name="Marcador de contenido 3"/>
          <p:cNvPicPr>
            <a:picLocks noGrp="1" noChangeAspect="1"/>
          </p:cNvPicPr>
          <p:nvPr>
            <p:ph idx="1"/>
          </p:nvPr>
        </p:nvPicPr>
        <p:blipFill>
          <a:blip r:embed="rId2"/>
          <a:srcRect t="15657" b="15657"/>
          <a:stretch>
            <a:fillRect/>
          </a:stretch>
        </p:blipFill>
        <p:spPr>
          <a:xfrm>
            <a:off x="2356339" y="2198077"/>
            <a:ext cx="7543800" cy="4219870"/>
          </a:xfrm>
        </p:spPr>
      </p:pic>
    </p:spTree>
    <p:extLst>
      <p:ext uri="{BB962C8B-B14F-4D97-AF65-F5344CB8AC3E}">
        <p14:creationId xmlns:p14="http://schemas.microsoft.com/office/powerpoint/2010/main" val="22877482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4000" dirty="0"/>
              <a:t>Carcinoma </a:t>
            </a:r>
            <a:r>
              <a:rPr lang="es-ES" sz="4000" dirty="0" err="1"/>
              <a:t>lobulillar</a:t>
            </a:r>
            <a:endParaRPr lang="es-ES" sz="4000" dirty="0"/>
          </a:p>
        </p:txBody>
      </p:sp>
      <p:pic>
        <p:nvPicPr>
          <p:cNvPr id="4" name="Marcador de contenido 3"/>
          <p:cNvPicPr>
            <a:picLocks noGrp="1" noChangeAspect="1"/>
          </p:cNvPicPr>
          <p:nvPr>
            <p:ph idx="1"/>
          </p:nvPr>
        </p:nvPicPr>
        <p:blipFill>
          <a:blip r:embed="rId2"/>
          <a:srcRect l="-47059" r="-47059"/>
          <a:stretch>
            <a:fillRect/>
          </a:stretch>
        </p:blipFill>
        <p:spPr>
          <a:xfrm>
            <a:off x="238893" y="2151184"/>
            <a:ext cx="7818960" cy="3886200"/>
          </a:xfrm>
        </p:spPr>
      </p:pic>
      <p:pic>
        <p:nvPicPr>
          <p:cNvPr id="5" name="Imagen 4"/>
          <p:cNvPicPr>
            <a:picLocks noChangeAspect="1"/>
          </p:cNvPicPr>
          <p:nvPr/>
        </p:nvPicPr>
        <p:blipFill>
          <a:blip r:embed="rId3"/>
          <a:stretch>
            <a:fillRect/>
          </a:stretch>
        </p:blipFill>
        <p:spPr>
          <a:xfrm>
            <a:off x="6439833" y="2033954"/>
            <a:ext cx="3470503" cy="3886200"/>
          </a:xfrm>
          <a:prstGeom prst="rect">
            <a:avLst/>
          </a:prstGeom>
        </p:spPr>
      </p:pic>
    </p:spTree>
    <p:extLst>
      <p:ext uri="{BB962C8B-B14F-4D97-AF65-F5344CB8AC3E}">
        <p14:creationId xmlns:p14="http://schemas.microsoft.com/office/powerpoint/2010/main" val="11622912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47454" y="714108"/>
            <a:ext cx="7980218" cy="5187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35495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0" y="5521568"/>
            <a:ext cx="7332609" cy="650631"/>
          </a:xfrm>
        </p:spPr>
        <p:txBody>
          <a:bodyPr>
            <a:normAutofit fontScale="90000"/>
          </a:bodyPr>
          <a:lstStyle/>
          <a:p>
            <a:pPr algn="just"/>
            <a:r>
              <a:rPr lang="es-ES" sz="1600" dirty="0">
                <a:latin typeface="+mn-lt"/>
              </a:rPr>
              <a:t>QDF </a:t>
            </a:r>
            <a:r>
              <a:rPr lang="es-ES" sz="1600" dirty="0">
                <a:latin typeface="+mn-lt"/>
              </a:rPr>
              <a:t> </a:t>
            </a:r>
            <a:r>
              <a:rPr lang="es-ES" sz="1600" dirty="0">
                <a:latin typeface="+mn-lt"/>
              </a:rPr>
              <a:t>x200. El carcinoma medular presenta grupos y abundantes células sueltas con notable atipia, entre un fondo en el que destacan los linfocitos.</a:t>
            </a:r>
            <a:br>
              <a:rPr lang="es-ES" sz="1600" dirty="0">
                <a:latin typeface="+mn-lt"/>
              </a:rPr>
            </a:br>
            <a:r>
              <a:rPr lang="es-ES" sz="1600" dirty="0">
                <a:latin typeface="+mn-lt"/>
              </a:rPr>
              <a:t> </a:t>
            </a:r>
            <a:br>
              <a:rPr lang="es-ES" sz="1600" dirty="0">
                <a:latin typeface="+mn-lt"/>
              </a:rPr>
            </a:br>
            <a:endParaRPr lang="es-ES" sz="1600" dirty="0">
              <a:latin typeface="+mn-lt"/>
            </a:endParaRPr>
          </a:p>
        </p:txBody>
      </p:sp>
      <p:pic>
        <p:nvPicPr>
          <p:cNvPr id="4" name="Marcador de contenido 3"/>
          <p:cNvPicPr>
            <a:picLocks noGrp="1" noChangeAspect="1"/>
          </p:cNvPicPr>
          <p:nvPr>
            <p:ph idx="1"/>
          </p:nvPr>
        </p:nvPicPr>
        <p:blipFill rotWithShape="1">
          <a:blip r:embed="rId2"/>
          <a:srcRect t="13502" r="2799" b="13502"/>
          <a:stretch/>
        </p:blipFill>
        <p:spPr>
          <a:xfrm>
            <a:off x="2285999" y="920261"/>
            <a:ext cx="7332609" cy="4190785"/>
          </a:xfrm>
        </p:spPr>
      </p:pic>
    </p:spTree>
    <p:extLst>
      <p:ext uri="{BB962C8B-B14F-4D97-AF65-F5344CB8AC3E}">
        <p14:creationId xmlns:p14="http://schemas.microsoft.com/office/powerpoint/2010/main" val="3388078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0" y="5474677"/>
            <a:ext cx="7543800" cy="1189892"/>
          </a:xfrm>
        </p:spPr>
        <p:txBody>
          <a:bodyPr>
            <a:normAutofit/>
          </a:bodyPr>
          <a:lstStyle/>
          <a:p>
            <a:pPr algn="just"/>
            <a:r>
              <a:rPr lang="es-ES" sz="1600" dirty="0">
                <a:latin typeface="+mn-lt"/>
              </a:rPr>
              <a:t>QDF, x100. En el carcinoma coloide destaca de forma especial el fondo </a:t>
            </a:r>
            <a:r>
              <a:rPr lang="es-ES" sz="1600" dirty="0" err="1">
                <a:latin typeface="+mn-lt"/>
              </a:rPr>
              <a:t>mucoide</a:t>
            </a:r>
            <a:r>
              <a:rPr lang="es-ES" sz="1600" dirty="0">
                <a:latin typeface="+mn-lt"/>
              </a:rPr>
              <a:t> </a:t>
            </a:r>
            <a:r>
              <a:rPr lang="es-ES" sz="1600" dirty="0" err="1">
                <a:latin typeface="+mn-lt"/>
              </a:rPr>
              <a:t>metacromático</a:t>
            </a:r>
            <a:r>
              <a:rPr lang="es-ES" sz="1600" dirty="0">
                <a:latin typeface="+mn-lt"/>
              </a:rPr>
              <a:t> en el que la </a:t>
            </a:r>
            <a:r>
              <a:rPr lang="es-ES" sz="1600" dirty="0" err="1">
                <a:latin typeface="+mn-lt"/>
              </a:rPr>
              <a:t>celularidad</a:t>
            </a:r>
            <a:r>
              <a:rPr lang="es-ES" sz="1600" dirty="0">
                <a:latin typeface="+mn-lt"/>
              </a:rPr>
              <a:t> neoplásica queda en grupos redondeados.</a:t>
            </a:r>
            <a:br>
              <a:rPr lang="es-ES" sz="1600" dirty="0">
                <a:latin typeface="+mn-lt"/>
              </a:rPr>
            </a:br>
            <a:r>
              <a:rPr lang="es-ES" sz="1600" dirty="0">
                <a:latin typeface="+mn-lt"/>
              </a:rPr>
              <a:t> </a:t>
            </a:r>
            <a:br>
              <a:rPr lang="es-ES" sz="1600" dirty="0">
                <a:latin typeface="+mn-lt"/>
              </a:rPr>
            </a:br>
            <a:endParaRPr lang="es-ES" sz="1600" dirty="0">
              <a:latin typeface="+mn-lt"/>
            </a:endParaRPr>
          </a:p>
        </p:txBody>
      </p:sp>
      <p:pic>
        <p:nvPicPr>
          <p:cNvPr id="4" name="Marcador de contenido 3"/>
          <p:cNvPicPr>
            <a:picLocks noGrp="1" noChangeAspect="1"/>
          </p:cNvPicPr>
          <p:nvPr>
            <p:ph idx="1"/>
          </p:nvPr>
        </p:nvPicPr>
        <p:blipFill>
          <a:blip r:embed="rId2"/>
          <a:srcRect t="15657" b="15657"/>
          <a:stretch>
            <a:fillRect/>
          </a:stretch>
        </p:blipFill>
        <p:spPr>
          <a:xfrm>
            <a:off x="2192215" y="914400"/>
            <a:ext cx="7543800" cy="4366846"/>
          </a:xfrm>
        </p:spPr>
      </p:pic>
    </p:spTree>
    <p:extLst>
      <p:ext uri="{BB962C8B-B14F-4D97-AF65-F5344CB8AC3E}">
        <p14:creationId xmlns:p14="http://schemas.microsoft.com/office/powerpoint/2010/main" val="10164021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0" y="4572000"/>
            <a:ext cx="7912607" cy="1600200"/>
          </a:xfrm>
        </p:spPr>
        <p:txBody>
          <a:bodyPr/>
          <a:lstStyle/>
          <a:p>
            <a:r>
              <a:rPr lang="es-ES" sz="4000" dirty="0"/>
              <a:t>CARCINOMA COLOIDEO (MUCINOSO)</a:t>
            </a:r>
            <a:endParaRPr lang="es-ES" sz="4000" dirty="0"/>
          </a:p>
        </p:txBody>
      </p:sp>
      <p:pic>
        <p:nvPicPr>
          <p:cNvPr id="5" name="Imagen 4"/>
          <p:cNvPicPr>
            <a:picLocks noChangeAspect="1"/>
          </p:cNvPicPr>
          <p:nvPr/>
        </p:nvPicPr>
        <p:blipFill>
          <a:blip r:embed="rId2"/>
          <a:stretch>
            <a:fillRect/>
          </a:stretch>
        </p:blipFill>
        <p:spPr>
          <a:xfrm>
            <a:off x="6668189" y="723600"/>
            <a:ext cx="3530418" cy="3886200"/>
          </a:xfrm>
          <a:prstGeom prst="rect">
            <a:avLst/>
          </a:prstGeom>
        </p:spPr>
      </p:pic>
      <p:pic>
        <p:nvPicPr>
          <p:cNvPr id="6" name="Imagen 5"/>
          <p:cNvPicPr>
            <a:picLocks noChangeAspect="1"/>
          </p:cNvPicPr>
          <p:nvPr/>
        </p:nvPicPr>
        <p:blipFill rotWithShape="1">
          <a:blip r:embed="rId3"/>
          <a:srcRect l="3097"/>
          <a:stretch/>
        </p:blipFill>
        <p:spPr>
          <a:xfrm>
            <a:off x="1679106" y="649565"/>
            <a:ext cx="4852484" cy="4028452"/>
          </a:xfrm>
          <a:prstGeom prst="rect">
            <a:avLst/>
          </a:prstGeom>
        </p:spPr>
      </p:pic>
    </p:spTree>
    <p:extLst>
      <p:ext uri="{BB962C8B-B14F-4D97-AF65-F5344CB8AC3E}">
        <p14:creationId xmlns:p14="http://schemas.microsoft.com/office/powerpoint/2010/main" val="98359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78181" y="144463"/>
            <a:ext cx="8032318" cy="604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701636" y="6400800"/>
            <a:ext cx="5702330" cy="369332"/>
          </a:xfrm>
          <a:prstGeom prst="rect">
            <a:avLst/>
          </a:prstGeom>
          <a:noFill/>
        </p:spPr>
        <p:txBody>
          <a:bodyPr wrap="none" rtlCol="0">
            <a:spAutoFit/>
          </a:bodyPr>
          <a:lstStyle/>
          <a:p>
            <a:r>
              <a:rPr lang="es-ES" dirty="0"/>
              <a:t>CARCINOMA MUCINOSO CON  ABUNDANTES PSAMOMAS</a:t>
            </a:r>
            <a:endParaRPr lang="en-US" dirty="0"/>
          </a:p>
        </p:txBody>
      </p:sp>
    </p:spTree>
    <p:extLst>
      <p:ext uri="{BB962C8B-B14F-4D97-AF65-F5344CB8AC3E}">
        <p14:creationId xmlns:p14="http://schemas.microsoft.com/office/powerpoint/2010/main" val="24234834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0637" y="4587350"/>
            <a:ext cx="6781800" cy="1600200"/>
          </a:xfrm>
        </p:spPr>
        <p:txBody>
          <a:bodyPr>
            <a:normAutofit/>
          </a:bodyPr>
          <a:lstStyle/>
          <a:p>
            <a:r>
              <a:rPr lang="es-ES" sz="2800" dirty="0"/>
              <a:t>CARCINOMA COLOIDE (MUCINOSO)</a:t>
            </a:r>
            <a:endParaRPr lang="es-ES" sz="2800" dirty="0"/>
          </a:p>
        </p:txBody>
      </p:sp>
      <p:pic>
        <p:nvPicPr>
          <p:cNvPr id="4" name="Marcador de contenido 3"/>
          <p:cNvPicPr>
            <a:picLocks noGrp="1" noChangeAspect="1"/>
          </p:cNvPicPr>
          <p:nvPr>
            <p:ph idx="1"/>
          </p:nvPr>
        </p:nvPicPr>
        <p:blipFill rotWithShape="1">
          <a:blip r:embed="rId2"/>
          <a:srcRect l="3905" t="20149" r="4728" b="20149"/>
          <a:stretch/>
        </p:blipFill>
        <p:spPr>
          <a:xfrm>
            <a:off x="1630637" y="685801"/>
            <a:ext cx="5370554" cy="3570405"/>
          </a:xfrm>
        </p:spPr>
      </p:pic>
      <p:pic>
        <p:nvPicPr>
          <p:cNvPr id="5" name="Imagen 4"/>
          <p:cNvPicPr>
            <a:picLocks noChangeAspect="1"/>
          </p:cNvPicPr>
          <p:nvPr/>
        </p:nvPicPr>
        <p:blipFill>
          <a:blip r:embed="rId3"/>
          <a:stretch>
            <a:fillRect/>
          </a:stretch>
        </p:blipFill>
        <p:spPr>
          <a:xfrm>
            <a:off x="6921500" y="457200"/>
            <a:ext cx="3746500" cy="5715000"/>
          </a:xfrm>
          <a:prstGeom prst="rect">
            <a:avLst/>
          </a:prstGeom>
        </p:spPr>
      </p:pic>
    </p:spTree>
    <p:extLst>
      <p:ext uri="{BB962C8B-B14F-4D97-AF65-F5344CB8AC3E}">
        <p14:creationId xmlns:p14="http://schemas.microsoft.com/office/powerpoint/2010/main" val="20945491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0" y="4290845"/>
            <a:ext cx="7543800" cy="1600200"/>
          </a:xfrm>
        </p:spPr>
        <p:txBody>
          <a:bodyPr>
            <a:normAutofit/>
          </a:bodyPr>
          <a:lstStyle/>
          <a:p>
            <a:pPr algn="just"/>
            <a:r>
              <a:rPr lang="es-ES" sz="1600" dirty="0">
                <a:latin typeface="+mn-lt"/>
              </a:rPr>
              <a:t>PAP, </a:t>
            </a:r>
            <a:r>
              <a:rPr lang="es-ES" sz="1600" dirty="0">
                <a:latin typeface="+mn-lt"/>
              </a:rPr>
              <a:t>x200. Carcinoma rico en </a:t>
            </a:r>
            <a:r>
              <a:rPr lang="es-ES" sz="1600" dirty="0">
                <a:latin typeface="+mn-lt"/>
              </a:rPr>
              <a:t>lípidos. </a:t>
            </a:r>
            <a:r>
              <a:rPr lang="es-ES" sz="1600" dirty="0">
                <a:latin typeface="+mn-lt"/>
              </a:rPr>
              <a:t>Los citoplasmas tan </a:t>
            </a:r>
            <a:r>
              <a:rPr lang="es-ES" sz="1600" dirty="0" err="1">
                <a:latin typeface="+mn-lt"/>
              </a:rPr>
              <a:t>vacuolados</a:t>
            </a:r>
            <a:r>
              <a:rPr lang="es-ES" sz="1600" dirty="0">
                <a:latin typeface="+mn-lt"/>
              </a:rPr>
              <a:t> con rechazo del núcleo permiten sospechar lesiones como el carcinoma rico en lípidos o en glucógeno.</a:t>
            </a:r>
          </a:p>
        </p:txBody>
      </p:sp>
      <p:pic>
        <p:nvPicPr>
          <p:cNvPr id="4" name="Marcador de contenido 3"/>
          <p:cNvPicPr>
            <a:picLocks noGrp="1" noChangeAspect="1"/>
          </p:cNvPicPr>
          <p:nvPr>
            <p:ph idx="1"/>
          </p:nvPr>
        </p:nvPicPr>
        <p:blipFill>
          <a:blip r:embed="rId2"/>
          <a:srcRect t="15657" b="15657"/>
          <a:stretch>
            <a:fillRect/>
          </a:stretch>
        </p:blipFill>
        <p:spPr>
          <a:xfrm>
            <a:off x="2286000" y="685800"/>
            <a:ext cx="7543800" cy="4268345"/>
          </a:xfrm>
        </p:spPr>
      </p:pic>
    </p:spTree>
    <p:extLst>
      <p:ext uri="{BB962C8B-B14F-4D97-AF65-F5344CB8AC3E}">
        <p14:creationId xmlns:p14="http://schemas.microsoft.com/office/powerpoint/2010/main" val="15928894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56510" y="555504"/>
            <a:ext cx="8451273" cy="608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5754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CARCINOMA ADENOIDE QUISTICO</a:t>
            </a:r>
            <a:endParaRPr lang="es-ES" dirty="0"/>
          </a:p>
        </p:txBody>
      </p:sp>
      <p:pic>
        <p:nvPicPr>
          <p:cNvPr id="4" name="Marcador de contenido 3"/>
          <p:cNvPicPr>
            <a:picLocks noGrp="1" noChangeAspect="1"/>
          </p:cNvPicPr>
          <p:nvPr>
            <p:ph idx="1"/>
          </p:nvPr>
        </p:nvPicPr>
        <p:blipFill>
          <a:blip r:embed="rId2"/>
          <a:srcRect l="-47059" r="-47059"/>
          <a:stretch>
            <a:fillRect/>
          </a:stretch>
        </p:blipFill>
        <p:spPr>
          <a:xfrm>
            <a:off x="555565" y="2469045"/>
            <a:ext cx="5768015" cy="3269759"/>
          </a:xfrm>
        </p:spPr>
      </p:pic>
      <p:pic>
        <p:nvPicPr>
          <p:cNvPr id="5" name="Imagen 4"/>
          <p:cNvPicPr>
            <a:picLocks noChangeAspect="1"/>
          </p:cNvPicPr>
          <p:nvPr/>
        </p:nvPicPr>
        <p:blipFill>
          <a:blip r:embed="rId3"/>
          <a:stretch>
            <a:fillRect/>
          </a:stretch>
        </p:blipFill>
        <p:spPr>
          <a:xfrm>
            <a:off x="5232627" y="1513941"/>
            <a:ext cx="2215724" cy="2455381"/>
          </a:xfrm>
          <a:prstGeom prst="rect">
            <a:avLst/>
          </a:prstGeom>
        </p:spPr>
      </p:pic>
      <p:pic>
        <p:nvPicPr>
          <p:cNvPr id="6" name="Imagen 5"/>
          <p:cNvPicPr>
            <a:picLocks noChangeAspect="1"/>
          </p:cNvPicPr>
          <p:nvPr/>
        </p:nvPicPr>
        <p:blipFill>
          <a:blip r:embed="rId4"/>
          <a:stretch>
            <a:fillRect/>
          </a:stretch>
        </p:blipFill>
        <p:spPr>
          <a:xfrm>
            <a:off x="7643695" y="1513941"/>
            <a:ext cx="2455380" cy="2455380"/>
          </a:xfrm>
          <a:prstGeom prst="rect">
            <a:avLst/>
          </a:prstGeom>
        </p:spPr>
      </p:pic>
      <p:pic>
        <p:nvPicPr>
          <p:cNvPr id="7" name="Imagen 6"/>
          <p:cNvPicPr>
            <a:picLocks noChangeAspect="1"/>
          </p:cNvPicPr>
          <p:nvPr/>
        </p:nvPicPr>
        <p:blipFill>
          <a:blip r:embed="rId5"/>
          <a:stretch>
            <a:fillRect/>
          </a:stretch>
        </p:blipFill>
        <p:spPr>
          <a:xfrm>
            <a:off x="5215718" y="3969323"/>
            <a:ext cx="2215724" cy="2404360"/>
          </a:xfrm>
          <a:prstGeom prst="rect">
            <a:avLst/>
          </a:prstGeom>
        </p:spPr>
      </p:pic>
      <p:pic>
        <p:nvPicPr>
          <p:cNvPr id="8" name="Imagen 7"/>
          <p:cNvPicPr>
            <a:picLocks noChangeAspect="1"/>
          </p:cNvPicPr>
          <p:nvPr/>
        </p:nvPicPr>
        <p:blipFill>
          <a:blip r:embed="rId6"/>
          <a:stretch>
            <a:fillRect/>
          </a:stretch>
        </p:blipFill>
        <p:spPr>
          <a:xfrm>
            <a:off x="7746614" y="3969322"/>
            <a:ext cx="2455380" cy="2404361"/>
          </a:xfrm>
          <a:prstGeom prst="rect">
            <a:avLst/>
          </a:prstGeom>
        </p:spPr>
      </p:pic>
    </p:spTree>
    <p:extLst>
      <p:ext uri="{BB962C8B-B14F-4D97-AF65-F5344CB8AC3E}">
        <p14:creationId xmlns:p14="http://schemas.microsoft.com/office/powerpoint/2010/main" val="29846416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93843" y="457200"/>
            <a:ext cx="6770595" cy="5521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704108" y="4934728"/>
            <a:ext cx="5652656" cy="1200329"/>
          </a:xfrm>
          <a:prstGeom prst="rect">
            <a:avLst/>
          </a:prstGeom>
          <a:solidFill>
            <a:schemeClr val="bg2">
              <a:lumMod val="90000"/>
            </a:schemeClr>
          </a:solidFill>
          <a:ln>
            <a:solidFill>
              <a:schemeClr val="accent1"/>
            </a:solidFill>
          </a:ln>
        </p:spPr>
        <p:txBody>
          <a:bodyPr wrap="square">
            <a:spAutoFit/>
          </a:bodyPr>
          <a:lstStyle/>
          <a:p>
            <a:r>
              <a:rPr lang="en-US" dirty="0" err="1"/>
              <a:t>Estos</a:t>
            </a:r>
            <a:r>
              <a:rPr lang="en-US" dirty="0"/>
              <a:t> </a:t>
            </a:r>
            <a:r>
              <a:rPr lang="en-US" dirty="0" err="1"/>
              <a:t>tumores</a:t>
            </a:r>
            <a:r>
              <a:rPr lang="en-US" dirty="0"/>
              <a:t> se </a:t>
            </a:r>
            <a:r>
              <a:rPr lang="en-US" dirty="0" err="1"/>
              <a:t>caracterizan</a:t>
            </a:r>
            <a:r>
              <a:rPr lang="en-US" dirty="0"/>
              <a:t> </a:t>
            </a:r>
            <a:r>
              <a:rPr lang="en-US" dirty="0" err="1"/>
              <a:t>por</a:t>
            </a:r>
            <a:r>
              <a:rPr lang="en-US" dirty="0"/>
              <a:t> </a:t>
            </a:r>
            <a:r>
              <a:rPr lang="en-US" dirty="0" err="1"/>
              <a:t>contener</a:t>
            </a:r>
            <a:r>
              <a:rPr lang="en-US" dirty="0"/>
              <a:t> material </a:t>
            </a:r>
            <a:r>
              <a:rPr lang="en-US" dirty="0" err="1"/>
              <a:t>hialino</a:t>
            </a:r>
            <a:r>
              <a:rPr lang="en-US" dirty="0"/>
              <a:t> </a:t>
            </a:r>
            <a:r>
              <a:rPr lang="en-US" dirty="0" err="1"/>
              <a:t>extracelular</a:t>
            </a:r>
            <a:r>
              <a:rPr lang="en-US" dirty="0"/>
              <a:t> en </a:t>
            </a:r>
            <a:r>
              <a:rPr lang="en-US" dirty="0" err="1"/>
              <a:t>formas</a:t>
            </a:r>
            <a:r>
              <a:rPr lang="en-US" dirty="0"/>
              <a:t> </a:t>
            </a:r>
            <a:r>
              <a:rPr lang="en-US" dirty="0" err="1"/>
              <a:t>globulares</a:t>
            </a:r>
            <a:r>
              <a:rPr lang="en-US" dirty="0"/>
              <a:t> o </a:t>
            </a:r>
            <a:r>
              <a:rPr lang="en-US" dirty="0" err="1"/>
              <a:t>cilíndricas</a:t>
            </a:r>
            <a:r>
              <a:rPr lang="en-US" dirty="0"/>
              <a:t>/</a:t>
            </a:r>
            <a:r>
              <a:rPr lang="en-US" dirty="0" err="1"/>
              <a:t>tubulares</a:t>
            </a:r>
            <a:r>
              <a:rPr lang="en-US" dirty="0"/>
              <a:t>, </a:t>
            </a:r>
            <a:r>
              <a:rPr lang="en-US" dirty="0" err="1"/>
              <a:t>rodeado</a:t>
            </a:r>
            <a:r>
              <a:rPr lang="en-US" dirty="0"/>
              <a:t> de </a:t>
            </a:r>
            <a:r>
              <a:rPr lang="en-US" dirty="0" err="1"/>
              <a:t>pequeñas</a:t>
            </a:r>
            <a:r>
              <a:rPr lang="en-US" dirty="0"/>
              <a:t> </a:t>
            </a:r>
            <a:r>
              <a:rPr lang="en-US" dirty="0" err="1"/>
              <a:t>células</a:t>
            </a:r>
            <a:r>
              <a:rPr lang="en-US" dirty="0"/>
              <a:t> </a:t>
            </a:r>
            <a:r>
              <a:rPr lang="en-US" dirty="0" err="1"/>
              <a:t>neoplásicas</a:t>
            </a:r>
            <a:r>
              <a:rPr lang="en-US" dirty="0"/>
              <a:t> </a:t>
            </a:r>
            <a:r>
              <a:rPr lang="en-US" dirty="0" err="1"/>
              <a:t>blandas</a:t>
            </a:r>
            <a:r>
              <a:rPr lang="en-US" dirty="0"/>
              <a:t>.</a:t>
            </a:r>
          </a:p>
        </p:txBody>
      </p:sp>
    </p:spTree>
    <p:extLst>
      <p:ext uri="{BB962C8B-B14F-4D97-AF65-F5344CB8AC3E}">
        <p14:creationId xmlns:p14="http://schemas.microsoft.com/office/powerpoint/2010/main" val="28429414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200" dirty="0"/>
              <a:t>CARCINOMA ADENOIDEQUISTICO</a:t>
            </a:r>
            <a:endParaRPr lang="es-ES" sz="3200" dirty="0"/>
          </a:p>
        </p:txBody>
      </p:sp>
      <p:pic>
        <p:nvPicPr>
          <p:cNvPr id="4" name="Marcador de contenido 3"/>
          <p:cNvPicPr>
            <a:picLocks noGrp="1" noChangeAspect="1"/>
          </p:cNvPicPr>
          <p:nvPr>
            <p:ph idx="1"/>
          </p:nvPr>
        </p:nvPicPr>
        <p:blipFill>
          <a:blip r:embed="rId2"/>
          <a:srcRect l="-22794" r="-22794"/>
          <a:stretch>
            <a:fillRect/>
          </a:stretch>
        </p:blipFill>
        <p:spPr>
          <a:xfrm>
            <a:off x="913350" y="2685699"/>
            <a:ext cx="6102525" cy="3143725"/>
          </a:xfrm>
        </p:spPr>
      </p:pic>
      <p:pic>
        <p:nvPicPr>
          <p:cNvPr id="5" name="Imagen 4"/>
          <p:cNvPicPr>
            <a:picLocks noChangeAspect="1"/>
          </p:cNvPicPr>
          <p:nvPr/>
        </p:nvPicPr>
        <p:blipFill>
          <a:blip r:embed="rId3"/>
          <a:stretch>
            <a:fillRect/>
          </a:stretch>
        </p:blipFill>
        <p:spPr>
          <a:xfrm>
            <a:off x="6615227" y="2960313"/>
            <a:ext cx="3459328" cy="2594496"/>
          </a:xfrm>
          <a:prstGeom prst="rect">
            <a:avLst/>
          </a:prstGeom>
        </p:spPr>
      </p:pic>
    </p:spTree>
    <p:extLst>
      <p:ext uri="{BB962C8B-B14F-4D97-AF65-F5344CB8AC3E}">
        <p14:creationId xmlns:p14="http://schemas.microsoft.com/office/powerpoint/2010/main" val="6040368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0" y="4658672"/>
            <a:ext cx="7869382" cy="1600200"/>
          </a:xfrm>
        </p:spPr>
        <p:txBody>
          <a:bodyPr>
            <a:normAutofit/>
          </a:bodyPr>
          <a:lstStyle/>
          <a:p>
            <a:r>
              <a:rPr lang="es-ES" sz="2800" dirty="0"/>
              <a:t>VENTAJAS DE PAAF SOBRE BIOPSIA CORE-I</a:t>
            </a:r>
            <a:endParaRPr lang="en-US" sz="2800" dirty="0"/>
          </a:p>
        </p:txBody>
      </p:sp>
      <p:sp>
        <p:nvSpPr>
          <p:cNvPr id="3" name="2 Rectángulo"/>
          <p:cNvSpPr/>
          <p:nvPr/>
        </p:nvSpPr>
        <p:spPr>
          <a:xfrm>
            <a:off x="2286001" y="571144"/>
            <a:ext cx="7675417" cy="6001643"/>
          </a:xfrm>
          <a:prstGeom prst="rect">
            <a:avLst/>
          </a:prstGeom>
        </p:spPr>
        <p:txBody>
          <a:bodyPr wrap="square">
            <a:spAutoFit/>
          </a:bodyPr>
          <a:lstStyle/>
          <a:p>
            <a:pPr algn="just"/>
            <a:r>
              <a:rPr lang="en-US" dirty="0"/>
              <a:t/>
            </a:r>
            <a:br>
              <a:rPr lang="en-US" dirty="0"/>
            </a:br>
            <a:r>
              <a:rPr lang="en-US" dirty="0"/>
              <a:t>• </a:t>
            </a:r>
            <a:r>
              <a:rPr lang="en-US" sz="2400" dirty="0"/>
              <a:t>Gran </a:t>
            </a:r>
            <a:r>
              <a:rPr lang="en-US" sz="2400" dirty="0" err="1"/>
              <a:t>movilidad</a:t>
            </a:r>
            <a:r>
              <a:rPr lang="en-US" sz="2400" dirty="0"/>
              <a:t> de la </a:t>
            </a:r>
            <a:r>
              <a:rPr lang="en-US" sz="2400" dirty="0" err="1"/>
              <a:t>aguja</a:t>
            </a:r>
            <a:r>
              <a:rPr lang="en-US" sz="2400" dirty="0"/>
              <a:t> </a:t>
            </a:r>
            <a:r>
              <a:rPr lang="en-US" sz="2400" dirty="0" err="1"/>
              <a:t>durante</a:t>
            </a:r>
            <a:r>
              <a:rPr lang="en-US" sz="2400" dirty="0"/>
              <a:t> la </a:t>
            </a:r>
            <a:r>
              <a:rPr lang="en-US" sz="2400" dirty="0" err="1"/>
              <a:t>aspiración</a:t>
            </a:r>
            <a:r>
              <a:rPr lang="en-US" sz="2400" dirty="0"/>
              <a:t> </a:t>
            </a:r>
            <a:r>
              <a:rPr lang="en-US" sz="2400" dirty="0" err="1"/>
              <a:t>permitiendo</a:t>
            </a:r>
            <a:r>
              <a:rPr lang="en-US" sz="2400" dirty="0"/>
              <a:t> un </a:t>
            </a:r>
            <a:r>
              <a:rPr lang="en-US" sz="2400" dirty="0" err="1"/>
              <a:t>incremento</a:t>
            </a:r>
            <a:r>
              <a:rPr lang="en-US" sz="2400" dirty="0"/>
              <a:t> del </a:t>
            </a:r>
            <a:r>
              <a:rPr lang="en-US" sz="2400" dirty="0" err="1"/>
              <a:t>área</a:t>
            </a:r>
            <a:r>
              <a:rPr lang="en-US" sz="2400" dirty="0"/>
              <a:t> a </a:t>
            </a:r>
            <a:r>
              <a:rPr lang="en-US" sz="2400" dirty="0" err="1"/>
              <a:t>muestrear</a:t>
            </a:r>
            <a:r>
              <a:rPr lang="en-US" sz="2400" dirty="0"/>
              <a:t>. La </a:t>
            </a:r>
            <a:r>
              <a:rPr lang="en-US" sz="2400" dirty="0" err="1"/>
              <a:t>biopsia</a:t>
            </a:r>
            <a:r>
              <a:rPr lang="en-US" sz="2400" dirty="0"/>
              <a:t> core </a:t>
            </a:r>
            <a:r>
              <a:rPr lang="en-US" sz="2400" dirty="0" err="1"/>
              <a:t>obtiene</a:t>
            </a:r>
            <a:r>
              <a:rPr lang="en-US" sz="2400" dirty="0"/>
              <a:t> </a:t>
            </a:r>
            <a:r>
              <a:rPr lang="en-US" sz="2400" dirty="0" err="1"/>
              <a:t>tejido</a:t>
            </a:r>
            <a:r>
              <a:rPr lang="en-US" sz="2400" dirty="0"/>
              <a:t> solo de un </a:t>
            </a:r>
            <a:r>
              <a:rPr lang="en-US" sz="2400" dirty="0" err="1"/>
              <a:t>plano</a:t>
            </a: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dirty="0"/>
              <a:t>Gran </a:t>
            </a:r>
            <a:r>
              <a:rPr lang="en-US" sz="2400" dirty="0" err="1"/>
              <a:t>sensibilidad</a:t>
            </a:r>
            <a:r>
              <a:rPr lang="en-US" sz="2400" dirty="0"/>
              <a:t> de la </a:t>
            </a:r>
            <a:r>
              <a:rPr lang="en-US" sz="2400" dirty="0" err="1"/>
              <a:t>naturaleza</a:t>
            </a:r>
            <a:r>
              <a:rPr lang="en-US" sz="2400" dirty="0"/>
              <a:t> </a:t>
            </a:r>
            <a:r>
              <a:rPr lang="en-US" sz="2400" dirty="0" err="1"/>
              <a:t>física</a:t>
            </a:r>
            <a:r>
              <a:rPr lang="en-US" sz="2400" dirty="0"/>
              <a:t> del </a:t>
            </a:r>
            <a:r>
              <a:rPr lang="en-US" sz="2400" dirty="0" err="1"/>
              <a:t>nódulo</a:t>
            </a:r>
            <a:r>
              <a:rPr lang="en-US" sz="2400" dirty="0"/>
              <a:t> (</a:t>
            </a:r>
            <a:r>
              <a:rPr lang="en-US" sz="2400" dirty="0" err="1"/>
              <a:t>palpación</a:t>
            </a:r>
            <a:r>
              <a:rPr lang="en-US" sz="2400" dirty="0"/>
              <a:t>) y </a:t>
            </a:r>
            <a:r>
              <a:rPr lang="en-US" sz="2400" dirty="0" err="1"/>
              <a:t>por</a:t>
            </a:r>
            <a:r>
              <a:rPr lang="en-US" sz="2400" dirty="0"/>
              <a:t> lo </a:t>
            </a:r>
            <a:r>
              <a:rPr lang="en-US" sz="2400" dirty="0" err="1"/>
              <a:t>tanto</a:t>
            </a:r>
            <a:r>
              <a:rPr lang="en-US" sz="2400" dirty="0"/>
              <a:t> </a:t>
            </a:r>
            <a:r>
              <a:rPr lang="en-US" sz="2400" dirty="0" err="1"/>
              <a:t>mejor</a:t>
            </a:r>
            <a:r>
              <a:rPr lang="en-US" sz="2400" dirty="0"/>
              <a:t> </a:t>
            </a:r>
            <a:r>
              <a:rPr lang="en-US" sz="2400" dirty="0" err="1"/>
              <a:t>localización</a:t>
            </a:r>
            <a:r>
              <a:rPr lang="en-US" sz="2400" dirty="0"/>
              <a:t> de la </a:t>
            </a:r>
            <a:r>
              <a:rPr lang="en-US" sz="2400" dirty="0" err="1"/>
              <a:t>aguja</a:t>
            </a:r>
            <a:r>
              <a:rPr lang="en-US" sz="2400" dirty="0"/>
              <a:t>.</a:t>
            </a:r>
          </a:p>
          <a:p>
            <a:pPr algn="just"/>
            <a:r>
              <a:rPr lang="en-US" sz="2400" dirty="0"/>
              <a:t> </a:t>
            </a:r>
          </a:p>
          <a:p>
            <a:pPr algn="just"/>
            <a:r>
              <a:rPr lang="en-US" sz="2400" dirty="0"/>
              <a:t>• </a:t>
            </a:r>
            <a:r>
              <a:rPr lang="en-US" sz="2400" dirty="0" err="1"/>
              <a:t>Mejor</a:t>
            </a:r>
            <a:r>
              <a:rPr lang="en-US" sz="2400" dirty="0"/>
              <a:t> </a:t>
            </a:r>
            <a:r>
              <a:rPr lang="en-US" sz="2400" dirty="0" err="1"/>
              <a:t>evaluación</a:t>
            </a:r>
            <a:r>
              <a:rPr lang="en-US" sz="2400" dirty="0"/>
              <a:t> de la </a:t>
            </a:r>
            <a:r>
              <a:rPr lang="en-US" sz="2400" dirty="0" err="1"/>
              <a:t>textura</a:t>
            </a:r>
            <a:r>
              <a:rPr lang="en-US" sz="2400" dirty="0"/>
              <a:t> de la </a:t>
            </a:r>
            <a:r>
              <a:rPr lang="en-US" sz="2400" dirty="0" err="1"/>
              <a:t>lesión</a:t>
            </a:r>
            <a:r>
              <a:rPr lang="en-US" sz="2400" dirty="0"/>
              <a:t> </a:t>
            </a:r>
            <a:r>
              <a:rPr lang="en-US" sz="2400" dirty="0" err="1"/>
              <a:t>durante</a:t>
            </a:r>
            <a:r>
              <a:rPr lang="en-US" sz="2400" dirty="0"/>
              <a:t> la </a:t>
            </a:r>
            <a:r>
              <a:rPr lang="en-US" sz="2400" dirty="0" err="1"/>
              <a:t>aspiración</a:t>
            </a:r>
            <a:r>
              <a:rPr lang="en-US" sz="2400" dirty="0"/>
              <a:t> lo </a:t>
            </a:r>
            <a:r>
              <a:rPr lang="en-US" sz="2400" dirty="0" err="1"/>
              <a:t>que</a:t>
            </a:r>
            <a:r>
              <a:rPr lang="en-US" sz="2400" dirty="0"/>
              <a:t> </a:t>
            </a:r>
            <a:r>
              <a:rPr lang="en-US" sz="2400" dirty="0" err="1"/>
              <a:t>permite</a:t>
            </a:r>
            <a:r>
              <a:rPr lang="en-US" sz="2400" dirty="0"/>
              <a:t> </a:t>
            </a:r>
            <a:r>
              <a:rPr lang="en-US" sz="2400" dirty="0" err="1"/>
              <a:t>determinar</a:t>
            </a:r>
            <a:r>
              <a:rPr lang="en-US" sz="2400" dirty="0"/>
              <a:t>  </a:t>
            </a:r>
            <a:r>
              <a:rPr lang="en-US" sz="2400" dirty="0" err="1"/>
              <a:t>pases</a:t>
            </a:r>
            <a:r>
              <a:rPr lang="en-US" sz="2400" dirty="0"/>
              <a:t> </a:t>
            </a:r>
            <a:r>
              <a:rPr lang="en-US" sz="2400" dirty="0" err="1"/>
              <a:t>adicionales</a:t>
            </a:r>
            <a:r>
              <a:rPr lang="en-US" sz="2400" dirty="0"/>
              <a:t> de la </a:t>
            </a:r>
            <a:r>
              <a:rPr lang="en-US" sz="2400" dirty="0" err="1"/>
              <a:t>aguja</a:t>
            </a:r>
            <a:r>
              <a:rPr lang="en-US" sz="2400" dirty="0"/>
              <a:t> y </a:t>
            </a:r>
            <a:r>
              <a:rPr lang="en-US" sz="2400" dirty="0" err="1"/>
              <a:t>mejor</a:t>
            </a:r>
            <a:r>
              <a:rPr lang="en-US" sz="2400" dirty="0"/>
              <a:t> </a:t>
            </a:r>
            <a:r>
              <a:rPr lang="en-US" sz="2400" dirty="0" err="1"/>
              <a:t>diagnóstico</a:t>
            </a:r>
            <a:r>
              <a:rPr lang="en-US" sz="2400" dirty="0"/>
              <a:t>.</a:t>
            </a:r>
          </a:p>
          <a:p>
            <a:pPr algn="just"/>
            <a:r>
              <a:rPr lang="en-US" sz="2400" dirty="0"/>
              <a:t> </a:t>
            </a:r>
          </a:p>
          <a:p>
            <a:endParaRPr lang="en-US" dirty="0"/>
          </a:p>
          <a:p>
            <a:r>
              <a:rPr lang="en-US" dirty="0"/>
              <a:t/>
            </a:r>
            <a:br>
              <a:rPr lang="en-US" dirty="0"/>
            </a:br>
            <a:r>
              <a:rPr lang="en-US" dirty="0"/>
              <a:t>-</a:t>
            </a:r>
            <a:r>
              <a:rPr lang="en-US" dirty="0" err="1"/>
              <a:t>i</a:t>
            </a:r>
            <a:endParaRPr lang="en-US" dirty="0"/>
          </a:p>
        </p:txBody>
      </p:sp>
    </p:spTree>
    <p:extLst>
      <p:ext uri="{BB962C8B-B14F-4D97-AF65-F5344CB8AC3E}">
        <p14:creationId xmlns:p14="http://schemas.microsoft.com/office/powerpoint/2010/main" val="13117590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34" name="Oval 14"/>
          <p:cNvSpPr>
            <a:spLocks noChangeArrowheads="1"/>
          </p:cNvSpPr>
          <p:nvPr/>
        </p:nvSpPr>
        <p:spPr bwMode="auto">
          <a:xfrm>
            <a:off x="2057400" y="990600"/>
            <a:ext cx="3276600" cy="2895600"/>
          </a:xfrm>
          <a:prstGeom prst="ellipse">
            <a:avLst/>
          </a:prstGeom>
          <a:solidFill>
            <a:srgbClr val="FFCCCC"/>
          </a:solidFill>
          <a:ln w="1905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pt-BR" sz="3200" b="1">
                <a:solidFill>
                  <a:srgbClr val="A50021"/>
                </a:solidFill>
              </a:rPr>
              <a:t>BENIGNO</a:t>
            </a:r>
          </a:p>
        </p:txBody>
      </p:sp>
      <p:sp>
        <p:nvSpPr>
          <p:cNvPr id="209944" name="Rectangle 24"/>
          <p:cNvSpPr>
            <a:spLocks noChangeArrowheads="1"/>
          </p:cNvSpPr>
          <p:nvPr/>
        </p:nvSpPr>
        <p:spPr bwMode="auto">
          <a:xfrm>
            <a:off x="3657601" y="381001"/>
            <a:ext cx="430560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3200" b="1" dirty="0" smtClean="0">
                <a:solidFill>
                  <a:srgbClr val="FFFF66"/>
                </a:solidFill>
                <a:effectLst>
                  <a:outerShdw blurRad="38100" dist="38100" dir="2700000" algn="tl">
                    <a:srgbClr val="000000"/>
                  </a:outerShdw>
                </a:effectLst>
              </a:rPr>
              <a:t>PADRON  </a:t>
            </a:r>
            <a:r>
              <a:rPr lang="pt-BR" sz="3200" b="1" dirty="0">
                <a:solidFill>
                  <a:srgbClr val="FFFF66"/>
                </a:solidFill>
                <a:effectLst>
                  <a:outerShdw blurRad="38100" dist="38100" dir="2700000" algn="tl">
                    <a:srgbClr val="000000"/>
                  </a:outerShdw>
                </a:effectLst>
              </a:rPr>
              <a:t>CITOLÓGICO</a:t>
            </a:r>
          </a:p>
        </p:txBody>
      </p:sp>
      <p:sp>
        <p:nvSpPr>
          <p:cNvPr id="209945" name="Text Box 25"/>
          <p:cNvSpPr txBox="1">
            <a:spLocks noChangeArrowheads="1"/>
          </p:cNvSpPr>
          <p:nvPr/>
        </p:nvSpPr>
        <p:spPr bwMode="auto">
          <a:xfrm>
            <a:off x="2590800" y="4495800"/>
            <a:ext cx="5966698" cy="1477328"/>
          </a:xfrm>
          <a:prstGeom prst="rect">
            <a:avLst/>
          </a:prstGeom>
          <a:noFill/>
          <a:ln w="9525">
            <a:solidFill>
              <a:srgbClr val="FFCC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pt-BR" dirty="0">
                <a:solidFill>
                  <a:srgbClr val="FFFF00"/>
                </a:solidFill>
              </a:rPr>
              <a:t> </a:t>
            </a:r>
            <a:r>
              <a:rPr lang="pt-BR" dirty="0" smtClean="0">
                <a:solidFill>
                  <a:srgbClr val="FFFF66"/>
                </a:solidFill>
              </a:rPr>
              <a:t>C</a:t>
            </a:r>
            <a:r>
              <a:rPr lang="pt-BR" b="1" dirty="0" smtClean="0">
                <a:solidFill>
                  <a:srgbClr val="FFFF66"/>
                </a:solidFill>
              </a:rPr>
              <a:t>elularidad </a:t>
            </a:r>
            <a:r>
              <a:rPr lang="pt-BR" b="1" dirty="0">
                <a:solidFill>
                  <a:srgbClr val="FFFF66"/>
                </a:solidFill>
              </a:rPr>
              <a:t>discreta </a:t>
            </a:r>
            <a:r>
              <a:rPr lang="pt-BR" b="1" dirty="0" smtClean="0">
                <a:solidFill>
                  <a:srgbClr val="FFFF66"/>
                </a:solidFill>
              </a:rPr>
              <a:t>o </a:t>
            </a:r>
            <a:r>
              <a:rPr lang="pt-BR" b="1" dirty="0">
                <a:solidFill>
                  <a:srgbClr val="FFFF66"/>
                </a:solidFill>
              </a:rPr>
              <a:t>moderada</a:t>
            </a:r>
          </a:p>
          <a:p>
            <a:pPr>
              <a:buFontTx/>
              <a:buChar char="•"/>
            </a:pPr>
            <a:r>
              <a:rPr lang="pt-BR" b="1" dirty="0">
                <a:solidFill>
                  <a:srgbClr val="FFFF66"/>
                </a:solidFill>
              </a:rPr>
              <a:t> Células </a:t>
            </a:r>
            <a:r>
              <a:rPr lang="pt-BR" b="1" dirty="0" err="1" smtClean="0">
                <a:solidFill>
                  <a:srgbClr val="FFFF66"/>
                </a:solidFill>
              </a:rPr>
              <a:t>epiteliales</a:t>
            </a:r>
            <a:r>
              <a:rPr lang="pt-BR" dirty="0" smtClean="0">
                <a:solidFill>
                  <a:srgbClr val="FFFF66"/>
                </a:solidFill>
              </a:rPr>
              <a:t> </a:t>
            </a:r>
            <a:r>
              <a:rPr lang="pt-BR" b="1" dirty="0" err="1" smtClean="0">
                <a:solidFill>
                  <a:srgbClr val="FFFF66"/>
                </a:solidFill>
              </a:rPr>
              <a:t>dispuestas</a:t>
            </a:r>
            <a:r>
              <a:rPr lang="pt-BR" b="1" dirty="0" smtClean="0">
                <a:solidFill>
                  <a:srgbClr val="FFFF66"/>
                </a:solidFill>
              </a:rPr>
              <a:t> </a:t>
            </a:r>
            <a:r>
              <a:rPr lang="pt-BR" b="1" dirty="0" err="1" smtClean="0">
                <a:solidFill>
                  <a:srgbClr val="FFFF66"/>
                </a:solidFill>
              </a:rPr>
              <a:t>en</a:t>
            </a:r>
            <a:r>
              <a:rPr lang="pt-BR" b="1" dirty="0" smtClean="0">
                <a:solidFill>
                  <a:srgbClr val="FFFF66"/>
                </a:solidFill>
              </a:rPr>
              <a:t> </a:t>
            </a:r>
            <a:r>
              <a:rPr lang="pt-BR" b="1" dirty="0">
                <a:solidFill>
                  <a:srgbClr val="FFFF66"/>
                </a:solidFill>
              </a:rPr>
              <a:t>pequenos grupos, </a:t>
            </a:r>
          </a:p>
          <a:p>
            <a:r>
              <a:rPr lang="pt-BR" b="1" dirty="0">
                <a:solidFill>
                  <a:srgbClr val="FFFF66"/>
                </a:solidFill>
              </a:rPr>
              <a:t>  </a:t>
            </a:r>
            <a:r>
              <a:rPr lang="pt-BR" b="1" dirty="0" err="1" smtClean="0">
                <a:solidFill>
                  <a:srgbClr val="FFFF66"/>
                </a:solidFill>
              </a:rPr>
              <a:t>con</a:t>
            </a:r>
            <a:r>
              <a:rPr lang="pt-BR" b="1" dirty="0" smtClean="0">
                <a:solidFill>
                  <a:srgbClr val="FFFF66"/>
                </a:solidFill>
              </a:rPr>
              <a:t> </a:t>
            </a:r>
            <a:r>
              <a:rPr lang="pt-BR" b="1" dirty="0">
                <a:solidFill>
                  <a:srgbClr val="FFFF66"/>
                </a:solidFill>
              </a:rPr>
              <a:t>células mioepiteliais</a:t>
            </a:r>
            <a:r>
              <a:rPr lang="pt-BR" dirty="0">
                <a:solidFill>
                  <a:srgbClr val="FFFF66"/>
                </a:solidFill>
              </a:rPr>
              <a:t> </a:t>
            </a:r>
            <a:r>
              <a:rPr lang="pt-BR" b="1" dirty="0">
                <a:solidFill>
                  <a:srgbClr val="FFFF66"/>
                </a:solidFill>
              </a:rPr>
              <a:t>presentes</a:t>
            </a:r>
          </a:p>
          <a:p>
            <a:pPr>
              <a:buFontTx/>
              <a:buChar char="•"/>
            </a:pPr>
            <a:r>
              <a:rPr lang="pt-BR" b="1" dirty="0">
                <a:solidFill>
                  <a:srgbClr val="FFFF66"/>
                </a:solidFill>
              </a:rPr>
              <a:t> </a:t>
            </a:r>
            <a:r>
              <a:rPr lang="pt-BR" b="1" dirty="0" err="1">
                <a:solidFill>
                  <a:srgbClr val="FFFF66"/>
                </a:solidFill>
              </a:rPr>
              <a:t>Atipias</a:t>
            </a:r>
            <a:r>
              <a:rPr lang="pt-BR" b="1" dirty="0">
                <a:solidFill>
                  <a:srgbClr val="FFFF66"/>
                </a:solidFill>
              </a:rPr>
              <a:t> citológicas </a:t>
            </a:r>
            <a:r>
              <a:rPr lang="pt-BR" b="1" dirty="0" smtClean="0">
                <a:solidFill>
                  <a:srgbClr val="FFFF66"/>
                </a:solidFill>
              </a:rPr>
              <a:t>y </a:t>
            </a:r>
            <a:r>
              <a:rPr lang="pt-BR" b="1" dirty="0" err="1" smtClean="0">
                <a:solidFill>
                  <a:srgbClr val="FFFF66"/>
                </a:solidFill>
              </a:rPr>
              <a:t>alteraciones</a:t>
            </a:r>
            <a:r>
              <a:rPr lang="pt-BR" b="1" dirty="0" smtClean="0">
                <a:solidFill>
                  <a:srgbClr val="FFFF66"/>
                </a:solidFill>
              </a:rPr>
              <a:t> </a:t>
            </a:r>
            <a:r>
              <a:rPr lang="pt-BR" b="1" dirty="0">
                <a:solidFill>
                  <a:srgbClr val="FFFF66"/>
                </a:solidFill>
              </a:rPr>
              <a:t>nucleares mínimas</a:t>
            </a:r>
          </a:p>
          <a:p>
            <a:r>
              <a:rPr lang="pt-BR" b="1" dirty="0">
                <a:solidFill>
                  <a:srgbClr val="FFFF66"/>
                </a:solidFill>
              </a:rPr>
              <a:t>  </a:t>
            </a:r>
            <a:r>
              <a:rPr lang="pt-BR" b="1" dirty="0" smtClean="0">
                <a:solidFill>
                  <a:srgbClr val="FFFF66"/>
                </a:solidFill>
              </a:rPr>
              <a:t>o </a:t>
            </a:r>
            <a:r>
              <a:rPr lang="pt-BR" b="1" dirty="0">
                <a:solidFill>
                  <a:srgbClr val="FFFF66"/>
                </a:solidFill>
              </a:rPr>
              <a:t>ausentes.</a:t>
            </a:r>
          </a:p>
        </p:txBody>
      </p:sp>
      <p:sp>
        <p:nvSpPr>
          <p:cNvPr id="209951" name="Line 31"/>
          <p:cNvSpPr>
            <a:spLocks noChangeShapeType="1"/>
          </p:cNvSpPr>
          <p:nvPr/>
        </p:nvSpPr>
        <p:spPr bwMode="auto">
          <a:xfrm flipV="1">
            <a:off x="3657600" y="3886200"/>
            <a:ext cx="0" cy="609600"/>
          </a:xfrm>
          <a:prstGeom prst="line">
            <a:avLst/>
          </a:prstGeom>
          <a:noFill/>
          <a:ln w="38100" cmpd="dbl">
            <a:solidFill>
              <a:srgbClr val="FF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PE"/>
          </a:p>
        </p:txBody>
      </p:sp>
      <p:pic>
        <p:nvPicPr>
          <p:cNvPr id="209952" name="Picture 32" descr="condição fibrocística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295400"/>
            <a:ext cx="3429000" cy="2571750"/>
          </a:xfrm>
          <a:prstGeom prst="rect">
            <a:avLst/>
          </a:prstGeom>
          <a:noFill/>
          <a:ln w="38100" cmpd="dbl">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54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2"/>
          <p:cNvSpPr>
            <a:spLocks noChangeArrowheads="1"/>
          </p:cNvSpPr>
          <p:nvPr/>
        </p:nvSpPr>
        <p:spPr bwMode="auto">
          <a:xfrm>
            <a:off x="4071938" y="1066801"/>
            <a:ext cx="368241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3200" b="1" dirty="0" smtClean="0">
                <a:solidFill>
                  <a:srgbClr val="FFFF66"/>
                </a:solidFill>
                <a:effectLst>
                  <a:outerShdw blurRad="38100" dist="38100" dir="2700000" algn="tl">
                    <a:srgbClr val="000000"/>
                  </a:outerShdw>
                </a:effectLst>
              </a:rPr>
              <a:t>PADRON  </a:t>
            </a:r>
            <a:r>
              <a:rPr lang="pt-BR" sz="3200" b="1" dirty="0">
                <a:solidFill>
                  <a:srgbClr val="FFFF66"/>
                </a:solidFill>
                <a:effectLst>
                  <a:outerShdw blurRad="38100" dist="38100" dir="2700000" algn="tl">
                    <a:srgbClr val="000000"/>
                  </a:outerShdw>
                </a:effectLst>
              </a:rPr>
              <a:t>BENIGNO</a:t>
            </a:r>
            <a:endParaRPr lang="pt-BR" sz="3200" b="1" dirty="0">
              <a:solidFill>
                <a:schemeClr val="bg1"/>
              </a:solidFill>
              <a:effectLst>
                <a:outerShdw blurRad="38100" dist="38100" dir="2700000" algn="tl">
                  <a:srgbClr val="000000"/>
                </a:outerShdw>
              </a:effectLst>
            </a:endParaRPr>
          </a:p>
        </p:txBody>
      </p:sp>
      <p:sp>
        <p:nvSpPr>
          <p:cNvPr id="743427" name="Rectangle 3"/>
          <p:cNvSpPr>
            <a:spLocks noChangeArrowheads="1"/>
          </p:cNvSpPr>
          <p:nvPr/>
        </p:nvSpPr>
        <p:spPr bwMode="auto">
          <a:xfrm>
            <a:off x="4419600" y="4953000"/>
            <a:ext cx="402065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pt-BR" sz="3200" b="1" dirty="0">
                <a:solidFill>
                  <a:schemeClr val="bg1"/>
                </a:solidFill>
                <a:effectLst>
                  <a:outerShdw blurRad="38100" dist="38100" dir="2700000" algn="tl">
                    <a:srgbClr val="000000"/>
                  </a:outerShdw>
                </a:effectLst>
              </a:rPr>
              <a:t> Epitélio </a:t>
            </a:r>
            <a:r>
              <a:rPr lang="pt-BR" sz="3200" b="1" dirty="0" err="1">
                <a:solidFill>
                  <a:schemeClr val="bg1"/>
                </a:solidFill>
                <a:effectLst>
                  <a:outerShdw blurRad="38100" dist="38100" dir="2700000" algn="tl">
                    <a:srgbClr val="000000"/>
                  </a:outerShdw>
                </a:effectLst>
              </a:rPr>
              <a:t>ductular</a:t>
            </a:r>
            <a:endParaRPr lang="pt-BR" sz="3200" b="1" dirty="0">
              <a:solidFill>
                <a:schemeClr val="bg1"/>
              </a:solidFill>
              <a:effectLst>
                <a:outerShdw blurRad="38100" dist="38100" dir="2700000" algn="tl">
                  <a:srgbClr val="000000"/>
                </a:outerShdw>
              </a:effectLst>
            </a:endParaRPr>
          </a:p>
          <a:p>
            <a:pPr>
              <a:buFontTx/>
              <a:buChar char="•"/>
            </a:pPr>
            <a:r>
              <a:rPr lang="pt-BR" sz="3200" b="1" dirty="0">
                <a:solidFill>
                  <a:schemeClr val="bg1"/>
                </a:solidFill>
                <a:effectLst>
                  <a:outerShdw blurRad="38100" dist="38100" dir="2700000" algn="tl">
                    <a:srgbClr val="000000"/>
                  </a:outerShdw>
                </a:effectLst>
              </a:rPr>
              <a:t> Núcleos </a:t>
            </a:r>
            <a:r>
              <a:rPr lang="pt-BR" sz="3200" b="1" dirty="0" smtClean="0">
                <a:solidFill>
                  <a:schemeClr val="bg1"/>
                </a:solidFill>
                <a:effectLst>
                  <a:outerShdw blurRad="38100" dist="38100" dir="2700000" algn="tl">
                    <a:srgbClr val="000000"/>
                  </a:outerShdw>
                </a:effectLst>
              </a:rPr>
              <a:t> </a:t>
            </a:r>
            <a:r>
              <a:rPr lang="pt-BR" sz="3200" b="1" dirty="0">
                <a:solidFill>
                  <a:schemeClr val="bg1"/>
                </a:solidFill>
                <a:effectLst>
                  <a:outerShdw blurRad="38100" dist="38100" dir="2700000" algn="tl">
                    <a:srgbClr val="000000"/>
                  </a:outerShdw>
                </a:effectLst>
              </a:rPr>
              <a:t>bipolares</a:t>
            </a:r>
            <a:endParaRPr lang="pt-BR" sz="3200" b="1" dirty="0">
              <a:solidFill>
                <a:srgbClr val="FFFF00"/>
              </a:solidFill>
              <a:effectLst>
                <a:outerShdw blurRad="38100" dist="38100" dir="2700000" algn="tl">
                  <a:srgbClr val="000000"/>
                </a:outerShdw>
              </a:effectLst>
            </a:endParaRPr>
          </a:p>
        </p:txBody>
      </p:sp>
      <p:sp>
        <p:nvSpPr>
          <p:cNvPr id="743428" name="Text Box 4"/>
          <p:cNvSpPr txBox="1">
            <a:spLocks noChangeArrowheads="1"/>
          </p:cNvSpPr>
          <p:nvPr/>
        </p:nvSpPr>
        <p:spPr bwMode="auto">
          <a:xfrm>
            <a:off x="4114800" y="4495800"/>
            <a:ext cx="5105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t-BR" sz="3200" b="1" dirty="0">
                <a:solidFill>
                  <a:schemeClr val="bg1"/>
                </a:solidFill>
              </a:rPr>
              <a:t> </a:t>
            </a:r>
            <a:r>
              <a:rPr lang="pt-BR" sz="3200" b="1" dirty="0" smtClean="0">
                <a:solidFill>
                  <a:srgbClr val="FFFF00"/>
                </a:solidFill>
              </a:rPr>
              <a:t>PADRO  </a:t>
            </a:r>
            <a:r>
              <a:rPr lang="pt-BR" sz="3200" b="1" dirty="0">
                <a:solidFill>
                  <a:srgbClr val="FFFF00"/>
                </a:solidFill>
              </a:rPr>
              <a:t>BIMODAL</a:t>
            </a:r>
            <a:endParaRPr lang="pt-BR" sz="3200" b="1" dirty="0">
              <a:solidFill>
                <a:schemeClr val="bg1"/>
              </a:solidFill>
            </a:endParaRPr>
          </a:p>
        </p:txBody>
      </p:sp>
      <p:pic>
        <p:nvPicPr>
          <p:cNvPr id="743429" name="Picture 5" descr="CB_SOE"/>
          <p:cNvPicPr>
            <a:picLocks noChangeAspect="1" noChangeArrowheads="1"/>
          </p:cNvPicPr>
          <p:nvPr/>
        </p:nvPicPr>
        <p:blipFill>
          <a:blip r:embed="rId2">
            <a:extLst>
              <a:ext uri="{28A0092B-C50C-407E-A947-70E740481C1C}">
                <a14:useLocalDpi xmlns:a14="http://schemas.microsoft.com/office/drawing/2010/main" val="0"/>
              </a:ext>
            </a:extLst>
          </a:blip>
          <a:srcRect t="2672" b="3839"/>
          <a:stretch>
            <a:fillRect/>
          </a:stretch>
        </p:blipFill>
        <p:spPr bwMode="auto">
          <a:xfrm>
            <a:off x="6019800" y="1676400"/>
            <a:ext cx="4191000" cy="2794000"/>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743430" name="Picture 6" descr="CB_SOE1"/>
          <p:cNvPicPr>
            <a:picLocks noChangeAspect="1" noChangeArrowheads="1"/>
          </p:cNvPicPr>
          <p:nvPr/>
        </p:nvPicPr>
        <p:blipFill>
          <a:blip r:embed="rId3">
            <a:extLst>
              <a:ext uri="{28A0092B-C50C-407E-A947-70E740481C1C}">
                <a14:useLocalDpi xmlns:a14="http://schemas.microsoft.com/office/drawing/2010/main" val="0"/>
              </a:ext>
            </a:extLst>
          </a:blip>
          <a:srcRect l="3773" t="5400" b="2812"/>
          <a:stretch>
            <a:fillRect/>
          </a:stretch>
        </p:blipFill>
        <p:spPr bwMode="auto">
          <a:xfrm>
            <a:off x="1905000" y="1676400"/>
            <a:ext cx="4038600" cy="27686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895596"/>
      </p:ext>
    </p:extLst>
  </p:cSld>
  <p:clrMapOvr>
    <a:masterClrMapping/>
  </p:clrMapOvr>
  <p:transition spd="med">
    <p:blinds/>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Oval 2"/>
          <p:cNvSpPr>
            <a:spLocks noChangeArrowheads="1"/>
          </p:cNvSpPr>
          <p:nvPr/>
        </p:nvSpPr>
        <p:spPr bwMode="auto">
          <a:xfrm>
            <a:off x="2057400" y="990600"/>
            <a:ext cx="3276600" cy="2895600"/>
          </a:xfrm>
          <a:prstGeom prst="ellipse">
            <a:avLst/>
          </a:prstGeom>
          <a:solidFill>
            <a:srgbClr val="A50021"/>
          </a:solidFill>
          <a:ln w="19050">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PE" sz="3200" b="1">
              <a:solidFill>
                <a:srgbClr val="A50021"/>
              </a:solidFill>
            </a:endParaRPr>
          </a:p>
        </p:txBody>
      </p:sp>
      <p:sp>
        <p:nvSpPr>
          <p:cNvPr id="439299" name="Rectangle 3"/>
          <p:cNvSpPr>
            <a:spLocks noChangeArrowheads="1"/>
          </p:cNvSpPr>
          <p:nvPr/>
        </p:nvSpPr>
        <p:spPr bwMode="auto">
          <a:xfrm>
            <a:off x="3657601" y="381001"/>
            <a:ext cx="430560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3200" b="1" dirty="0" smtClean="0">
                <a:solidFill>
                  <a:srgbClr val="FFFF66"/>
                </a:solidFill>
                <a:effectLst>
                  <a:outerShdw blurRad="38100" dist="38100" dir="2700000" algn="tl">
                    <a:srgbClr val="000000"/>
                  </a:outerShdw>
                </a:effectLst>
              </a:rPr>
              <a:t>PADRON  </a:t>
            </a:r>
            <a:r>
              <a:rPr lang="pt-BR" sz="3200" b="1" dirty="0">
                <a:solidFill>
                  <a:srgbClr val="FFFF66"/>
                </a:solidFill>
                <a:effectLst>
                  <a:outerShdw blurRad="38100" dist="38100" dir="2700000" algn="tl">
                    <a:srgbClr val="000000"/>
                  </a:outerShdw>
                </a:effectLst>
              </a:rPr>
              <a:t>CITOLÓGICO</a:t>
            </a:r>
          </a:p>
        </p:txBody>
      </p:sp>
      <p:sp>
        <p:nvSpPr>
          <p:cNvPr id="439300" name="Text Box 4"/>
          <p:cNvSpPr txBox="1">
            <a:spLocks noChangeArrowheads="1"/>
          </p:cNvSpPr>
          <p:nvPr/>
        </p:nvSpPr>
        <p:spPr bwMode="auto">
          <a:xfrm>
            <a:off x="2590801" y="4495800"/>
            <a:ext cx="8494633" cy="1200329"/>
          </a:xfrm>
          <a:prstGeom prst="rect">
            <a:avLst/>
          </a:prstGeom>
          <a:noFill/>
          <a:ln w="9525">
            <a:solidFill>
              <a:srgbClr val="FFFF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pt-BR" dirty="0">
                <a:solidFill>
                  <a:srgbClr val="FFFF66"/>
                </a:solidFill>
              </a:rPr>
              <a:t> </a:t>
            </a:r>
            <a:r>
              <a:rPr lang="pt-BR" dirty="0" smtClean="0">
                <a:solidFill>
                  <a:srgbClr val="FFFF66"/>
                </a:solidFill>
              </a:rPr>
              <a:t>C</a:t>
            </a:r>
            <a:r>
              <a:rPr lang="pt-BR" b="1" dirty="0" smtClean="0">
                <a:solidFill>
                  <a:srgbClr val="FFFF66"/>
                </a:solidFill>
              </a:rPr>
              <a:t>elularidad </a:t>
            </a:r>
            <a:r>
              <a:rPr lang="pt-BR" b="1" dirty="0">
                <a:solidFill>
                  <a:srgbClr val="FFFF66"/>
                </a:solidFill>
              </a:rPr>
              <a:t>abundante</a:t>
            </a:r>
          </a:p>
          <a:p>
            <a:pPr>
              <a:buFontTx/>
              <a:buChar char="•"/>
            </a:pPr>
            <a:r>
              <a:rPr lang="pt-BR" b="1" dirty="0">
                <a:solidFill>
                  <a:srgbClr val="FFFF66"/>
                </a:solidFill>
              </a:rPr>
              <a:t> Células epiteliais</a:t>
            </a:r>
            <a:r>
              <a:rPr lang="pt-BR" dirty="0">
                <a:solidFill>
                  <a:srgbClr val="FFFF66"/>
                </a:solidFill>
              </a:rPr>
              <a:t> </a:t>
            </a:r>
            <a:r>
              <a:rPr lang="pt-BR" b="1" dirty="0" err="1" smtClean="0">
                <a:solidFill>
                  <a:srgbClr val="FFFF66"/>
                </a:solidFill>
              </a:rPr>
              <a:t>Aisladas</a:t>
            </a:r>
            <a:r>
              <a:rPr lang="pt-BR" b="1" dirty="0" smtClean="0">
                <a:solidFill>
                  <a:srgbClr val="FFFF66"/>
                </a:solidFill>
              </a:rPr>
              <a:t> y </a:t>
            </a:r>
            <a:r>
              <a:rPr lang="pt-BR" b="1" dirty="0">
                <a:solidFill>
                  <a:srgbClr val="FFFF66"/>
                </a:solidFill>
              </a:rPr>
              <a:t>agrupamentos </a:t>
            </a:r>
            <a:r>
              <a:rPr lang="pt-BR" b="1" dirty="0" err="1" smtClean="0">
                <a:solidFill>
                  <a:srgbClr val="FFFF66"/>
                </a:solidFill>
              </a:rPr>
              <a:t>con</a:t>
            </a:r>
            <a:r>
              <a:rPr lang="pt-BR" b="1" dirty="0" smtClean="0">
                <a:solidFill>
                  <a:srgbClr val="FFFF66"/>
                </a:solidFill>
              </a:rPr>
              <a:t> perda de </a:t>
            </a:r>
            <a:r>
              <a:rPr lang="pt-BR" b="1" dirty="0" err="1" smtClean="0">
                <a:solidFill>
                  <a:srgbClr val="FFFF66"/>
                </a:solidFill>
              </a:rPr>
              <a:t>la</a:t>
            </a:r>
            <a:r>
              <a:rPr lang="pt-BR" b="1" dirty="0" smtClean="0">
                <a:solidFill>
                  <a:srgbClr val="FFFF66"/>
                </a:solidFill>
              </a:rPr>
              <a:t> </a:t>
            </a:r>
            <a:r>
              <a:rPr lang="pt-BR" b="1" dirty="0" err="1" smtClean="0">
                <a:solidFill>
                  <a:srgbClr val="FFFF66"/>
                </a:solidFill>
              </a:rPr>
              <a:t>cohesion</a:t>
            </a:r>
            <a:r>
              <a:rPr lang="pt-BR" b="1" dirty="0" smtClean="0">
                <a:solidFill>
                  <a:srgbClr val="FFFF66"/>
                </a:solidFill>
              </a:rPr>
              <a:t> </a:t>
            </a:r>
            <a:r>
              <a:rPr lang="pt-BR" b="1" dirty="0">
                <a:solidFill>
                  <a:srgbClr val="FFFF66"/>
                </a:solidFill>
              </a:rPr>
              <a:t>celular</a:t>
            </a:r>
          </a:p>
          <a:p>
            <a:pPr>
              <a:buFontTx/>
              <a:buChar char="•"/>
            </a:pPr>
            <a:r>
              <a:rPr lang="pt-BR" b="1" dirty="0">
                <a:solidFill>
                  <a:srgbClr val="FFFF66"/>
                </a:solidFill>
              </a:rPr>
              <a:t> </a:t>
            </a:r>
            <a:r>
              <a:rPr lang="pt-BR" b="1" dirty="0" err="1" smtClean="0">
                <a:solidFill>
                  <a:srgbClr val="FFFF66"/>
                </a:solidFill>
              </a:rPr>
              <a:t>Anisonucleosis</a:t>
            </a:r>
            <a:r>
              <a:rPr lang="pt-BR" b="1" dirty="0" smtClean="0">
                <a:solidFill>
                  <a:srgbClr val="FFFF66"/>
                </a:solidFill>
              </a:rPr>
              <a:t>, </a:t>
            </a:r>
            <a:r>
              <a:rPr lang="pt-BR" b="1" dirty="0">
                <a:solidFill>
                  <a:srgbClr val="FFFF66"/>
                </a:solidFill>
              </a:rPr>
              <a:t>cromatina grumosa, </a:t>
            </a:r>
            <a:r>
              <a:rPr lang="pt-BR" b="1" dirty="0" smtClean="0">
                <a:solidFill>
                  <a:srgbClr val="FFFF66"/>
                </a:solidFill>
              </a:rPr>
              <a:t>irregularidades de </a:t>
            </a:r>
            <a:r>
              <a:rPr lang="pt-BR" b="1" dirty="0" err="1" smtClean="0">
                <a:solidFill>
                  <a:srgbClr val="FFFF66"/>
                </a:solidFill>
              </a:rPr>
              <a:t>la</a:t>
            </a:r>
            <a:endParaRPr lang="pt-BR" b="1" dirty="0">
              <a:solidFill>
                <a:srgbClr val="FFFF66"/>
              </a:solidFill>
            </a:endParaRPr>
          </a:p>
          <a:p>
            <a:r>
              <a:rPr lang="pt-BR" b="1" dirty="0">
                <a:solidFill>
                  <a:srgbClr val="FFFF66"/>
                </a:solidFill>
              </a:rPr>
              <a:t>  membrana nuclear</a:t>
            </a:r>
          </a:p>
        </p:txBody>
      </p:sp>
      <p:sp>
        <p:nvSpPr>
          <p:cNvPr id="439301" name="Line 5"/>
          <p:cNvSpPr>
            <a:spLocks noChangeShapeType="1"/>
          </p:cNvSpPr>
          <p:nvPr/>
        </p:nvSpPr>
        <p:spPr bwMode="auto">
          <a:xfrm flipV="1">
            <a:off x="3657600" y="3886200"/>
            <a:ext cx="0" cy="609600"/>
          </a:xfrm>
          <a:prstGeom prst="line">
            <a:avLst/>
          </a:prstGeom>
          <a:noFill/>
          <a:ln w="38100" cmpd="dbl">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PE"/>
          </a:p>
        </p:txBody>
      </p:sp>
      <p:sp>
        <p:nvSpPr>
          <p:cNvPr id="439304" name="Rectangle 8"/>
          <p:cNvSpPr>
            <a:spLocks noChangeArrowheads="1"/>
          </p:cNvSpPr>
          <p:nvPr/>
        </p:nvSpPr>
        <p:spPr bwMode="auto">
          <a:xfrm>
            <a:off x="2743201" y="2133601"/>
            <a:ext cx="19303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3200" b="1">
                <a:solidFill>
                  <a:schemeClr val="hlink"/>
                </a:solidFill>
              </a:rPr>
              <a:t>MALIGNO</a:t>
            </a:r>
          </a:p>
        </p:txBody>
      </p:sp>
      <p:pic>
        <p:nvPicPr>
          <p:cNvPr id="439305" name="Picture 9" descr="CM_atipias_perdaCoesividade2"/>
          <p:cNvPicPr>
            <a:picLocks noChangeAspect="1" noChangeArrowheads="1"/>
          </p:cNvPicPr>
          <p:nvPr/>
        </p:nvPicPr>
        <p:blipFill>
          <a:blip r:embed="rId3">
            <a:extLst>
              <a:ext uri="{28A0092B-C50C-407E-A947-70E740481C1C}">
                <a14:useLocalDpi xmlns:a14="http://schemas.microsoft.com/office/drawing/2010/main" val="0"/>
              </a:ext>
            </a:extLst>
          </a:blip>
          <a:srcRect l="2475"/>
          <a:stretch>
            <a:fillRect/>
          </a:stretch>
        </p:blipFill>
        <p:spPr bwMode="auto">
          <a:xfrm>
            <a:off x="5943600" y="1295400"/>
            <a:ext cx="3962400" cy="2674938"/>
          </a:xfrm>
          <a:prstGeom prst="rect">
            <a:avLst/>
          </a:prstGeom>
          <a:noFill/>
          <a:ln w="38100" cmpd="dbl">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6192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ext Box 2"/>
          <p:cNvSpPr txBox="1">
            <a:spLocks noChangeArrowheads="1"/>
          </p:cNvSpPr>
          <p:nvPr/>
        </p:nvSpPr>
        <p:spPr bwMode="auto">
          <a:xfrm>
            <a:off x="2895601" y="735013"/>
            <a:ext cx="5693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2000" b="1">
                <a:solidFill>
                  <a:schemeClr val="hlink"/>
                </a:solidFill>
              </a:rPr>
              <a:t>     </a:t>
            </a:r>
            <a:endParaRPr lang="pt-BR" sz="2000"/>
          </a:p>
        </p:txBody>
      </p:sp>
      <p:sp>
        <p:nvSpPr>
          <p:cNvPr id="757765" name="Text Box 5"/>
          <p:cNvSpPr txBox="1">
            <a:spLocks noChangeArrowheads="1"/>
          </p:cNvSpPr>
          <p:nvPr/>
        </p:nvSpPr>
        <p:spPr bwMode="auto">
          <a:xfrm>
            <a:off x="3048001" y="1219200"/>
            <a:ext cx="53174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2800" b="1" dirty="0" smtClean="0">
                <a:solidFill>
                  <a:srgbClr val="FFFF66"/>
                </a:solidFill>
              </a:rPr>
              <a:t>PADRON </a:t>
            </a:r>
            <a:r>
              <a:rPr lang="pt-BR" sz="2800" b="1" dirty="0">
                <a:solidFill>
                  <a:srgbClr val="FFFF66"/>
                </a:solidFill>
              </a:rPr>
              <a:t>CITOLÓGICO MALIGNO</a:t>
            </a:r>
            <a:endParaRPr lang="pt-BR" dirty="0"/>
          </a:p>
        </p:txBody>
      </p:sp>
      <p:pic>
        <p:nvPicPr>
          <p:cNvPr id="757767" name="Picture 7" descr="CM_atipias_perdaCoesividade2"/>
          <p:cNvPicPr>
            <a:picLocks noChangeAspect="1" noChangeArrowheads="1"/>
          </p:cNvPicPr>
          <p:nvPr/>
        </p:nvPicPr>
        <p:blipFill>
          <a:blip r:embed="rId3">
            <a:extLst>
              <a:ext uri="{28A0092B-C50C-407E-A947-70E740481C1C}">
                <a14:useLocalDpi xmlns:a14="http://schemas.microsoft.com/office/drawing/2010/main" val="0"/>
              </a:ext>
            </a:extLst>
          </a:blip>
          <a:srcRect l="2475"/>
          <a:stretch>
            <a:fillRect/>
          </a:stretch>
        </p:blipFill>
        <p:spPr bwMode="auto">
          <a:xfrm>
            <a:off x="1905000" y="1828801"/>
            <a:ext cx="4991100" cy="3370263"/>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757768" name="Picture 8" descr="CM_perdaCoesividade"/>
          <p:cNvPicPr>
            <a:picLocks noChangeAspect="1" noChangeArrowheads="1"/>
          </p:cNvPicPr>
          <p:nvPr/>
        </p:nvPicPr>
        <p:blipFill>
          <a:blip r:embed="rId4">
            <a:extLst>
              <a:ext uri="{28A0092B-C50C-407E-A947-70E740481C1C}">
                <a14:useLocalDpi xmlns:a14="http://schemas.microsoft.com/office/drawing/2010/main" val="0"/>
              </a:ext>
            </a:extLst>
          </a:blip>
          <a:srcRect l="2942" t="19951" r="19362"/>
          <a:stretch>
            <a:fillRect/>
          </a:stretch>
        </p:blipFill>
        <p:spPr bwMode="auto">
          <a:xfrm>
            <a:off x="7010400" y="1828800"/>
            <a:ext cx="2871788" cy="4362450"/>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360215"/>
      </p:ext>
    </p:extLst>
  </p:cSld>
  <p:clrMapOvr>
    <a:masterClrMapping/>
  </p:clrMapOvr>
  <p:transition spd="med">
    <p:blinds/>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Text Box 2"/>
          <p:cNvSpPr txBox="1">
            <a:spLocks noChangeArrowheads="1"/>
          </p:cNvSpPr>
          <p:nvPr/>
        </p:nvSpPr>
        <p:spPr bwMode="auto">
          <a:xfrm>
            <a:off x="2895601" y="735013"/>
            <a:ext cx="5693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2000" b="1">
                <a:solidFill>
                  <a:schemeClr val="hlink"/>
                </a:solidFill>
              </a:rPr>
              <a:t>     </a:t>
            </a:r>
            <a:endParaRPr lang="pt-BR" sz="2000"/>
          </a:p>
        </p:txBody>
      </p:sp>
      <p:sp>
        <p:nvSpPr>
          <p:cNvPr id="699395" name="Line 3"/>
          <p:cNvSpPr>
            <a:spLocks noChangeShapeType="1"/>
          </p:cNvSpPr>
          <p:nvPr/>
        </p:nvSpPr>
        <p:spPr bwMode="auto">
          <a:xfrm>
            <a:off x="6400800" y="6096000"/>
            <a:ext cx="2362200" cy="0"/>
          </a:xfrm>
          <a:prstGeom prst="line">
            <a:avLst/>
          </a:prstGeom>
          <a:noFill/>
          <a:ln w="9525">
            <a:solidFill>
              <a:srgbClr val="030E7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E"/>
          </a:p>
        </p:txBody>
      </p:sp>
      <p:sp>
        <p:nvSpPr>
          <p:cNvPr id="699396" name="Line 4"/>
          <p:cNvSpPr>
            <a:spLocks noChangeShapeType="1"/>
          </p:cNvSpPr>
          <p:nvPr/>
        </p:nvSpPr>
        <p:spPr bwMode="auto">
          <a:xfrm>
            <a:off x="6400800" y="6096000"/>
            <a:ext cx="2362200" cy="0"/>
          </a:xfrm>
          <a:prstGeom prst="line">
            <a:avLst/>
          </a:prstGeom>
          <a:noFill/>
          <a:ln w="9525">
            <a:solidFill>
              <a:srgbClr val="030E7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E"/>
          </a:p>
        </p:txBody>
      </p:sp>
      <p:sp>
        <p:nvSpPr>
          <p:cNvPr id="699397" name="Text Box 5"/>
          <p:cNvSpPr txBox="1">
            <a:spLocks noChangeArrowheads="1"/>
          </p:cNvSpPr>
          <p:nvPr/>
        </p:nvSpPr>
        <p:spPr bwMode="auto">
          <a:xfrm>
            <a:off x="6019801" y="1447800"/>
            <a:ext cx="384368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2000" b="1">
                <a:solidFill>
                  <a:srgbClr val="FFFF66"/>
                </a:solidFill>
                <a:effectLst>
                  <a:outerShdw blurRad="38100" dist="38100" dir="2700000" algn="tl">
                    <a:srgbClr val="000000"/>
                  </a:outerShdw>
                </a:effectLst>
              </a:rPr>
              <a:t>PADRÃO CITOLÓGICO MALIGNO</a:t>
            </a:r>
            <a:endParaRPr lang="pt-BR"/>
          </a:p>
        </p:txBody>
      </p:sp>
      <p:pic>
        <p:nvPicPr>
          <p:cNvPr id="699398" name="Picture 6" descr="CM_atipias_mulherPropaganda"/>
          <p:cNvPicPr>
            <a:picLocks noChangeAspect="1" noChangeArrowheads="1"/>
          </p:cNvPicPr>
          <p:nvPr/>
        </p:nvPicPr>
        <p:blipFill>
          <a:blip r:embed="rId3">
            <a:extLst>
              <a:ext uri="{28A0092B-C50C-407E-A947-70E740481C1C}">
                <a14:useLocalDpi xmlns:a14="http://schemas.microsoft.com/office/drawing/2010/main" val="0"/>
              </a:ext>
            </a:extLst>
          </a:blip>
          <a:srcRect r="1497"/>
          <a:stretch>
            <a:fillRect/>
          </a:stretch>
        </p:blipFill>
        <p:spPr bwMode="auto">
          <a:xfrm>
            <a:off x="2057400" y="990600"/>
            <a:ext cx="3657600" cy="5562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99399" name="Rectangle 7"/>
          <p:cNvSpPr>
            <a:spLocks noChangeArrowheads="1"/>
          </p:cNvSpPr>
          <p:nvPr/>
        </p:nvSpPr>
        <p:spPr bwMode="auto">
          <a:xfrm>
            <a:off x="6019800" y="2286000"/>
            <a:ext cx="286334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pt-BR" sz="2800" b="1">
                <a:solidFill>
                  <a:srgbClr val="FFFF00"/>
                </a:solidFill>
                <a:effectLst>
                  <a:outerShdw blurRad="38100" dist="38100" dir="2700000" algn="tl">
                    <a:srgbClr val="000000"/>
                  </a:outerShdw>
                </a:effectLst>
              </a:rPr>
              <a:t> </a:t>
            </a:r>
            <a:r>
              <a:rPr lang="pt-BR" b="1">
                <a:solidFill>
                  <a:srgbClr val="FFFF66"/>
                </a:solidFill>
                <a:effectLst>
                  <a:outerShdw blurRad="38100" dist="38100" dir="2700000" algn="tl">
                    <a:srgbClr val="000000"/>
                  </a:outerShdw>
                </a:effectLst>
              </a:rPr>
              <a:t>HIPERCELULARIDADE</a:t>
            </a:r>
          </a:p>
          <a:p>
            <a:pPr>
              <a:buFontTx/>
              <a:buChar char="•"/>
            </a:pPr>
            <a:r>
              <a:rPr lang="pt-BR" b="1">
                <a:solidFill>
                  <a:srgbClr val="FFFF66"/>
                </a:solidFill>
                <a:effectLst>
                  <a:outerShdw blurRad="38100" dist="38100" dir="2700000" algn="tl">
                    <a:srgbClr val="000000"/>
                  </a:outerShdw>
                </a:effectLst>
              </a:rPr>
              <a:t> PERDA da COESIVIDADE</a:t>
            </a:r>
          </a:p>
          <a:p>
            <a:pPr>
              <a:buFontTx/>
              <a:buChar char="•"/>
            </a:pPr>
            <a:r>
              <a:rPr lang="pt-BR" b="1">
                <a:solidFill>
                  <a:srgbClr val="FFFF66"/>
                </a:solidFill>
                <a:effectLst>
                  <a:outerShdw blurRad="38100" dist="38100" dir="2700000" algn="tl">
                    <a:srgbClr val="000000"/>
                  </a:outerShdw>
                </a:effectLst>
              </a:rPr>
              <a:t> ATIPIAS NUCLEARES</a:t>
            </a:r>
            <a:endParaRPr lang="pt-BR" sz="2800" b="1">
              <a:solidFill>
                <a:srgbClr val="FFFF00"/>
              </a:solidFill>
              <a:effectLst>
                <a:outerShdw blurRad="38100" dist="38100" dir="2700000" algn="tl">
                  <a:srgbClr val="000000"/>
                </a:outerShdw>
              </a:effectLst>
            </a:endParaRPr>
          </a:p>
        </p:txBody>
      </p:sp>
      <p:pic>
        <p:nvPicPr>
          <p:cNvPr id="699400" name="Picture 8" descr="CM_atipias_perdaCoesividade"/>
          <p:cNvPicPr>
            <a:picLocks noChangeAspect="1" noChangeArrowheads="1"/>
          </p:cNvPicPr>
          <p:nvPr/>
        </p:nvPicPr>
        <p:blipFill>
          <a:blip r:embed="rId4">
            <a:extLst>
              <a:ext uri="{28A0092B-C50C-407E-A947-70E740481C1C}">
                <a14:useLocalDpi xmlns:a14="http://schemas.microsoft.com/office/drawing/2010/main" val="0"/>
              </a:ext>
            </a:extLst>
          </a:blip>
          <a:srcRect l="861" t="2942" r="1843" b="1471"/>
          <a:stretch>
            <a:fillRect/>
          </a:stretch>
        </p:blipFill>
        <p:spPr bwMode="auto">
          <a:xfrm>
            <a:off x="6019800" y="3810001"/>
            <a:ext cx="4114800" cy="27019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6754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p:cNvSpPr txBox="1">
            <a:spLocks noChangeArrowheads="1"/>
          </p:cNvSpPr>
          <p:nvPr/>
        </p:nvSpPr>
        <p:spPr bwMode="auto">
          <a:xfrm>
            <a:off x="2209801" y="4953000"/>
            <a:ext cx="860363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3200" b="1" dirty="0">
                <a:solidFill>
                  <a:srgbClr val="FFFF66"/>
                </a:solidFill>
              </a:rPr>
              <a:t>	</a:t>
            </a:r>
            <a:r>
              <a:rPr lang="pt-BR" sz="3200" b="1" dirty="0" err="1" smtClean="0">
                <a:solidFill>
                  <a:srgbClr val="FFFF66"/>
                </a:solidFill>
              </a:rPr>
              <a:t>Cuando</a:t>
            </a:r>
            <a:r>
              <a:rPr lang="pt-BR" sz="3200" b="1" dirty="0" smtClean="0">
                <a:solidFill>
                  <a:srgbClr val="FFFF66"/>
                </a:solidFill>
              </a:rPr>
              <a:t> una </a:t>
            </a:r>
            <a:r>
              <a:rPr lang="pt-BR" sz="3200" b="1" dirty="0" err="1" smtClean="0">
                <a:solidFill>
                  <a:srgbClr val="FFFF66"/>
                </a:solidFill>
              </a:rPr>
              <a:t>lesión</a:t>
            </a:r>
            <a:r>
              <a:rPr lang="pt-BR" sz="3200" b="1" dirty="0" smtClean="0">
                <a:solidFill>
                  <a:srgbClr val="FFFF66"/>
                </a:solidFill>
              </a:rPr>
              <a:t> </a:t>
            </a:r>
            <a:r>
              <a:rPr lang="pt-BR" sz="3200" b="1" dirty="0">
                <a:solidFill>
                  <a:srgbClr val="FFFF66"/>
                </a:solidFill>
              </a:rPr>
              <a:t>benigna </a:t>
            </a:r>
            <a:r>
              <a:rPr lang="pt-BR" sz="3200" b="1" dirty="0" smtClean="0">
                <a:solidFill>
                  <a:srgbClr val="FFFF66"/>
                </a:solidFill>
              </a:rPr>
              <a:t>presenta</a:t>
            </a:r>
            <a:endParaRPr lang="pt-BR" sz="3200" b="1" dirty="0">
              <a:solidFill>
                <a:srgbClr val="FFFF66"/>
              </a:solidFill>
            </a:endParaRPr>
          </a:p>
          <a:p>
            <a:r>
              <a:rPr lang="pt-BR" sz="3200" b="1" dirty="0" err="1" smtClean="0">
                <a:solidFill>
                  <a:srgbClr val="FFFF66"/>
                </a:solidFill>
              </a:rPr>
              <a:t>algunas</a:t>
            </a:r>
            <a:r>
              <a:rPr lang="pt-BR" sz="3200" b="1" dirty="0" smtClean="0">
                <a:solidFill>
                  <a:srgbClr val="FFFF66"/>
                </a:solidFill>
              </a:rPr>
              <a:t>(s</a:t>
            </a:r>
            <a:r>
              <a:rPr lang="pt-BR" sz="3200" b="1" dirty="0">
                <a:solidFill>
                  <a:srgbClr val="FFFF66"/>
                </a:solidFill>
              </a:rPr>
              <a:t>) característica(s) de </a:t>
            </a:r>
            <a:r>
              <a:rPr lang="pt-BR" sz="3200" b="1" dirty="0" err="1" smtClean="0">
                <a:solidFill>
                  <a:srgbClr val="FFFF66"/>
                </a:solidFill>
              </a:rPr>
              <a:t>malignidad</a:t>
            </a:r>
            <a:r>
              <a:rPr lang="pt-BR" sz="3200" b="1" dirty="0" smtClean="0">
                <a:solidFill>
                  <a:srgbClr val="FFFF66"/>
                </a:solidFill>
              </a:rPr>
              <a:t>. </a:t>
            </a:r>
            <a:endParaRPr lang="pt-BR" dirty="0"/>
          </a:p>
        </p:txBody>
      </p:sp>
      <p:sp>
        <p:nvSpPr>
          <p:cNvPr id="429059" name="Oval 3"/>
          <p:cNvSpPr>
            <a:spLocks noChangeArrowheads="1"/>
          </p:cNvSpPr>
          <p:nvPr/>
        </p:nvSpPr>
        <p:spPr bwMode="auto">
          <a:xfrm>
            <a:off x="5791200" y="1752600"/>
            <a:ext cx="3276600" cy="2895600"/>
          </a:xfrm>
          <a:prstGeom prst="ellipse">
            <a:avLst/>
          </a:prstGeom>
          <a:noFill/>
          <a:ln w="19050">
            <a:solidFill>
              <a:srgbClr val="FFCCCC"/>
            </a:solidFill>
            <a:round/>
            <a:headEnd/>
            <a:tailEnd/>
          </a:ln>
          <a:effectLst/>
          <a:extLst>
            <a:ext uri="{909E8E84-426E-40DD-AFC4-6F175D3DCCD1}">
              <a14:hiddenFill xmlns:a14="http://schemas.microsoft.com/office/drawing/2010/main">
                <a:solidFill>
                  <a:srgbClr val="A5002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PE" b="1"/>
          </a:p>
        </p:txBody>
      </p:sp>
      <p:sp>
        <p:nvSpPr>
          <p:cNvPr id="429060" name="Oval 4"/>
          <p:cNvSpPr>
            <a:spLocks noChangeArrowheads="1"/>
          </p:cNvSpPr>
          <p:nvPr/>
        </p:nvSpPr>
        <p:spPr bwMode="auto">
          <a:xfrm>
            <a:off x="3657600" y="1752600"/>
            <a:ext cx="3276600" cy="2895600"/>
          </a:xfrm>
          <a:prstGeom prst="ellipse">
            <a:avLst/>
          </a:prstGeom>
          <a:solidFill>
            <a:srgbClr val="FFCCCC"/>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PE" b="1"/>
          </a:p>
        </p:txBody>
      </p:sp>
      <p:sp>
        <p:nvSpPr>
          <p:cNvPr id="429062" name="Rectangle 6"/>
          <p:cNvSpPr>
            <a:spLocks noChangeArrowheads="1"/>
          </p:cNvSpPr>
          <p:nvPr/>
        </p:nvSpPr>
        <p:spPr bwMode="auto">
          <a:xfrm>
            <a:off x="3048000" y="762001"/>
            <a:ext cx="5803192" cy="584775"/>
          </a:xfrm>
          <a:prstGeom prst="rect">
            <a:avLst/>
          </a:prstGeom>
          <a:noFill/>
          <a:ln w="38100" cmpd="dbl">
            <a:solidFill>
              <a:srgbClr val="FFFF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3200" b="1">
                <a:solidFill>
                  <a:srgbClr val="FFFF66"/>
                </a:solidFill>
                <a:effectLst>
                  <a:outerShdw blurRad="38100" dist="38100" dir="2700000" algn="tl">
                    <a:srgbClr val="000000"/>
                  </a:outerShdw>
                </a:effectLst>
              </a:rPr>
              <a:t>DIFICULDADES DIAGNÓSTICAS</a:t>
            </a:r>
          </a:p>
        </p:txBody>
      </p:sp>
      <p:sp>
        <p:nvSpPr>
          <p:cNvPr id="429063" name="Text Box 7"/>
          <p:cNvSpPr txBox="1">
            <a:spLocks noChangeArrowheads="1"/>
          </p:cNvSpPr>
          <p:nvPr/>
        </p:nvSpPr>
        <p:spPr bwMode="auto">
          <a:xfrm>
            <a:off x="4419601" y="2819401"/>
            <a:ext cx="16946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3200" b="1">
                <a:solidFill>
                  <a:schemeClr val="accent2"/>
                </a:solidFill>
                <a:effectLst>
                  <a:outerShdw blurRad="38100" dist="38100" dir="2700000" algn="tl">
                    <a:srgbClr val="000000"/>
                  </a:outerShdw>
                </a:effectLst>
              </a:rPr>
              <a:t>Benigna</a:t>
            </a:r>
          </a:p>
        </p:txBody>
      </p:sp>
      <p:sp>
        <p:nvSpPr>
          <p:cNvPr id="429064" name="Rectangle 8"/>
          <p:cNvSpPr>
            <a:spLocks noChangeArrowheads="1"/>
          </p:cNvSpPr>
          <p:nvPr/>
        </p:nvSpPr>
        <p:spPr bwMode="auto">
          <a:xfrm>
            <a:off x="7086601" y="2895600"/>
            <a:ext cx="990977" cy="369332"/>
          </a:xfrm>
          <a:prstGeom prst="rect">
            <a:avLst/>
          </a:prstGeom>
          <a:solidFill>
            <a:srgbClr val="FFCCCC"/>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b="1">
                <a:solidFill>
                  <a:srgbClr val="A50021"/>
                </a:solidFill>
                <a:effectLst>
                  <a:outerShdw blurRad="38100" dist="38100" dir="2700000" algn="tl">
                    <a:srgbClr val="000000"/>
                  </a:outerShdw>
                </a:effectLst>
              </a:rPr>
              <a:t>Maligna</a:t>
            </a:r>
          </a:p>
        </p:txBody>
      </p:sp>
    </p:spTree>
    <p:extLst>
      <p:ext uri="{BB962C8B-B14F-4D97-AF65-F5344CB8AC3E}">
        <p14:creationId xmlns:p14="http://schemas.microsoft.com/office/powerpoint/2010/main" val="20746022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Text Box 2"/>
          <p:cNvSpPr txBox="1">
            <a:spLocks noChangeArrowheads="1"/>
          </p:cNvSpPr>
          <p:nvPr/>
        </p:nvSpPr>
        <p:spPr bwMode="auto">
          <a:xfrm>
            <a:off x="2209801" y="4953000"/>
            <a:ext cx="850425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3200" b="1" dirty="0">
                <a:solidFill>
                  <a:srgbClr val="FFFF66"/>
                </a:solidFill>
              </a:rPr>
              <a:t>	Quando uma </a:t>
            </a:r>
            <a:r>
              <a:rPr lang="pt-BR" sz="3200" b="1" dirty="0" err="1" smtClean="0">
                <a:solidFill>
                  <a:srgbClr val="FFFF66"/>
                </a:solidFill>
              </a:rPr>
              <a:t>lesion</a:t>
            </a:r>
            <a:r>
              <a:rPr lang="pt-BR" sz="3200" b="1" dirty="0" smtClean="0">
                <a:solidFill>
                  <a:srgbClr val="FFFF66"/>
                </a:solidFill>
              </a:rPr>
              <a:t> </a:t>
            </a:r>
            <a:r>
              <a:rPr lang="pt-BR" sz="3200" b="1" dirty="0">
                <a:solidFill>
                  <a:srgbClr val="FFFF66"/>
                </a:solidFill>
              </a:rPr>
              <a:t>maligna </a:t>
            </a:r>
            <a:r>
              <a:rPr lang="pt-BR" sz="3200" b="1" dirty="0" smtClean="0">
                <a:solidFill>
                  <a:srgbClr val="FFFF66"/>
                </a:solidFill>
              </a:rPr>
              <a:t>presenta</a:t>
            </a:r>
            <a:endParaRPr lang="pt-BR" sz="3200" b="1" dirty="0">
              <a:solidFill>
                <a:srgbClr val="FFFF66"/>
              </a:solidFill>
            </a:endParaRPr>
          </a:p>
          <a:p>
            <a:r>
              <a:rPr lang="pt-BR" sz="3200" b="1" dirty="0" err="1" smtClean="0">
                <a:solidFill>
                  <a:srgbClr val="FFFF66"/>
                </a:solidFill>
              </a:rPr>
              <a:t>algunas</a:t>
            </a:r>
            <a:r>
              <a:rPr lang="pt-BR" sz="3200" b="1" dirty="0" smtClean="0">
                <a:solidFill>
                  <a:srgbClr val="FFFF66"/>
                </a:solidFill>
              </a:rPr>
              <a:t>(s</a:t>
            </a:r>
            <a:r>
              <a:rPr lang="pt-BR" sz="3200" b="1" dirty="0">
                <a:solidFill>
                  <a:srgbClr val="FFFF66"/>
                </a:solidFill>
              </a:rPr>
              <a:t>) característica(s) de </a:t>
            </a:r>
            <a:r>
              <a:rPr lang="pt-BR" sz="3200" b="1" dirty="0" err="1" smtClean="0">
                <a:solidFill>
                  <a:srgbClr val="FFFF66"/>
                </a:solidFill>
              </a:rPr>
              <a:t>benignidad</a:t>
            </a:r>
            <a:r>
              <a:rPr lang="pt-BR" sz="3200" b="1" dirty="0" smtClean="0">
                <a:solidFill>
                  <a:srgbClr val="FFFF66"/>
                </a:solidFill>
              </a:rPr>
              <a:t>.</a:t>
            </a:r>
            <a:endParaRPr lang="pt-BR" dirty="0"/>
          </a:p>
        </p:txBody>
      </p:sp>
      <p:sp>
        <p:nvSpPr>
          <p:cNvPr id="433155" name="Oval 3"/>
          <p:cNvSpPr>
            <a:spLocks noChangeArrowheads="1"/>
          </p:cNvSpPr>
          <p:nvPr/>
        </p:nvSpPr>
        <p:spPr bwMode="auto">
          <a:xfrm>
            <a:off x="3733800" y="1676400"/>
            <a:ext cx="3276600" cy="2895600"/>
          </a:xfrm>
          <a:prstGeom prst="ellipse">
            <a:avLst/>
          </a:prstGeom>
          <a:noFill/>
          <a:ln w="19050">
            <a:solidFill>
              <a:srgbClr val="FFCCCC"/>
            </a:solidFill>
            <a:round/>
            <a:headEnd/>
            <a:tailEnd/>
          </a:ln>
          <a:effectLst/>
          <a:extLst>
            <a:ext uri="{909E8E84-426E-40DD-AFC4-6F175D3DCCD1}">
              <a14:hiddenFill xmlns:a14="http://schemas.microsoft.com/office/drawing/2010/main">
                <a:solidFill>
                  <a:srgbClr val="A5002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PE" b="1"/>
          </a:p>
        </p:txBody>
      </p:sp>
      <p:sp>
        <p:nvSpPr>
          <p:cNvPr id="433156" name="Oval 4"/>
          <p:cNvSpPr>
            <a:spLocks noChangeArrowheads="1"/>
          </p:cNvSpPr>
          <p:nvPr/>
        </p:nvSpPr>
        <p:spPr bwMode="auto">
          <a:xfrm>
            <a:off x="5715000" y="1600200"/>
            <a:ext cx="3276600" cy="2895600"/>
          </a:xfrm>
          <a:prstGeom prst="ellipse">
            <a:avLst/>
          </a:prstGeom>
          <a:solidFill>
            <a:srgbClr val="A50021"/>
          </a:solidFill>
          <a:ln w="28575">
            <a:solidFill>
              <a:srgbClr val="FF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PE" b="1"/>
          </a:p>
        </p:txBody>
      </p:sp>
      <p:sp>
        <p:nvSpPr>
          <p:cNvPr id="433157" name="Rectangle 5"/>
          <p:cNvSpPr>
            <a:spLocks noChangeArrowheads="1"/>
          </p:cNvSpPr>
          <p:nvPr/>
        </p:nvSpPr>
        <p:spPr bwMode="auto">
          <a:xfrm>
            <a:off x="3048000" y="762001"/>
            <a:ext cx="5803192" cy="584775"/>
          </a:xfrm>
          <a:prstGeom prst="rect">
            <a:avLst/>
          </a:prstGeom>
          <a:noFill/>
          <a:ln w="38100" cmpd="dbl">
            <a:solidFill>
              <a:srgbClr val="FFFF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3200" b="1">
                <a:solidFill>
                  <a:srgbClr val="FFFF66"/>
                </a:solidFill>
                <a:effectLst>
                  <a:outerShdw blurRad="38100" dist="38100" dir="2700000" algn="tl">
                    <a:srgbClr val="000000"/>
                  </a:outerShdw>
                </a:effectLst>
              </a:rPr>
              <a:t>DIFICULDADES DIAGNÓSTICAS</a:t>
            </a:r>
          </a:p>
        </p:txBody>
      </p:sp>
      <p:sp>
        <p:nvSpPr>
          <p:cNvPr id="433158" name="Rectangle 6"/>
          <p:cNvSpPr>
            <a:spLocks noChangeArrowheads="1"/>
          </p:cNvSpPr>
          <p:nvPr/>
        </p:nvSpPr>
        <p:spPr bwMode="auto">
          <a:xfrm>
            <a:off x="6629401" y="2667000"/>
            <a:ext cx="16287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3200" b="1">
                <a:solidFill>
                  <a:srgbClr val="FFCCCC"/>
                </a:solidFill>
                <a:effectLst>
                  <a:outerShdw blurRad="38100" dist="38100" dir="2700000" algn="tl">
                    <a:srgbClr val="000000"/>
                  </a:outerShdw>
                </a:effectLst>
              </a:rPr>
              <a:t>Maligna</a:t>
            </a:r>
          </a:p>
        </p:txBody>
      </p:sp>
      <p:sp>
        <p:nvSpPr>
          <p:cNvPr id="433161" name="Rectangle 9"/>
          <p:cNvSpPr>
            <a:spLocks noChangeArrowheads="1"/>
          </p:cNvSpPr>
          <p:nvPr/>
        </p:nvSpPr>
        <p:spPr bwMode="auto">
          <a:xfrm>
            <a:off x="4191001" y="2693988"/>
            <a:ext cx="1035861" cy="369332"/>
          </a:xfrm>
          <a:prstGeom prst="rect">
            <a:avLst/>
          </a:prstGeom>
          <a:solidFill>
            <a:srgbClr val="FFCCCC"/>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b="1">
                <a:solidFill>
                  <a:srgbClr val="A50021"/>
                </a:solidFill>
                <a:effectLst>
                  <a:outerShdw blurRad="38100" dist="38100" dir="2700000" algn="tl">
                    <a:srgbClr val="000000"/>
                  </a:outerShdw>
                </a:effectLst>
              </a:rPr>
              <a:t>Benigna</a:t>
            </a:r>
          </a:p>
        </p:txBody>
      </p:sp>
    </p:spTree>
    <p:extLst>
      <p:ext uri="{BB962C8B-B14F-4D97-AF65-F5344CB8AC3E}">
        <p14:creationId xmlns:p14="http://schemas.microsoft.com/office/powerpoint/2010/main" val="22222937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0" y="4904509"/>
            <a:ext cx="7543800" cy="1267691"/>
          </a:xfrm>
        </p:spPr>
        <p:txBody>
          <a:bodyPr>
            <a:normAutofit/>
          </a:bodyPr>
          <a:lstStyle/>
          <a:p>
            <a:r>
              <a:rPr lang="es-ES" sz="2800" b="1" dirty="0"/>
              <a:t>PROBLEMAS DIAGNÓSTICOS EN LA PAAF DE </a:t>
            </a:r>
            <a:r>
              <a:rPr lang="es-ES" sz="2800" b="1" dirty="0"/>
              <a:t>MAMA-I</a:t>
            </a:r>
            <a:endParaRPr lang="es-ES" sz="2800" dirty="0"/>
          </a:p>
        </p:txBody>
      </p:sp>
      <p:sp>
        <p:nvSpPr>
          <p:cNvPr id="3" name="Marcador de contenido 2"/>
          <p:cNvSpPr>
            <a:spLocks noGrp="1"/>
          </p:cNvSpPr>
          <p:nvPr>
            <p:ph idx="1"/>
          </p:nvPr>
        </p:nvSpPr>
        <p:spPr>
          <a:xfrm>
            <a:off x="2286000" y="685800"/>
            <a:ext cx="7543800" cy="4398818"/>
          </a:xfrm>
        </p:spPr>
        <p:txBody>
          <a:bodyPr>
            <a:normAutofit fontScale="85000" lnSpcReduction="10000"/>
          </a:bodyPr>
          <a:lstStyle/>
          <a:p>
            <a:r>
              <a:rPr lang="es-ES" sz="3000" b="1" i="1" dirty="0">
                <a:solidFill>
                  <a:srgbClr val="3366FF"/>
                </a:solidFill>
              </a:rPr>
              <a:t>1- El diagnóstico en el lecho tumoral: recidivas VS focos de necrosis </a:t>
            </a:r>
            <a:r>
              <a:rPr lang="es-ES" sz="3000" b="1" i="1" dirty="0" err="1">
                <a:solidFill>
                  <a:srgbClr val="3366FF"/>
                </a:solidFill>
              </a:rPr>
              <a:t>postradiación</a:t>
            </a:r>
            <a:endParaRPr lang="es-ES" sz="3000" b="1" i="1" dirty="0">
              <a:solidFill>
                <a:srgbClr val="3366FF"/>
              </a:solidFill>
            </a:endParaRPr>
          </a:p>
          <a:p>
            <a:pPr marL="0" indent="0">
              <a:buNone/>
            </a:pPr>
            <a:r>
              <a:rPr lang="es-ES" b="1" i="1" dirty="0" smtClean="0">
                <a:solidFill>
                  <a:srgbClr val="3366FF"/>
                </a:solidFill>
              </a:rPr>
              <a:t> </a:t>
            </a:r>
          </a:p>
          <a:p>
            <a:pPr marL="0" indent="0" algn="just">
              <a:buNone/>
            </a:pPr>
            <a:r>
              <a:rPr lang="es-ES" dirty="0" smtClean="0"/>
              <a:t>Las </a:t>
            </a:r>
            <a:r>
              <a:rPr lang="es-ES" dirty="0"/>
              <a:t>atipias que pueden verse se intentan dilucidar mediante </a:t>
            </a:r>
            <a:r>
              <a:rPr lang="es-ES" dirty="0" err="1"/>
              <a:t>inmunocitoquímica</a:t>
            </a:r>
            <a:r>
              <a:rPr lang="es-ES" dirty="0"/>
              <a:t> (ICQ), pero en las lesiones </a:t>
            </a:r>
            <a:r>
              <a:rPr lang="es-ES" dirty="0" err="1"/>
              <a:t>recidivadas</a:t>
            </a:r>
            <a:r>
              <a:rPr lang="es-ES" dirty="0"/>
              <a:t> los factores de proliferación se ven modificados al alza o a la baja, según casos, y, a veces, el tumor pierde toda referencia ICQ. Tras la radioterapia hay una importante necrosis grasa de difícil resolución, y tras la colocación de prótesis, la reacción cicatricial puede incluir fibroblastos activados con núcleos muy irregulares, por lo que en ambos casos hay que ser muy cautos antes de dar un diagnóstico de recidiva. Como norma, el fondo inflamatorio y las grandes atipias, con células gigantes, indican benignidad y la atipia nuclear franca es más sugerente de malignidad.</a:t>
            </a:r>
          </a:p>
        </p:txBody>
      </p:sp>
    </p:spTree>
    <p:extLst>
      <p:ext uri="{BB962C8B-B14F-4D97-AF65-F5344CB8AC3E}">
        <p14:creationId xmlns:p14="http://schemas.microsoft.com/office/powerpoint/2010/main" val="22459610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0" y="5015345"/>
            <a:ext cx="7543800" cy="1156855"/>
          </a:xfrm>
        </p:spPr>
        <p:txBody>
          <a:bodyPr>
            <a:normAutofit/>
          </a:bodyPr>
          <a:lstStyle/>
          <a:p>
            <a:r>
              <a:rPr lang="es-ES" sz="2800" b="1" dirty="0"/>
              <a:t>PROBLEMAS DIAGNÓSTICOS EN LA PAAF DE </a:t>
            </a:r>
            <a:r>
              <a:rPr lang="es-ES" sz="2800" b="1" dirty="0"/>
              <a:t>MAMA-II</a:t>
            </a:r>
            <a:endParaRPr lang="es-ES" sz="2800" dirty="0"/>
          </a:p>
        </p:txBody>
      </p:sp>
      <p:sp>
        <p:nvSpPr>
          <p:cNvPr id="3" name="Marcador de contenido 2"/>
          <p:cNvSpPr>
            <a:spLocks noGrp="1"/>
          </p:cNvSpPr>
          <p:nvPr>
            <p:ph idx="1"/>
          </p:nvPr>
        </p:nvSpPr>
        <p:spPr>
          <a:xfrm>
            <a:off x="1953492" y="685800"/>
            <a:ext cx="8215745" cy="4440383"/>
          </a:xfrm>
        </p:spPr>
        <p:txBody>
          <a:bodyPr>
            <a:normAutofit fontScale="62500" lnSpcReduction="20000"/>
          </a:bodyPr>
          <a:lstStyle/>
          <a:p>
            <a:endParaRPr lang="es-ES" b="1" dirty="0" smtClean="0"/>
          </a:p>
          <a:p>
            <a:r>
              <a:rPr lang="es-ES" sz="3800" b="1" i="1" dirty="0">
                <a:solidFill>
                  <a:srgbClr val="3366FF"/>
                </a:solidFill>
              </a:rPr>
              <a:t>2- Hiperplasia </a:t>
            </a:r>
            <a:r>
              <a:rPr lang="es-ES" sz="3800" b="1" i="1" dirty="0">
                <a:solidFill>
                  <a:srgbClr val="3366FF"/>
                </a:solidFill>
              </a:rPr>
              <a:t>epitelial VS carcinoma ductal bien </a:t>
            </a:r>
            <a:r>
              <a:rPr lang="es-ES" sz="3800" b="1" i="1" dirty="0">
                <a:solidFill>
                  <a:srgbClr val="3366FF"/>
                </a:solidFill>
              </a:rPr>
              <a:t>diferenciado.</a:t>
            </a:r>
          </a:p>
          <a:p>
            <a:pPr marL="0" indent="0">
              <a:buNone/>
            </a:pPr>
            <a:endParaRPr lang="es-ES" sz="3800" b="1" i="1" dirty="0">
              <a:solidFill>
                <a:srgbClr val="3366FF"/>
              </a:solidFill>
            </a:endParaRPr>
          </a:p>
          <a:p>
            <a:pPr algn="just"/>
            <a:r>
              <a:rPr lang="es-ES" sz="3400" dirty="0"/>
              <a:t>Es </a:t>
            </a:r>
            <a:r>
              <a:rPr lang="es-ES" sz="3400" dirty="0"/>
              <a:t>un problema serio que se plantea en un importante número de punciones (5-20%, según las series). Son rasgos orientadores de malignidad: </a:t>
            </a:r>
            <a:r>
              <a:rPr lang="es-ES" sz="3400" b="1" i="1" dirty="0"/>
              <a:t>Predominio de grupos sobre placas.</a:t>
            </a:r>
          </a:p>
          <a:p>
            <a:pPr algn="just"/>
            <a:r>
              <a:rPr lang="es-ES" sz="3400" dirty="0"/>
              <a:t>Grupos grandes con arquitectura </a:t>
            </a:r>
            <a:r>
              <a:rPr lang="es-ES" sz="3400" dirty="0" err="1"/>
              <a:t>cribiforme</a:t>
            </a:r>
            <a:r>
              <a:rPr lang="es-ES" sz="3400" dirty="0"/>
              <a:t>: figuras en arco y "puente romano", o espacios claros y redondeados en el seno de grupos tridimensionales. Este rasgo parece especialmente indicador de un carcinoma de tipo </a:t>
            </a:r>
            <a:r>
              <a:rPr lang="es-ES" sz="3400" dirty="0" err="1"/>
              <a:t>cribiforme</a:t>
            </a:r>
            <a:endParaRPr lang="es-ES" sz="3400" dirty="0"/>
          </a:p>
          <a:p>
            <a:pPr algn="just"/>
            <a:r>
              <a:rPr lang="es-ES" sz="3400" dirty="0"/>
              <a:t>Amontonamiento nuclear y pérdida de la polaridad de los núcleos.</a:t>
            </a:r>
          </a:p>
          <a:p>
            <a:pPr algn="just"/>
            <a:r>
              <a:rPr lang="es-ES" sz="3400" dirty="0"/>
              <a:t>Membrana nuclear gruesa y nucléolos.</a:t>
            </a:r>
          </a:p>
          <a:p>
            <a:pPr algn="just"/>
            <a:r>
              <a:rPr lang="es-ES" sz="3400" dirty="0"/>
              <a:t>Mitosis</a:t>
            </a:r>
            <a:r>
              <a:rPr lang="es-ES" dirty="0"/>
              <a:t>.</a:t>
            </a:r>
          </a:p>
          <a:p>
            <a:endParaRPr lang="es-ES" dirty="0"/>
          </a:p>
        </p:txBody>
      </p:sp>
    </p:spTree>
    <p:extLst>
      <p:ext uri="{BB962C8B-B14F-4D97-AF65-F5344CB8AC3E}">
        <p14:creationId xmlns:p14="http://schemas.microsoft.com/office/powerpoint/2010/main" val="14227373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0" y="4572000"/>
            <a:ext cx="7543800" cy="1600200"/>
          </a:xfrm>
        </p:spPr>
        <p:txBody>
          <a:bodyPr>
            <a:normAutofit/>
          </a:bodyPr>
          <a:lstStyle/>
          <a:p>
            <a:r>
              <a:rPr lang="es-ES" sz="2800" b="1" dirty="0"/>
              <a:t>PROBLEMAS DIAGNÓSTICOS EN LA PAAF DE </a:t>
            </a:r>
            <a:r>
              <a:rPr lang="es-ES" sz="2800" b="1" dirty="0"/>
              <a:t>MAMA-III</a:t>
            </a:r>
            <a:endParaRPr lang="es-ES" sz="2800" dirty="0"/>
          </a:p>
        </p:txBody>
      </p:sp>
      <p:sp>
        <p:nvSpPr>
          <p:cNvPr id="3" name="Marcador de contenido 2"/>
          <p:cNvSpPr>
            <a:spLocks noGrp="1"/>
          </p:cNvSpPr>
          <p:nvPr>
            <p:ph idx="1"/>
          </p:nvPr>
        </p:nvSpPr>
        <p:spPr/>
        <p:txBody>
          <a:bodyPr/>
          <a:lstStyle/>
          <a:p>
            <a:r>
              <a:rPr lang="es-ES" sz="2800" b="1" i="1" dirty="0">
                <a:solidFill>
                  <a:srgbClr val="3366FF"/>
                </a:solidFill>
              </a:rPr>
              <a:t>Carcinoma "in situ" VS Carcinoma </a:t>
            </a:r>
            <a:r>
              <a:rPr lang="es-ES" sz="2800" b="1" i="1" dirty="0">
                <a:solidFill>
                  <a:srgbClr val="3366FF"/>
                </a:solidFill>
              </a:rPr>
              <a:t>infiltrante.</a:t>
            </a:r>
          </a:p>
          <a:p>
            <a:pPr algn="just"/>
            <a:r>
              <a:rPr lang="es-ES" dirty="0" smtClean="0"/>
              <a:t>Es </a:t>
            </a:r>
            <a:r>
              <a:rPr lang="es-ES" dirty="0"/>
              <a:t>prácticamente imposible hacer una diferenciación, con material de punción, entre las células procedentes de un tumor "in situ" y de un proceso infiltrante. No obstante, las lesiones "in situ" con necrosis tipo </a:t>
            </a:r>
            <a:r>
              <a:rPr lang="es-ES" dirty="0" err="1"/>
              <a:t>comedo</a:t>
            </a:r>
            <a:r>
              <a:rPr lang="es-ES" dirty="0"/>
              <a:t> proporcionan tal suciedad en el fondo del frotis, con un aspecto tan "</a:t>
            </a:r>
            <a:r>
              <a:rPr lang="es-ES" dirty="0" err="1"/>
              <a:t>epidermoide</a:t>
            </a:r>
            <a:r>
              <a:rPr lang="es-ES" dirty="0"/>
              <a:t>", que, según algunos autores, a veces, puede sugerirse</a:t>
            </a:r>
          </a:p>
        </p:txBody>
      </p:sp>
    </p:spTree>
    <p:extLst>
      <p:ext uri="{BB962C8B-B14F-4D97-AF65-F5344CB8AC3E}">
        <p14:creationId xmlns:p14="http://schemas.microsoft.com/office/powerpoint/2010/main" val="3210349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25130" y="720437"/>
            <a:ext cx="7567015" cy="5195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07560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0" y="4572000"/>
            <a:ext cx="7543800" cy="1600200"/>
          </a:xfrm>
        </p:spPr>
        <p:txBody>
          <a:bodyPr>
            <a:normAutofit/>
          </a:bodyPr>
          <a:lstStyle/>
          <a:p>
            <a:r>
              <a:rPr lang="es-ES" sz="2800" b="1" dirty="0"/>
              <a:t>PROBLEMAS DIAGNÓSTICOS EN LA PAAF DE </a:t>
            </a:r>
            <a:r>
              <a:rPr lang="es-ES" sz="2800" b="1" dirty="0"/>
              <a:t>MAMA-IV</a:t>
            </a:r>
            <a:endParaRPr lang="es-ES" sz="2800" dirty="0"/>
          </a:p>
        </p:txBody>
      </p:sp>
      <p:sp>
        <p:nvSpPr>
          <p:cNvPr id="3" name="Marcador de contenido 2"/>
          <p:cNvSpPr>
            <a:spLocks noGrp="1"/>
          </p:cNvSpPr>
          <p:nvPr>
            <p:ph idx="1"/>
          </p:nvPr>
        </p:nvSpPr>
        <p:spPr/>
        <p:txBody>
          <a:bodyPr/>
          <a:lstStyle/>
          <a:p>
            <a:pPr algn="just"/>
            <a:r>
              <a:rPr lang="es-ES" sz="2800" b="1" i="1" dirty="0">
                <a:solidFill>
                  <a:srgbClr val="3366FF"/>
                </a:solidFill>
              </a:rPr>
              <a:t>Las</a:t>
            </a:r>
            <a:r>
              <a:rPr lang="es-ES" sz="2800" i="1" dirty="0">
                <a:solidFill>
                  <a:srgbClr val="3366FF"/>
                </a:solidFill>
              </a:rPr>
              <a:t> </a:t>
            </a:r>
            <a:r>
              <a:rPr lang="es-ES" sz="2800" b="1" i="1" dirty="0">
                <a:solidFill>
                  <a:srgbClr val="3366FF"/>
                </a:solidFill>
              </a:rPr>
              <a:t>proliferaciones papilares</a:t>
            </a:r>
            <a:r>
              <a:rPr lang="es-ES" i="1" dirty="0">
                <a:solidFill>
                  <a:srgbClr val="3366FF"/>
                </a:solidFill>
              </a:rPr>
              <a:t> </a:t>
            </a:r>
            <a:r>
              <a:rPr lang="es-ES" dirty="0"/>
              <a:t>suelen ser muy difíciles de calificar, y ante la menor duda es aconsejable realizar una biopsia. Los rasgos que favorecen la idea de malignidad son la uniformidad celular, especialmente si hay rasgos neuroendocrinos, y la actividad mitótica. Las papilas del carcinoma papilar pueden tener un eje </a:t>
            </a:r>
            <a:r>
              <a:rPr lang="es-ES" dirty="0" err="1"/>
              <a:t>fibrovascular</a:t>
            </a:r>
            <a:r>
              <a:rPr lang="es-ES" dirty="0"/>
              <a:t> del que carecen las </a:t>
            </a:r>
            <a:r>
              <a:rPr lang="es-ES" dirty="0" err="1"/>
              <a:t>pseudopapilas</a:t>
            </a:r>
            <a:r>
              <a:rPr lang="es-ES" dirty="0"/>
              <a:t> de los procesos benignos. La expresión de ciclina-D1 también orienta hacia un carácter </a:t>
            </a:r>
            <a:r>
              <a:rPr lang="es-ES" dirty="0" smtClean="0"/>
              <a:t>maligno.</a:t>
            </a:r>
            <a:endParaRPr lang="es-ES" dirty="0"/>
          </a:p>
        </p:txBody>
      </p:sp>
    </p:spTree>
    <p:extLst>
      <p:ext uri="{BB962C8B-B14F-4D97-AF65-F5344CB8AC3E}">
        <p14:creationId xmlns:p14="http://schemas.microsoft.com/office/powerpoint/2010/main" val="1508834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0" y="4572000"/>
            <a:ext cx="7543800" cy="1600200"/>
          </a:xfrm>
        </p:spPr>
        <p:txBody>
          <a:bodyPr>
            <a:normAutofit/>
          </a:bodyPr>
          <a:lstStyle/>
          <a:p>
            <a:r>
              <a:rPr lang="es-ES" sz="2800" b="1" dirty="0"/>
              <a:t>PROBLEMAS DIAGNÓSTICOS EN LA PAAF DE </a:t>
            </a:r>
            <a:r>
              <a:rPr lang="es-ES" sz="2800" b="1" dirty="0"/>
              <a:t>MAMA-V</a:t>
            </a:r>
            <a:endParaRPr lang="es-ES" sz="2800" dirty="0"/>
          </a:p>
        </p:txBody>
      </p:sp>
      <p:sp>
        <p:nvSpPr>
          <p:cNvPr id="3" name="Marcador de contenido 2"/>
          <p:cNvSpPr>
            <a:spLocks noGrp="1"/>
          </p:cNvSpPr>
          <p:nvPr>
            <p:ph idx="1"/>
          </p:nvPr>
        </p:nvSpPr>
        <p:spPr>
          <a:xfrm>
            <a:off x="2286000" y="685800"/>
            <a:ext cx="7730836" cy="4980709"/>
          </a:xfrm>
        </p:spPr>
        <p:txBody>
          <a:bodyPr>
            <a:normAutofit fontScale="92500"/>
          </a:bodyPr>
          <a:lstStyle/>
          <a:p>
            <a:pPr algn="just"/>
            <a:r>
              <a:rPr lang="es-ES" b="1" i="1" dirty="0" smtClean="0">
                <a:solidFill>
                  <a:srgbClr val="3366FF"/>
                </a:solidFill>
              </a:rPr>
              <a:t>El </a:t>
            </a:r>
            <a:r>
              <a:rPr lang="es-ES" b="1" i="1" dirty="0">
                <a:solidFill>
                  <a:srgbClr val="3366FF"/>
                </a:solidFill>
              </a:rPr>
              <a:t>Tumor </a:t>
            </a:r>
            <a:r>
              <a:rPr lang="es-ES" b="1" i="1" dirty="0" err="1" smtClean="0">
                <a:solidFill>
                  <a:srgbClr val="3366FF"/>
                </a:solidFill>
              </a:rPr>
              <a:t>Phylloides</a:t>
            </a:r>
            <a:r>
              <a:rPr lang="es-ES" b="1" i="1" dirty="0" smtClean="0">
                <a:solidFill>
                  <a:srgbClr val="3366FF"/>
                </a:solidFill>
              </a:rPr>
              <a:t> </a:t>
            </a:r>
            <a:r>
              <a:rPr lang="es-ES" dirty="0"/>
              <a:t>presenta una dificultad particular tanto en su reconocimiento como en indicar su naturaleza. Las formas "benignas" precisan diferenciarse del </a:t>
            </a:r>
            <a:r>
              <a:rPr lang="es-ES" dirty="0" err="1"/>
              <a:t>fibroadenoma</a:t>
            </a:r>
            <a:r>
              <a:rPr lang="es-ES" dirty="0"/>
              <a:t>, especialmente del "juvenil". El T. </a:t>
            </a:r>
            <a:r>
              <a:rPr lang="es-ES" dirty="0" err="1" smtClean="0"/>
              <a:t>phyllodes</a:t>
            </a:r>
            <a:r>
              <a:rPr lang="es-ES" dirty="0" smtClean="0"/>
              <a:t> </a:t>
            </a:r>
            <a:r>
              <a:rPr lang="es-ES" dirty="0"/>
              <a:t>se da en edad mucho más avanzada, con placas epiteliales más "blandas" y grupos </a:t>
            </a:r>
            <a:r>
              <a:rPr lang="es-ES" dirty="0" err="1"/>
              <a:t>estromales</a:t>
            </a:r>
            <a:r>
              <a:rPr lang="es-ES" dirty="0"/>
              <a:t> más densos. </a:t>
            </a:r>
            <a:endParaRPr lang="es-ES" dirty="0" smtClean="0"/>
          </a:p>
          <a:p>
            <a:pPr marL="0" indent="0" algn="just">
              <a:buNone/>
            </a:pPr>
            <a:endParaRPr lang="es-ES" dirty="0" smtClean="0"/>
          </a:p>
          <a:p>
            <a:pPr algn="just"/>
            <a:r>
              <a:rPr lang="es-ES" dirty="0" smtClean="0"/>
              <a:t>Las </a:t>
            </a:r>
            <a:r>
              <a:rPr lang="es-ES" dirty="0"/>
              <a:t>formas malignas pueden plantear problemas con los sarcomas, que suelen ser más "atípicos" en sus elementos </a:t>
            </a:r>
            <a:r>
              <a:rPr lang="es-ES" dirty="0" err="1"/>
              <a:t>estromales</a:t>
            </a:r>
            <a:r>
              <a:rPr lang="es-ES" dirty="0"/>
              <a:t> y suelen carecer de componente epitelial. Además, ante una lesión con elementos </a:t>
            </a:r>
            <a:r>
              <a:rPr lang="es-ES" dirty="0" err="1"/>
              <a:t>fusocelulares</a:t>
            </a:r>
            <a:r>
              <a:rPr lang="es-ES" dirty="0"/>
              <a:t>, hay que descartar un carcinoma con crecimiento </a:t>
            </a:r>
            <a:r>
              <a:rPr lang="es-ES" dirty="0" err="1"/>
              <a:t>fusocelular</a:t>
            </a:r>
            <a:r>
              <a:rPr lang="es-ES" dirty="0"/>
              <a:t>, una neoplasia </a:t>
            </a:r>
            <a:r>
              <a:rPr lang="es-ES" dirty="0" err="1"/>
              <a:t>mioepitelial</a:t>
            </a:r>
            <a:r>
              <a:rPr lang="es-ES" dirty="0"/>
              <a:t>, y una lesión proliferativa, no sarcomatosa, de "partes </a:t>
            </a:r>
            <a:r>
              <a:rPr lang="es-ES" dirty="0" smtClean="0"/>
              <a:t>blandas.</a:t>
            </a:r>
            <a:endParaRPr lang="es-ES" dirty="0"/>
          </a:p>
        </p:txBody>
      </p:sp>
    </p:spTree>
    <p:extLst>
      <p:ext uri="{BB962C8B-B14F-4D97-AF65-F5344CB8AC3E}">
        <p14:creationId xmlns:p14="http://schemas.microsoft.com/office/powerpoint/2010/main" val="29074488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LINFOMA MAMA</a:t>
            </a:r>
            <a:endParaRPr lang="es-ES" dirty="0"/>
          </a:p>
        </p:txBody>
      </p:sp>
      <p:sp>
        <p:nvSpPr>
          <p:cNvPr id="3" name="Marcador de contenido 2"/>
          <p:cNvSpPr>
            <a:spLocks noGrp="1"/>
          </p:cNvSpPr>
          <p:nvPr>
            <p:ph idx="1"/>
          </p:nvPr>
        </p:nvSpPr>
        <p:spPr>
          <a:solidFill>
            <a:schemeClr val="bg1">
              <a:lumMod val="85000"/>
            </a:schemeClr>
          </a:solidFill>
          <a:ln>
            <a:solidFill>
              <a:schemeClr val="accent1"/>
            </a:solidFill>
          </a:ln>
        </p:spPr>
        <p:txBody>
          <a:bodyPr/>
          <a:lstStyle/>
          <a:p>
            <a:r>
              <a:rPr lang="es-ES" dirty="0"/>
              <a:t>El Linfoma </a:t>
            </a:r>
            <a:r>
              <a:rPr lang="es-ES" dirty="0" smtClean="0"/>
              <a:t>primario corresponde </a:t>
            </a:r>
            <a:r>
              <a:rPr lang="es-ES" dirty="0"/>
              <a:t>al 0,04-1,1% de las neoplasias malignas de la mama y al 0,3-2,2% de los Linfomas No </a:t>
            </a:r>
            <a:r>
              <a:rPr lang="es-ES" dirty="0" err="1"/>
              <a:t>Hodgkin</a:t>
            </a:r>
            <a:r>
              <a:rPr lang="es-ES" dirty="0"/>
              <a:t> (LNH) </a:t>
            </a:r>
            <a:r>
              <a:rPr lang="es-ES" dirty="0" err="1" smtClean="0"/>
              <a:t>extranodales</a:t>
            </a:r>
            <a:r>
              <a:rPr lang="es-ES" dirty="0" smtClean="0"/>
              <a:t>. </a:t>
            </a:r>
          </a:p>
          <a:p>
            <a:pPr marL="0" indent="0">
              <a:buNone/>
            </a:pPr>
            <a:endParaRPr lang="es-ES" dirty="0" smtClean="0"/>
          </a:p>
          <a:p>
            <a:r>
              <a:rPr lang="es-ES" dirty="0" smtClean="0"/>
              <a:t>El </a:t>
            </a:r>
            <a:r>
              <a:rPr lang="es-ES" dirty="0"/>
              <a:t>LNH de la mama es raro y mayormente ocurre como parte de una enfermedad </a:t>
            </a:r>
            <a:r>
              <a:rPr lang="es-ES" dirty="0" err="1"/>
              <a:t>extramamaria</a:t>
            </a:r>
            <a:r>
              <a:rPr lang="es-ES" dirty="0"/>
              <a:t> con compromiso mamario secundario</a:t>
            </a:r>
          </a:p>
        </p:txBody>
      </p:sp>
    </p:spTree>
    <p:extLst>
      <p:ext uri="{BB962C8B-B14F-4D97-AF65-F5344CB8AC3E}">
        <p14:creationId xmlns:p14="http://schemas.microsoft.com/office/powerpoint/2010/main" val="42288097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44436" y="595747"/>
            <a:ext cx="7426037" cy="5262979"/>
          </a:xfrm>
          <a:prstGeom prst="rect">
            <a:avLst/>
          </a:prstGeom>
        </p:spPr>
        <p:txBody>
          <a:bodyPr wrap="square">
            <a:spAutoFit/>
          </a:bodyPr>
          <a:lstStyle/>
          <a:p>
            <a:pPr algn="just"/>
            <a:r>
              <a:rPr lang="es-ES" sz="2800" b="1" i="1" dirty="0">
                <a:solidFill>
                  <a:srgbClr val="FF0000"/>
                </a:solidFill>
              </a:rPr>
              <a:t>Linfomas primarios de mama</a:t>
            </a:r>
          </a:p>
          <a:p>
            <a:pPr algn="just"/>
            <a:r>
              <a:rPr lang="es-ES" sz="2800" dirty="0"/>
              <a:t> Presentación como una masa (65%) o anomalías </a:t>
            </a:r>
            <a:r>
              <a:rPr lang="es-ES" sz="2800" dirty="0"/>
              <a:t>mamográficas (24</a:t>
            </a:r>
            <a:r>
              <a:rPr lang="es-ES" sz="2800" dirty="0"/>
              <a:t>%). Rara vez, carcinoma inflamatorio.</a:t>
            </a:r>
          </a:p>
          <a:p>
            <a:pPr algn="just"/>
            <a:r>
              <a:rPr lang="es-ES" sz="2800" dirty="0"/>
              <a:t> Bilateralidad en menos del 10%.</a:t>
            </a:r>
          </a:p>
          <a:p>
            <a:pPr algn="just"/>
            <a:r>
              <a:rPr lang="es-ES" sz="2800" dirty="0"/>
              <a:t> Ganglios axilares aumentados de tamaño (30-50%).</a:t>
            </a:r>
          </a:p>
          <a:p>
            <a:pPr algn="just"/>
            <a:r>
              <a:rPr lang="es-ES" sz="2800" dirty="0"/>
              <a:t> Radiológicamente similares a un carcinoma.</a:t>
            </a:r>
          </a:p>
          <a:p>
            <a:pPr algn="just"/>
            <a:r>
              <a:rPr lang="es-ES" sz="2800" dirty="0"/>
              <a:t> El estudio histológico o citológico es el único medio de distinguir </a:t>
            </a:r>
            <a:r>
              <a:rPr lang="es-ES" sz="2800" dirty="0"/>
              <a:t>entre </a:t>
            </a:r>
            <a:r>
              <a:rPr lang="es-ES" sz="2800" dirty="0"/>
              <a:t>carcinoma y linfoma en la mama.</a:t>
            </a:r>
            <a:endParaRPr lang="en-US" sz="2800" dirty="0"/>
          </a:p>
        </p:txBody>
      </p:sp>
    </p:spTree>
    <p:extLst>
      <p:ext uri="{BB962C8B-B14F-4D97-AF65-F5344CB8AC3E}">
        <p14:creationId xmlns:p14="http://schemas.microsoft.com/office/powerpoint/2010/main" val="10822940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382981" y="651165"/>
            <a:ext cx="7592291" cy="6001643"/>
          </a:xfrm>
          <a:prstGeom prst="rect">
            <a:avLst/>
          </a:prstGeom>
          <a:solidFill>
            <a:schemeClr val="bg1">
              <a:lumMod val="85000"/>
            </a:schemeClr>
          </a:solidFill>
          <a:ln>
            <a:solidFill>
              <a:schemeClr val="accent1"/>
            </a:solidFill>
          </a:ln>
        </p:spPr>
        <p:txBody>
          <a:bodyPr wrap="square">
            <a:spAutoFit/>
          </a:bodyPr>
          <a:lstStyle/>
          <a:p>
            <a:r>
              <a:rPr lang="es-ES" sz="3200" dirty="0"/>
              <a:t>La mayor parte de los linfomas primarios o </a:t>
            </a:r>
          </a:p>
          <a:p>
            <a:r>
              <a:rPr lang="es-ES" sz="3200" dirty="0"/>
              <a:t>secundarios son de alto grado B difusos (60-75%).</a:t>
            </a:r>
          </a:p>
          <a:p>
            <a:r>
              <a:rPr lang="es-ES" sz="3200" dirty="0"/>
              <a:t> Los de bajo grado (&lt;20%), se confunden con </a:t>
            </a:r>
            <a:r>
              <a:rPr lang="es-ES" sz="3200" dirty="0"/>
              <a:t>lesiones </a:t>
            </a:r>
            <a:r>
              <a:rPr lang="es-ES" sz="3200" dirty="0"/>
              <a:t>inflamatorias, ocasionando falsos negativos </a:t>
            </a:r>
            <a:r>
              <a:rPr lang="es-ES" sz="3200" dirty="0"/>
              <a:t>con BAG (Core).</a:t>
            </a:r>
          </a:p>
          <a:p>
            <a:endParaRPr lang="es-ES" sz="3200" dirty="0"/>
          </a:p>
          <a:p>
            <a:r>
              <a:rPr lang="es-ES" sz="3200" dirty="0"/>
              <a:t> Las lesiones con infiltrados linfoides reactivos son </a:t>
            </a:r>
            <a:r>
              <a:rPr lang="es-ES" sz="3200" dirty="0"/>
              <a:t>más </a:t>
            </a:r>
            <a:r>
              <a:rPr lang="es-ES" sz="3200" dirty="0"/>
              <a:t>frecuentes y deben ser consideradas antes.</a:t>
            </a:r>
            <a:endParaRPr lang="en-US" sz="3200" dirty="0"/>
          </a:p>
        </p:txBody>
      </p:sp>
    </p:spTree>
    <p:extLst>
      <p:ext uri="{BB962C8B-B14F-4D97-AF65-F5344CB8AC3E}">
        <p14:creationId xmlns:p14="http://schemas.microsoft.com/office/powerpoint/2010/main" val="40660074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382982" y="803566"/>
            <a:ext cx="7273636" cy="5632311"/>
          </a:xfrm>
          <a:prstGeom prst="rect">
            <a:avLst/>
          </a:prstGeom>
          <a:solidFill>
            <a:schemeClr val="bg2">
              <a:lumMod val="90000"/>
            </a:schemeClr>
          </a:solidFill>
          <a:ln>
            <a:solidFill>
              <a:srgbClr val="C00000"/>
            </a:solidFill>
          </a:ln>
        </p:spPr>
        <p:txBody>
          <a:bodyPr wrap="square">
            <a:spAutoFit/>
          </a:bodyPr>
          <a:lstStyle/>
          <a:p>
            <a:r>
              <a:rPr lang="es-ES" sz="2400" dirty="0"/>
              <a:t>Entre las limitaciones diagnósticas de la BAG de mama se </a:t>
            </a:r>
            <a:r>
              <a:rPr lang="es-ES" sz="2400" dirty="0"/>
              <a:t>encuentran </a:t>
            </a:r>
            <a:r>
              <a:rPr lang="es-ES" sz="2400" dirty="0"/>
              <a:t>los linfomas, ya que el de célula grande puede </a:t>
            </a:r>
            <a:r>
              <a:rPr lang="es-ES" sz="2400" dirty="0"/>
              <a:t>asumir </a:t>
            </a:r>
            <a:r>
              <a:rPr lang="es-ES" sz="2400" dirty="0"/>
              <a:t>patrones sólidos y alveolares</a:t>
            </a:r>
            <a:r>
              <a:rPr lang="es-ES" sz="2400" dirty="0"/>
              <a:t>.</a:t>
            </a:r>
          </a:p>
          <a:p>
            <a:endParaRPr lang="es-ES" sz="2400" dirty="0"/>
          </a:p>
          <a:p>
            <a:r>
              <a:rPr lang="es-ES" sz="2400" dirty="0"/>
              <a:t> La infiltración de ductos y lobulillos por células linfoides puede </a:t>
            </a:r>
            <a:r>
              <a:rPr lang="es-ES" sz="2400" dirty="0"/>
              <a:t>remedar </a:t>
            </a:r>
            <a:r>
              <a:rPr lang="es-ES" sz="2400" dirty="0"/>
              <a:t>carcinoma in situ o </a:t>
            </a:r>
            <a:r>
              <a:rPr lang="es-ES" sz="2400" dirty="0" err="1"/>
              <a:t>extesión</a:t>
            </a:r>
            <a:r>
              <a:rPr lang="es-ES" sz="2400" dirty="0"/>
              <a:t> </a:t>
            </a:r>
            <a:r>
              <a:rPr lang="es-ES" sz="2400" dirty="0" err="1"/>
              <a:t>pagetoide</a:t>
            </a:r>
            <a:r>
              <a:rPr lang="es-ES" sz="2400" dirty="0"/>
              <a:t>.</a:t>
            </a:r>
          </a:p>
          <a:p>
            <a:endParaRPr lang="es-ES" sz="2400" dirty="0"/>
          </a:p>
          <a:p>
            <a:r>
              <a:rPr lang="es-ES" sz="2400" dirty="0"/>
              <a:t> Es frecuente un infiltrado linfoide reactivo adyacente</a:t>
            </a:r>
            <a:r>
              <a:rPr lang="es-ES" sz="2400" dirty="0"/>
              <a:t>.</a:t>
            </a:r>
          </a:p>
          <a:p>
            <a:endParaRPr lang="es-ES" sz="2400" dirty="0"/>
          </a:p>
          <a:p>
            <a:r>
              <a:rPr lang="es-ES" sz="2400" dirty="0"/>
              <a:t> En general, el linfoma de alto grado, con ayuda de IHQ </a:t>
            </a:r>
          </a:p>
          <a:p>
            <a:r>
              <a:rPr lang="es-ES" sz="2400" dirty="0"/>
              <a:t>adecuada, se diagnostica con facilidad.</a:t>
            </a:r>
            <a:endParaRPr lang="en-US" sz="2400" dirty="0"/>
          </a:p>
        </p:txBody>
      </p:sp>
    </p:spTree>
    <p:extLst>
      <p:ext uri="{BB962C8B-B14F-4D97-AF65-F5344CB8AC3E}">
        <p14:creationId xmlns:p14="http://schemas.microsoft.com/office/powerpoint/2010/main" val="340719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0" y="4572000"/>
            <a:ext cx="8160327" cy="1600200"/>
          </a:xfrm>
        </p:spPr>
        <p:txBody>
          <a:bodyPr>
            <a:normAutofit/>
          </a:bodyPr>
          <a:lstStyle/>
          <a:p>
            <a:r>
              <a:rPr lang="es-ES" sz="2800" dirty="0"/>
              <a:t>VENTAJAS DE LA PAAF SOBRE BIOPSIA CORE-II</a:t>
            </a:r>
            <a:endParaRPr lang="en-US" sz="2800" dirty="0"/>
          </a:p>
        </p:txBody>
      </p:sp>
      <p:sp>
        <p:nvSpPr>
          <p:cNvPr id="3" name="2 Rectángulo"/>
          <p:cNvSpPr/>
          <p:nvPr/>
        </p:nvSpPr>
        <p:spPr>
          <a:xfrm>
            <a:off x="1430215" y="961993"/>
            <a:ext cx="8600476" cy="3970318"/>
          </a:xfrm>
          <a:prstGeom prst="rect">
            <a:avLst/>
          </a:prstGeom>
          <a:ln w="28575">
            <a:solidFill>
              <a:srgbClr val="C00000"/>
            </a:solidFill>
          </a:ln>
        </p:spPr>
        <p:txBody>
          <a:bodyPr wrap="square">
            <a:spAutoFit/>
          </a:bodyPr>
          <a:lstStyle/>
          <a:p>
            <a:pPr marL="285750" indent="-285750" algn="just">
              <a:buFont typeface="Wingdings" panose="05000000000000000000" pitchFamily="2" charset="2"/>
              <a:buChar char="§"/>
            </a:pPr>
            <a:r>
              <a:rPr lang="en-US" sz="2800" dirty="0" err="1"/>
              <a:t>Posibilidad</a:t>
            </a:r>
            <a:r>
              <a:rPr lang="en-US" sz="2800" dirty="0"/>
              <a:t> </a:t>
            </a:r>
            <a:r>
              <a:rPr lang="en-US" sz="2800" dirty="0" err="1"/>
              <a:t>inmediata</a:t>
            </a:r>
            <a:r>
              <a:rPr lang="en-US" sz="2800" dirty="0"/>
              <a:t> de </a:t>
            </a:r>
            <a:r>
              <a:rPr lang="en-US" sz="2800" dirty="0" err="1"/>
              <a:t>evaluar</a:t>
            </a:r>
            <a:r>
              <a:rPr lang="en-US" sz="2800" dirty="0"/>
              <a:t> el material </a:t>
            </a:r>
            <a:r>
              <a:rPr lang="en-US" sz="2800" dirty="0" err="1"/>
              <a:t>obtenido</a:t>
            </a:r>
            <a:r>
              <a:rPr lang="en-US" sz="2800" dirty="0"/>
              <a:t>, </a:t>
            </a:r>
            <a:r>
              <a:rPr lang="en-US" sz="2800" dirty="0" err="1"/>
              <a:t>evitando</a:t>
            </a:r>
            <a:r>
              <a:rPr lang="en-US" sz="2800" dirty="0"/>
              <a:t> </a:t>
            </a:r>
            <a:r>
              <a:rPr lang="en-US" sz="2800" dirty="0" err="1"/>
              <a:t>repetición</a:t>
            </a:r>
            <a:r>
              <a:rPr lang="en-US" sz="2800" dirty="0"/>
              <a:t> </a:t>
            </a:r>
            <a:r>
              <a:rPr lang="en-US" sz="2800" dirty="0" err="1"/>
              <a:t>innecesaria</a:t>
            </a:r>
            <a:r>
              <a:rPr lang="en-US" sz="2800" dirty="0"/>
              <a:t>, </a:t>
            </a:r>
            <a:r>
              <a:rPr lang="en-US" sz="2800" dirty="0" err="1"/>
              <a:t>reduciendo</a:t>
            </a:r>
            <a:r>
              <a:rPr lang="en-US" sz="2800" dirty="0"/>
              <a:t> el </a:t>
            </a:r>
            <a:r>
              <a:rPr lang="en-US" sz="2800" dirty="0" err="1"/>
              <a:t>tiempo</a:t>
            </a:r>
            <a:r>
              <a:rPr lang="en-US" sz="2800" dirty="0"/>
              <a:t> de </a:t>
            </a:r>
            <a:r>
              <a:rPr lang="en-US" sz="2800" dirty="0" err="1"/>
              <a:t>diagnóstico</a:t>
            </a:r>
            <a:r>
              <a:rPr lang="en-US" sz="2800" dirty="0"/>
              <a:t> (</a:t>
            </a:r>
            <a:r>
              <a:rPr lang="en-US" sz="2800" dirty="0" err="1"/>
              <a:t>identificar</a:t>
            </a:r>
            <a:r>
              <a:rPr lang="en-US" sz="2800" dirty="0"/>
              <a:t> </a:t>
            </a:r>
            <a:r>
              <a:rPr lang="en-US" sz="2800" dirty="0" err="1"/>
              <a:t>frotis</a:t>
            </a:r>
            <a:r>
              <a:rPr lang="en-US" sz="2800" dirty="0"/>
              <a:t> </a:t>
            </a:r>
            <a:r>
              <a:rPr lang="en-US" sz="2800" dirty="0" err="1"/>
              <a:t>inadecuados</a:t>
            </a:r>
            <a:r>
              <a:rPr lang="en-US" sz="2800" dirty="0"/>
              <a:t>) </a:t>
            </a:r>
          </a:p>
          <a:p>
            <a:pPr algn="just"/>
            <a:endParaRPr lang="en-US" sz="2800" dirty="0"/>
          </a:p>
          <a:p>
            <a:pPr algn="just"/>
            <a:r>
              <a:rPr lang="en-US" sz="2800" dirty="0"/>
              <a:t>• </a:t>
            </a:r>
            <a:r>
              <a:rPr lang="en-US" sz="2800" dirty="0" err="1"/>
              <a:t>Tiempo</a:t>
            </a:r>
            <a:r>
              <a:rPr lang="en-US" sz="2800" dirty="0"/>
              <a:t> de </a:t>
            </a:r>
            <a:r>
              <a:rPr lang="en-US" sz="2800" dirty="0" err="1"/>
              <a:t>procedimiento</a:t>
            </a:r>
            <a:r>
              <a:rPr lang="en-US" sz="2800" dirty="0"/>
              <a:t> y </a:t>
            </a:r>
            <a:r>
              <a:rPr lang="en-US" sz="2800" dirty="0" err="1"/>
              <a:t>procesamiento</a:t>
            </a:r>
            <a:r>
              <a:rPr lang="en-US" sz="2800" dirty="0"/>
              <a:t> </a:t>
            </a:r>
            <a:r>
              <a:rPr lang="en-US" sz="2800" dirty="0" err="1"/>
              <a:t>es</a:t>
            </a:r>
            <a:r>
              <a:rPr lang="en-US" sz="2800" dirty="0"/>
              <a:t> </a:t>
            </a:r>
          </a:p>
          <a:p>
            <a:pPr algn="just"/>
            <a:r>
              <a:rPr lang="en-US" sz="2800" dirty="0"/>
              <a:t> </a:t>
            </a:r>
            <a:r>
              <a:rPr lang="en-US" sz="2800" dirty="0"/>
              <a:t>  </a:t>
            </a:r>
            <a:r>
              <a:rPr lang="en-US" sz="2800" dirty="0" err="1"/>
              <a:t>significativamente</a:t>
            </a:r>
            <a:r>
              <a:rPr lang="en-US" sz="2800" dirty="0"/>
              <a:t> </a:t>
            </a:r>
            <a:r>
              <a:rPr lang="en-US" sz="2800" dirty="0" err="1"/>
              <a:t>menor</a:t>
            </a:r>
            <a:r>
              <a:rPr lang="en-US" sz="2800" dirty="0"/>
              <a:t> </a:t>
            </a:r>
          </a:p>
          <a:p>
            <a:pPr algn="just"/>
            <a:endParaRPr lang="en-US" sz="2800" dirty="0"/>
          </a:p>
          <a:p>
            <a:pPr algn="just"/>
            <a:r>
              <a:rPr lang="en-US" sz="2800" dirty="0"/>
              <a:t>• </a:t>
            </a:r>
            <a:r>
              <a:rPr lang="en-US" sz="2800" dirty="0" err="1"/>
              <a:t>Tiempo</a:t>
            </a:r>
            <a:r>
              <a:rPr lang="en-US" sz="2800" dirty="0"/>
              <a:t> final para el </a:t>
            </a:r>
            <a:r>
              <a:rPr lang="en-US" sz="2800" dirty="0" err="1"/>
              <a:t>diagnóstico</a:t>
            </a:r>
            <a:r>
              <a:rPr lang="en-US" sz="2800" dirty="0"/>
              <a:t> mucho mas </a:t>
            </a:r>
            <a:r>
              <a:rPr lang="en-US" sz="2800" dirty="0" err="1"/>
              <a:t>corto</a:t>
            </a:r>
            <a:r>
              <a:rPr lang="en-US" sz="2800" dirty="0"/>
              <a:t>.</a:t>
            </a:r>
            <a:endParaRPr lang="en-US" sz="2800" dirty="0"/>
          </a:p>
        </p:txBody>
      </p:sp>
    </p:spTree>
    <p:extLst>
      <p:ext uri="{BB962C8B-B14F-4D97-AF65-F5344CB8AC3E}">
        <p14:creationId xmlns:p14="http://schemas.microsoft.com/office/powerpoint/2010/main" val="1594312576"/>
      </p:ext>
    </p:extLst>
  </p:cSld>
  <p:clrMapOvr>
    <a:masterClrMapping/>
  </p:clrMapOvr>
  <p:timing>
    <p:tnLst>
      <p:par>
        <p:cTn id="1" dur="indefinite" restart="never" nodeType="tmRoot"/>
      </p:par>
    </p:tnLst>
  </p:timing>
</p:sld>
</file>

<file path=ppt/theme/theme1.xml><?xml version="1.0" encoding="utf-8"?>
<a:theme xmlns:a="http://schemas.openxmlformats.org/drawingml/2006/main" name="Berlín">
  <a:themeElements>
    <a:clrScheme name="Berlin">
      <a:dk1>
        <a:sysClr val="windowText" lastClr="000000"/>
      </a:dk1>
      <a:lt1>
        <a:sysClr val="window" lastClr="FFFFFF"/>
      </a:lt1>
      <a:dk2>
        <a:srgbClr val="8D4585"/>
      </a:dk2>
      <a:lt2>
        <a:srgbClr val="E7E6E6"/>
      </a:lt2>
      <a:accent1>
        <a:srgbClr val="F35AE6"/>
      </a:accent1>
      <a:accent2>
        <a:srgbClr val="FC5283"/>
      </a:accent2>
      <a:accent3>
        <a:srgbClr val="F67C64"/>
      </a:accent3>
      <a:accent4>
        <a:srgbClr val="F89F65"/>
      </a:accent4>
      <a:accent5>
        <a:srgbClr val="55C6BA"/>
      </a:accent5>
      <a:accent6>
        <a:srgbClr val="84A3FD"/>
      </a:accent6>
      <a:hlink>
        <a:srgbClr val="6ED4F6"/>
      </a:hlink>
      <a:folHlink>
        <a:srgbClr val="9FECFC"/>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Berlín</Template>
  <TotalTime>68</TotalTime>
  <Words>2267</Words>
  <Application>Microsoft Office PowerPoint</Application>
  <PresentationFormat>Panorámica</PresentationFormat>
  <Paragraphs>282</Paragraphs>
  <Slides>85</Slides>
  <Notes>10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85</vt:i4>
      </vt:variant>
    </vt:vector>
  </HeadingPairs>
  <TitlesOfParts>
    <vt:vector size="92" baseType="lpstr">
      <vt:lpstr>ＭＳ Ｐゴシック</vt:lpstr>
      <vt:lpstr>Arial</vt:lpstr>
      <vt:lpstr>Calibri</vt:lpstr>
      <vt:lpstr>Times New Roman</vt:lpstr>
      <vt:lpstr>Trebuchet MS</vt:lpstr>
      <vt:lpstr>Wingdings</vt:lpstr>
      <vt:lpstr>Berlín</vt:lpstr>
      <vt:lpstr>CITOPATOLOGIA DE MAMA</vt:lpstr>
      <vt:lpstr>Presentación de PowerPoint</vt:lpstr>
      <vt:lpstr>SINTOMATOLOGIA</vt:lpstr>
      <vt:lpstr>Manejo global de las tumoraciones de mama.</vt:lpstr>
      <vt:lpstr>Presentación de PowerPoint</vt:lpstr>
      <vt:lpstr>Presentación de PowerPoint</vt:lpstr>
      <vt:lpstr>VENTAJAS DE PAAF SOBRE BIOPSIA CORE-I</vt:lpstr>
      <vt:lpstr>Presentación de PowerPoint</vt:lpstr>
      <vt:lpstr>VENTAJAS DE LA PAAF SOBRE BIOPSIA CORE-II</vt:lpstr>
      <vt:lpstr>Presentación de PowerPoint</vt:lpstr>
      <vt:lpstr>MARCADORES TUMORALES E INMUNOHISTOQUÍMICOS</vt:lpstr>
      <vt:lpstr>Presentación de PowerPoint</vt:lpstr>
      <vt:lpstr>Presentación de PowerPoint</vt:lpstr>
      <vt:lpstr>QUISTE MAMARIO</vt:lpstr>
      <vt:lpstr>CITOLOGIA QUISTE</vt:lpstr>
      <vt:lpstr>CITOLOGIA QUISTE-II</vt:lpstr>
      <vt:lpstr>         QUISTE. MACROFAGO</vt:lpstr>
      <vt:lpstr>Ectasia Ductal</vt:lpstr>
      <vt:lpstr>Cuadro Clínico</vt:lpstr>
      <vt:lpstr>Presentación de PowerPoint</vt:lpstr>
      <vt:lpstr>PAP x200. Grupo de histiocitos y células epitelioides, polimorfonucleares neutrófilos y linfocitos entre espacios ópticamente vacíos correspondientes a grasa. La punción se realizó sobre un área dolorosa que apareció tras un traumatismo.   </vt:lpstr>
      <vt:lpstr>PAPILOMATOSIS</vt:lpstr>
      <vt:lpstr>FIBROADENOMA</vt:lpstr>
      <vt:lpstr>CLINICA FA.</vt:lpstr>
      <vt:lpstr>FA JUVENIL</vt:lpstr>
      <vt:lpstr>FA. CITOLOGIA</vt:lpstr>
      <vt:lpstr>Presentación de PowerPoint</vt:lpstr>
      <vt:lpstr>Presentación de PowerPoint</vt:lpstr>
      <vt:lpstr>Presentación de PowerPoint</vt:lpstr>
      <vt:lpstr>En el fibroadenoma, al igual que en otros cuadros benignos, es frecuente la obtención de estroma fibroadiposo. Es este caso se acompaña de células gigantes, un dato inhabitual, pero en absoluto raro, acompañando cualquier patología de la mama.</vt:lpstr>
      <vt:lpstr>FA- EMBARAZO</vt:lpstr>
      <vt:lpstr>TUMOR PHYLLOIDES. Tumores mayores a 10 cm con predominio en mujeres de 35 a  55 años.</vt:lpstr>
      <vt:lpstr>PAP X200. TUMOR PHYLLOIDES 16 AÑOS.</vt:lpstr>
      <vt:lpstr>PHYLLOIDES MALIGNO. ATIPIAS Y MITOSIS</vt:lpstr>
      <vt:lpstr>ENFERMEDAD FIBROQUISTICA CITOLOGIA</vt:lpstr>
      <vt:lpstr>ENFERMEDAD FIBROQUISTICA</vt:lpstr>
      <vt:lpstr>Presentación de PowerPoint</vt:lpstr>
      <vt:lpstr>METAPLASIA APOCRINA Y ESCAMOSA</vt:lpstr>
      <vt:lpstr>QDF, x400. El epitelio apocrino es frecuente que tenga atipia nuclear sin que ello conlleve malignidad. En estos casos, como en todos, es útil un estudio completo del frotis que permita enfocar el caso hacia una mastopatía o hacia un tumor apocrino.</vt:lpstr>
      <vt:lpstr>   EFQ. AREA PAPILAR</vt:lpstr>
      <vt:lpstr>EFQ.  ADENOSIS</vt:lpstr>
      <vt:lpstr>Grupo tridimensional de morfología papilar, levemente irregular, con espacios en su espesor, que mantiene la cohesión de los grupos benignos. La pieza quirúrgica presentó una mastopatía fibroquística con diversas hiperplasias epiteliales entre las que se encontraba la papilomatosis.</vt:lpstr>
      <vt:lpstr>Presentación de PowerPoint</vt:lpstr>
      <vt:lpstr>Presentación de PowerPoint</vt:lpstr>
      <vt:lpstr>CANCER DE MAMA</vt:lpstr>
      <vt:lpstr>Presentación de PowerPoint</vt:lpstr>
      <vt:lpstr>CITOLOGIA CARCINOMA MAMA</vt:lpstr>
      <vt:lpstr>Presentación de PowerPoint</vt:lpstr>
      <vt:lpstr>Grupo epitelial procedente de la punción de un carcinoma ductal infiltrante. Unos de los rasgos más determinantes de malignidad es la falta de cohesión celular, desprendiéndose de los grupos células con el citoplasma íntegro. DQ.200x</vt:lpstr>
      <vt:lpstr>Presentación de PowerPoint</vt:lpstr>
      <vt:lpstr>CARCINOMA DUCTAL</vt:lpstr>
      <vt:lpstr>CARCINOMA DUCTAL INFILTRANTE.  Las células tumorales muestran una cierta disociación, pleomorfismo, irregularidad nuclear, hipercromasia y nucleolos. 60x. </vt:lpstr>
      <vt:lpstr>Presentación de PowerPoint</vt:lpstr>
      <vt:lpstr>Presentación de PowerPoint</vt:lpstr>
      <vt:lpstr>PAP, x40. Carcinoma lobulillar infiltrante. Grupo relativamente compacto de células con talla pequeña (compárese con los hematíes de alrededor) que presentan moldeamientos entre sí. </vt:lpstr>
      <vt:lpstr>QDF, x200. Carcinoma lobulillar infiltrante. Ambas imágenes presentan un grupo celular en el que los elementos presentan moldeamientos, tienden a la disposición lineal y presentan vacuolas citoplasmáticas, muy características, pero no exclusivas, de las lesiones lobulillares.</vt:lpstr>
      <vt:lpstr>PAP, x200. Carcinoma lobulillar infiltrante. La celularidad, de tamaño algo mayor que los hematíes, tiende a formar hileras con sus elementos moldeándose entre sí, remedando la forma de infiltración que presentan en el estroma mamario.   </vt:lpstr>
      <vt:lpstr>CARCINOMA LOBULILLAR </vt:lpstr>
      <vt:lpstr>Carcinoma lobulillar</vt:lpstr>
      <vt:lpstr>QDF  x200. El carcinoma medular presenta grupos y abundantes células sueltas con notable atipia, entre un fondo en el que destacan los linfocitos.   </vt:lpstr>
      <vt:lpstr>QDF, x100. En el carcinoma coloide destaca de forma especial el fondo mucoide metacromático en el que la celularidad neoplásica queda en grupos redondeados.   </vt:lpstr>
      <vt:lpstr>CARCINOMA COLOIDEO (MUCINOSO)</vt:lpstr>
      <vt:lpstr>Presentación de PowerPoint</vt:lpstr>
      <vt:lpstr>CARCINOMA COLOIDE (MUCINOSO)</vt:lpstr>
      <vt:lpstr>PAP, x200. Carcinoma rico en lípidos. Los citoplasmas tan vacuolados con rechazo del núcleo permiten sospechar lesiones como el carcinoma rico en lípidos o en glucógeno.</vt:lpstr>
      <vt:lpstr>Presentación de PowerPoint</vt:lpstr>
      <vt:lpstr>CARCINOMA ADENOIDE QUISTICO</vt:lpstr>
      <vt:lpstr>Presentación de PowerPoint</vt:lpstr>
      <vt:lpstr>CARCINOMA ADENOIDEQUISTICO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PROBLEMAS DIAGNÓSTICOS EN LA PAAF DE MAMA-I</vt:lpstr>
      <vt:lpstr>PROBLEMAS DIAGNÓSTICOS EN LA PAAF DE MAMA-II</vt:lpstr>
      <vt:lpstr>PROBLEMAS DIAGNÓSTICOS EN LA PAAF DE MAMA-III</vt:lpstr>
      <vt:lpstr>PROBLEMAS DIAGNÓSTICOS EN LA PAAF DE MAMA-IV</vt:lpstr>
      <vt:lpstr>PROBLEMAS DIAGNÓSTICOS EN LA PAAF DE MAMA-V</vt:lpstr>
      <vt:lpstr>LINFOMA MAMA</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CITOPATOLOGIA DE MAMA</dc:title>
  <dc:creator>Miriam Mosqueira</dc:creator>
  <cp:lastModifiedBy>Miriam Mosqueira</cp:lastModifiedBy>
  <cp:revision>7</cp:revision>
  <dcterms:created xsi:type="dcterms:W3CDTF">2014-11-29T16:47:54Z</dcterms:created>
  <dcterms:modified xsi:type="dcterms:W3CDTF">2014-11-29T17:56:41Z</dcterms:modified>
</cp:coreProperties>
</file>