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69" r:id="rId2"/>
    <p:sldId id="256" r:id="rId3"/>
    <p:sldId id="269" r:id="rId4"/>
    <p:sldId id="326" r:id="rId5"/>
    <p:sldId id="276" r:id="rId6"/>
    <p:sldId id="296" r:id="rId7"/>
    <p:sldId id="277" r:id="rId8"/>
    <p:sldId id="274" r:id="rId9"/>
    <p:sldId id="275" r:id="rId10"/>
    <p:sldId id="272" r:id="rId11"/>
    <p:sldId id="278" r:id="rId12"/>
    <p:sldId id="279" r:id="rId13"/>
    <p:sldId id="370" r:id="rId14"/>
    <p:sldId id="257" r:id="rId15"/>
    <p:sldId id="258" r:id="rId16"/>
    <p:sldId id="259" r:id="rId17"/>
    <p:sldId id="260" r:id="rId18"/>
    <p:sldId id="270" r:id="rId19"/>
    <p:sldId id="261" r:id="rId20"/>
    <p:sldId id="262" r:id="rId21"/>
    <p:sldId id="263" r:id="rId22"/>
    <p:sldId id="264" r:id="rId23"/>
    <p:sldId id="265" r:id="rId24"/>
    <p:sldId id="266" r:id="rId25"/>
    <p:sldId id="315" r:id="rId26"/>
    <p:sldId id="282" r:id="rId27"/>
    <p:sldId id="283" r:id="rId28"/>
    <p:sldId id="320" r:id="rId29"/>
    <p:sldId id="298" r:id="rId30"/>
    <p:sldId id="319" r:id="rId31"/>
    <p:sldId id="316" r:id="rId32"/>
    <p:sldId id="317" r:id="rId33"/>
    <p:sldId id="318" r:id="rId34"/>
    <p:sldId id="371" r:id="rId35"/>
    <p:sldId id="314" r:id="rId36"/>
    <p:sldId id="360" r:id="rId37"/>
    <p:sldId id="321" r:id="rId38"/>
    <p:sldId id="300" r:id="rId39"/>
    <p:sldId id="281" r:id="rId40"/>
    <p:sldId id="280" r:id="rId41"/>
    <p:sldId id="284" r:id="rId42"/>
    <p:sldId id="293" r:id="rId43"/>
    <p:sldId id="295" r:id="rId44"/>
    <p:sldId id="297" r:id="rId45"/>
    <p:sldId id="312" r:id="rId46"/>
    <p:sldId id="313" r:id="rId47"/>
    <p:sldId id="285" r:id="rId48"/>
    <p:sldId id="311" r:id="rId49"/>
    <p:sldId id="361" r:id="rId50"/>
    <p:sldId id="355" r:id="rId51"/>
    <p:sldId id="356" r:id="rId52"/>
    <p:sldId id="322" r:id="rId53"/>
    <p:sldId id="302" r:id="rId54"/>
    <p:sldId id="309" r:id="rId55"/>
    <p:sldId id="357" r:id="rId56"/>
    <p:sldId id="358" r:id="rId57"/>
    <p:sldId id="359" r:id="rId58"/>
    <p:sldId id="342" r:id="rId59"/>
    <p:sldId id="363" r:id="rId60"/>
    <p:sldId id="307" r:id="rId61"/>
    <p:sldId id="291" r:id="rId62"/>
    <p:sldId id="364" r:id="rId63"/>
    <p:sldId id="324" r:id="rId64"/>
    <p:sldId id="325" r:id="rId65"/>
    <p:sldId id="362" r:id="rId66"/>
    <p:sldId id="346" r:id="rId67"/>
    <p:sldId id="310" r:id="rId68"/>
    <p:sldId id="347" r:id="rId69"/>
    <p:sldId id="348" r:id="rId70"/>
    <p:sldId id="349" r:id="rId71"/>
    <p:sldId id="350" r:id="rId72"/>
    <p:sldId id="368" r:id="rId73"/>
    <p:sldId id="327" r:id="rId74"/>
    <p:sldId id="323" r:id="rId75"/>
    <p:sldId id="303" r:id="rId76"/>
    <p:sldId id="304" r:id="rId77"/>
    <p:sldId id="341" r:id="rId78"/>
    <p:sldId id="290" r:id="rId79"/>
    <p:sldId id="289" r:id="rId80"/>
    <p:sldId id="299" r:id="rId81"/>
    <p:sldId id="343" r:id="rId82"/>
    <p:sldId id="286" r:id="rId83"/>
    <p:sldId id="301" r:id="rId84"/>
    <p:sldId id="345" r:id="rId85"/>
    <p:sldId id="344" r:id="rId86"/>
    <p:sldId id="372" r:id="rId87"/>
    <p:sldId id="365" r:id="rId88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8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4000" autoAdjust="0"/>
  </p:normalViewPr>
  <p:slideViewPr>
    <p:cSldViewPr>
      <p:cViewPr varScale="1">
        <p:scale>
          <a:sx n="57" d="100"/>
          <a:sy n="57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18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PE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P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6B80766-B2D9-44F5-926D-FCCD10813293}" type="datetimeFigureOut">
              <a:rPr lang="es-PE" smtClean="0"/>
              <a:pPr/>
              <a:t>29/11/2014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D91EF3-98E6-4F55-9E78-BD6C043D4DAF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476672"/>
            <a:ext cx="786100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 sub maxilar (mixta-serosa)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4095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 sub lingual (mixta-mucosa)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68952" cy="57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67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Glándula sub lingual (mixta-mucosa)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529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19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476672"/>
            <a:ext cx="790421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089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PATOLOGIA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El 80 % de las lesiones se localizan a nivel parotídeo (90 % lóbulo superficial, </a:t>
            </a:r>
            <a:r>
              <a:rPr lang="es-PE" dirty="0" smtClean="0"/>
              <a:t>10 </a:t>
            </a:r>
            <a:r>
              <a:rPr lang="es-PE" dirty="0"/>
              <a:t>% en el lóbulo </a:t>
            </a:r>
            <a:r>
              <a:rPr lang="es-PE" dirty="0" smtClean="0"/>
              <a:t>profundo).</a:t>
            </a:r>
          </a:p>
          <a:p>
            <a:r>
              <a:rPr lang="es-PE" dirty="0" smtClean="0"/>
              <a:t>10 </a:t>
            </a:r>
            <a:r>
              <a:rPr lang="es-PE" dirty="0"/>
              <a:t>% en la glándula submaxilar </a:t>
            </a:r>
            <a:r>
              <a:rPr lang="es-PE" dirty="0" smtClean="0"/>
              <a:t>.</a:t>
            </a:r>
          </a:p>
          <a:p>
            <a:r>
              <a:rPr lang="es-PE" dirty="0" smtClean="0"/>
              <a:t>El </a:t>
            </a:r>
            <a:r>
              <a:rPr lang="es-PE" dirty="0"/>
              <a:t>resto distribuido en varias regiones, como el paladar mayor parte de las que afectan a glándulas salivares </a:t>
            </a:r>
            <a:r>
              <a:rPr lang="es-PE" dirty="0" smtClean="0"/>
              <a:t>menores.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682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La punción-aspiración con aguja fina (PAAF) es descrita por primera vez en 1847 por </a:t>
            </a:r>
            <a:r>
              <a:rPr lang="es-PE" dirty="0" err="1"/>
              <a:t>Kaun</a:t>
            </a:r>
            <a:r>
              <a:rPr lang="es-PE" dirty="0"/>
              <a:t> y revisada por Martín en 1930, en tumores de cabeza y cuello, desde entonces su uso presentó variaciones, hasta que unos trabajos suecos en los años 50 mostraron su </a:t>
            </a:r>
            <a:r>
              <a:rPr lang="es-PE" dirty="0" smtClean="0"/>
              <a:t>utilidad.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1288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Se cree que la biopsia por punción y aspiración con aguja fina (</a:t>
            </a:r>
            <a:r>
              <a:rPr lang="es-PE" dirty="0" smtClean="0"/>
              <a:t>BAAF) </a:t>
            </a:r>
            <a:r>
              <a:rPr lang="es-PE" dirty="0"/>
              <a:t>es una prueba segura </a:t>
            </a:r>
            <a:r>
              <a:rPr lang="es-PE" dirty="0" smtClean="0"/>
              <a:t>.</a:t>
            </a:r>
          </a:p>
          <a:p>
            <a:r>
              <a:rPr lang="es-PE" dirty="0" smtClean="0"/>
              <a:t>Virtualmente</a:t>
            </a:r>
            <a:r>
              <a:rPr lang="es-PE" dirty="0"/>
              <a:t>, carece de riesgo para el </a:t>
            </a:r>
            <a:r>
              <a:rPr lang="es-PE" dirty="0" smtClean="0"/>
              <a:t>paciente.</a:t>
            </a:r>
          </a:p>
          <a:p>
            <a:r>
              <a:rPr lang="es-PE" dirty="0" smtClean="0"/>
              <a:t>Pero </a:t>
            </a:r>
            <a:r>
              <a:rPr lang="es-PE" dirty="0"/>
              <a:t>que tampoco ofrece una confiabilidad absoluta en el diagnóstico, fundamentalmente de procesos malignos, pues su alto número de falsos negativos así lo </a:t>
            </a:r>
            <a:r>
              <a:rPr lang="es-PE" dirty="0" smtClean="0"/>
              <a:t>reflejan.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48515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La punción por aspiración con aguja fina es muy discutida. </a:t>
            </a:r>
            <a:endParaRPr lang="es-PE" dirty="0" smtClean="0"/>
          </a:p>
          <a:p>
            <a:r>
              <a:rPr lang="es-PE" dirty="0" smtClean="0"/>
              <a:t>Algunos </a:t>
            </a:r>
            <a:r>
              <a:rPr lang="es-PE" dirty="0"/>
              <a:t>autores la contraindican por el riesgo de diseminación tumoral, sin embargo, otros estudios demuestran la ausencia de recidiva tras realizar dicho procedimiento. </a:t>
            </a:r>
            <a:endParaRPr lang="es-PE" dirty="0" smtClean="0"/>
          </a:p>
          <a:p>
            <a:r>
              <a:rPr lang="es-PE" dirty="0" smtClean="0"/>
              <a:t>Puede </a:t>
            </a:r>
            <a:r>
              <a:rPr lang="es-PE" dirty="0"/>
              <a:t>servir </a:t>
            </a:r>
            <a:r>
              <a:rPr lang="es-PE" dirty="0" smtClean="0"/>
              <a:t>muy bien en </a:t>
            </a:r>
            <a:r>
              <a:rPr lang="es-PE" dirty="0"/>
              <a:t>el diagnóstico del carcinoma escamoso y tumor de </a:t>
            </a:r>
            <a:r>
              <a:rPr lang="es-PE" dirty="0" err="1"/>
              <a:t>Warthin</a:t>
            </a:r>
            <a:r>
              <a:rPr lang="es-PE" dirty="0"/>
              <a:t>, pero en otros tumores se han detectado numerosos </a:t>
            </a:r>
            <a:r>
              <a:rPr lang="es-PE" dirty="0" smtClean="0"/>
              <a:t>errores.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52064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/>
              <a:t>Puede ser por aguja fina, sin embargo, ésta requiere de un citólogo experimentado y sirve sólo si los hallazgos son positivos. </a:t>
            </a:r>
            <a:endParaRPr lang="es-ES" dirty="0" smtClean="0"/>
          </a:p>
          <a:p>
            <a:r>
              <a:rPr lang="es-ES" dirty="0" smtClean="0"/>
              <a:t>La </a:t>
            </a:r>
            <a:r>
              <a:rPr lang="es-ES" dirty="0"/>
              <a:t>biopsia incisional, en general no se utiliza, ya que la  mayoría de las veces aumenta la recurrencia de los tumores. </a:t>
            </a:r>
            <a:endParaRPr lang="es-ES" dirty="0" smtClean="0"/>
          </a:p>
          <a:p>
            <a:r>
              <a:rPr lang="es-ES" dirty="0" smtClean="0"/>
              <a:t>La </a:t>
            </a:r>
            <a:r>
              <a:rPr lang="es-ES" dirty="0"/>
              <a:t>biopsia excisional </a:t>
            </a:r>
            <a:r>
              <a:rPr lang="es-ES" dirty="0" smtClean="0"/>
              <a:t>da </a:t>
            </a:r>
            <a:r>
              <a:rPr lang="es-ES" dirty="0"/>
              <a:t>mayor </a:t>
            </a:r>
            <a:r>
              <a:rPr lang="es-ES" dirty="0" smtClean="0"/>
              <a:t>información.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4026577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PE" dirty="0"/>
              <a:t>La sensibilidad de este procedimiento en la detección de tumores malignos oscila entre el 58 %-96 % y la especificidad entre el 71 %98 % </a:t>
            </a:r>
            <a:r>
              <a:rPr lang="es-PE" dirty="0" smtClean="0"/>
              <a:t>.</a:t>
            </a:r>
          </a:p>
          <a:p>
            <a:r>
              <a:rPr lang="es-PE" dirty="0" smtClean="0"/>
              <a:t> </a:t>
            </a:r>
            <a:r>
              <a:rPr lang="es-PE" dirty="0"/>
              <a:t>Lo mismo sucede con la biopsia </a:t>
            </a:r>
            <a:r>
              <a:rPr lang="es-PE" dirty="0" err="1"/>
              <a:t>intraoperatoria</a:t>
            </a:r>
            <a:r>
              <a:rPr lang="es-PE" dirty="0"/>
              <a:t> por congelación, que aún presentando mejores parámetros que la </a:t>
            </a:r>
            <a:r>
              <a:rPr lang="es-PE" dirty="0" smtClean="0"/>
              <a:t>BAAF</a:t>
            </a:r>
            <a:r>
              <a:rPr lang="es-PE" dirty="0"/>
              <a:t>, no llega a ser definitiva, estando muy supeditada a la experiencia del patólogo que la </a:t>
            </a:r>
            <a:r>
              <a:rPr lang="es-PE" dirty="0" smtClean="0"/>
              <a:t>realiza.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71709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PE" sz="2400" dirty="0" smtClean="0">
                <a:solidFill>
                  <a:srgbClr val="0070C0"/>
                </a:solidFill>
              </a:rPr>
              <a:t>ROGGER VERONA RUBIO</a:t>
            </a:r>
          </a:p>
          <a:p>
            <a:r>
              <a:rPr lang="es-PE" sz="2400" dirty="0" smtClean="0">
                <a:solidFill>
                  <a:srgbClr val="0070C0"/>
                </a:solidFill>
              </a:rPr>
              <a:t>HOSPITAL NACIONAL ARZOBISPO LOAYZA</a:t>
            </a:r>
            <a:endParaRPr lang="es-PE" sz="2400" dirty="0">
              <a:solidFill>
                <a:srgbClr val="0070C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50"/>
                </a:solidFill>
              </a:rPr>
              <a:t>II CONGRESO NACIONAL DE CITOTECNOLOGIA LIMA</a:t>
            </a:r>
            <a:endParaRPr lang="es-P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6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La </a:t>
            </a:r>
            <a:r>
              <a:rPr lang="es-PE" dirty="0" smtClean="0"/>
              <a:t>BAAF persigue</a:t>
            </a:r>
            <a:r>
              <a:rPr lang="es-PE" dirty="0"/>
              <a:t>, y permite a menudo, establecer si se trata o no de un proceso tumoral, y en este último caso, determinar la naturaleza benigna o maligna del </a:t>
            </a:r>
            <a:r>
              <a:rPr lang="es-PE" dirty="0" smtClean="0"/>
              <a:t>mismo.</a:t>
            </a:r>
          </a:p>
          <a:p>
            <a:r>
              <a:rPr lang="es-PE" dirty="0" smtClean="0"/>
              <a:t>Su </a:t>
            </a:r>
            <a:r>
              <a:rPr lang="es-PE" dirty="0"/>
              <a:t>carácter primario o secundario, posibilitando así una selección adecuada de esta patología salival en un sentido médico o </a:t>
            </a:r>
            <a:r>
              <a:rPr lang="es-PE" dirty="0" smtClean="0"/>
              <a:t>quirúrgico.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93512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PE" dirty="0"/>
              <a:t>La interpretación cito morfológica de las punciones de glándula salival, puede ser en ocasiones bastante </a:t>
            </a:r>
            <a:r>
              <a:rPr lang="es-PE" dirty="0" smtClean="0"/>
              <a:t>difícil.</a:t>
            </a:r>
          </a:p>
          <a:p>
            <a:r>
              <a:rPr lang="es-PE" dirty="0" smtClean="0"/>
              <a:t>Dada </a:t>
            </a:r>
            <a:r>
              <a:rPr lang="es-PE" dirty="0"/>
              <a:t>la naturaleza heterogénea y variada de su </a:t>
            </a:r>
            <a:r>
              <a:rPr lang="es-PE" dirty="0" smtClean="0"/>
              <a:t>patología.</a:t>
            </a:r>
          </a:p>
          <a:p>
            <a:r>
              <a:rPr lang="es-PE" dirty="0" smtClean="0"/>
              <a:t>Sin embargo su </a:t>
            </a:r>
            <a:r>
              <a:rPr lang="es-PE" dirty="0"/>
              <a:t>eficacia y rentabilidad es indiscutible y progresiva, en relación con la experiencia del </a:t>
            </a:r>
            <a:r>
              <a:rPr lang="es-PE" dirty="0" smtClean="0"/>
              <a:t>citólogo </a:t>
            </a:r>
            <a:r>
              <a:rPr lang="es-PE" dirty="0"/>
              <a:t>en este </a:t>
            </a:r>
            <a:r>
              <a:rPr lang="es-PE" dirty="0" smtClean="0"/>
              <a:t>campo.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235147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CITOLOGIA GLANDULA SALIVAL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Así, diferentes autores han demostrado la eficacia de la </a:t>
            </a:r>
            <a:r>
              <a:rPr lang="es-PE" dirty="0" smtClean="0"/>
              <a:t>BAAF </a:t>
            </a:r>
            <a:r>
              <a:rPr lang="es-PE" dirty="0"/>
              <a:t>en la glándula salival como un método rápido, económico, </a:t>
            </a:r>
            <a:r>
              <a:rPr lang="es-PE" dirty="0" smtClean="0"/>
              <a:t>seguro.</a:t>
            </a:r>
          </a:p>
          <a:p>
            <a:r>
              <a:rPr lang="es-PE" dirty="0" smtClean="0"/>
              <a:t>Fácil </a:t>
            </a:r>
            <a:r>
              <a:rPr lang="es-PE" dirty="0"/>
              <a:t>de realizar, barato poco traumático, nos da un resultado </a:t>
            </a:r>
            <a:r>
              <a:rPr lang="es-PE" dirty="0" smtClean="0"/>
              <a:t>rápido.</a:t>
            </a:r>
          </a:p>
          <a:p>
            <a:r>
              <a:rPr lang="es-PE" dirty="0" smtClean="0"/>
              <a:t>Reduce costos </a:t>
            </a:r>
            <a:r>
              <a:rPr lang="es-PE" dirty="0"/>
              <a:t>de hospitalización, tiene elevados porcentajes de sensibilidad y </a:t>
            </a:r>
            <a:r>
              <a:rPr lang="es-PE" dirty="0" smtClean="0"/>
              <a:t>especificidad.</a:t>
            </a:r>
          </a:p>
          <a:p>
            <a:r>
              <a:rPr lang="es-PE" dirty="0" smtClean="0"/>
              <a:t>Bajos </a:t>
            </a:r>
            <a:r>
              <a:rPr lang="es-PE" dirty="0"/>
              <a:t>porcentajes de morbilidad y </a:t>
            </a:r>
            <a:r>
              <a:rPr lang="es-PE" dirty="0" smtClean="0"/>
              <a:t>mortalidad.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366602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 smtClean="0">
                <a:solidFill>
                  <a:srgbClr val="FF0000"/>
                </a:solidFill>
              </a:rPr>
              <a:t>CITOLOGIA GLANDULA SALIVAL DIFICULTADES</a:t>
            </a:r>
            <a:endParaRPr lang="es-PE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Muestra </a:t>
            </a:r>
            <a:r>
              <a:rPr lang="es-PE" dirty="0"/>
              <a:t>insuficiente para </a:t>
            </a:r>
            <a:r>
              <a:rPr lang="es-PE" dirty="0" smtClean="0"/>
              <a:t>diagnóstico.</a:t>
            </a:r>
          </a:p>
          <a:p>
            <a:r>
              <a:rPr lang="es-PE" dirty="0" smtClean="0"/>
              <a:t>Citologías </a:t>
            </a:r>
            <a:r>
              <a:rPr lang="es-PE" dirty="0"/>
              <a:t>negativas, sobre todo en lesiones tumorales </a:t>
            </a:r>
            <a:r>
              <a:rPr lang="es-PE" dirty="0" smtClean="0"/>
              <a:t>quísticas.</a:t>
            </a:r>
          </a:p>
          <a:p>
            <a:r>
              <a:rPr lang="es-PE" dirty="0" smtClean="0"/>
              <a:t>La </a:t>
            </a:r>
            <a:r>
              <a:rPr lang="es-PE" dirty="0"/>
              <a:t>citología no debe ser utilizada como único procedimiento para descartar </a:t>
            </a:r>
            <a:r>
              <a:rPr lang="es-PE" dirty="0" smtClean="0"/>
              <a:t>malignidad.</a:t>
            </a:r>
          </a:p>
          <a:p>
            <a:r>
              <a:rPr lang="es-PE" dirty="0" smtClean="0"/>
              <a:t>Debe utilizarse con examen complementario con otros estudios.</a:t>
            </a:r>
          </a:p>
          <a:p>
            <a:r>
              <a:rPr lang="es-PE" dirty="0" smtClean="0"/>
              <a:t>Técnicas </a:t>
            </a:r>
            <a:r>
              <a:rPr lang="es-PE" dirty="0"/>
              <a:t>de </a:t>
            </a:r>
            <a:r>
              <a:rPr lang="es-PE" dirty="0" smtClean="0"/>
              <a:t>imagen.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14337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LESIONES TUMORALES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Los tumores de glándulas salivales son poco frecuentes representando el 0,5 %-1 % de todos los tumores. </a:t>
            </a:r>
            <a:endParaRPr lang="es-PE" dirty="0" smtClean="0"/>
          </a:p>
          <a:p>
            <a:r>
              <a:rPr lang="es-PE" dirty="0" smtClean="0"/>
              <a:t>Constituyen </a:t>
            </a:r>
            <a:r>
              <a:rPr lang="es-PE" dirty="0"/>
              <a:t>el 3 % de las neoplasias que afectan a cabeza y cuello en los adultos. </a:t>
            </a:r>
            <a:endParaRPr lang="es-PE" dirty="0" smtClean="0"/>
          </a:p>
          <a:p>
            <a:r>
              <a:rPr lang="es-PE" dirty="0" smtClean="0"/>
              <a:t>En </a:t>
            </a:r>
            <a:r>
              <a:rPr lang="es-PE" dirty="0"/>
              <a:t>la infancia se observa alrededor del 8 </a:t>
            </a:r>
            <a:r>
              <a:rPr lang="es-PE" dirty="0" smtClean="0"/>
              <a:t>%.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21205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 smtClean="0"/>
              <a:t>PATOLOGIA DE LAS GLANDULAS SALIVALES</a:t>
            </a:r>
            <a:endParaRPr lang="es-PE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PE" dirty="0" smtClean="0">
                <a:solidFill>
                  <a:srgbClr val="00B050"/>
                </a:solidFill>
              </a:rPr>
              <a:t>SIALOADENITIS</a:t>
            </a:r>
            <a:r>
              <a:rPr lang="es-PE" dirty="0" smtClean="0"/>
              <a:t>:</a:t>
            </a:r>
          </a:p>
          <a:p>
            <a:r>
              <a:rPr lang="es-PE" sz="2400" dirty="0" smtClean="0">
                <a:solidFill>
                  <a:srgbClr val="C00000"/>
                </a:solidFill>
              </a:rPr>
              <a:t>AGUDA</a:t>
            </a:r>
            <a:r>
              <a:rPr lang="es-PE" dirty="0" smtClean="0">
                <a:solidFill>
                  <a:srgbClr val="C00000"/>
                </a:solidFill>
              </a:rPr>
              <a:t> </a:t>
            </a:r>
            <a:r>
              <a:rPr lang="es-PE" dirty="0" smtClean="0"/>
              <a:t>; infecciones locales, post operatorias, debilidad, desnutrición edad avanzada.</a:t>
            </a:r>
          </a:p>
          <a:p>
            <a:r>
              <a:rPr lang="es-PE" dirty="0"/>
              <a:t>Citología: Cuadro inflamatorio, fondo necrótico y células inflamatorias, histiocitos, linfocitos, PMN, células </a:t>
            </a:r>
            <a:r>
              <a:rPr lang="es-PE" dirty="0" smtClean="0"/>
              <a:t>plasmáticas.</a:t>
            </a:r>
          </a:p>
          <a:p>
            <a:endParaRPr lang="es-PE" dirty="0"/>
          </a:p>
          <a:p>
            <a:endParaRPr lang="es-PE" dirty="0" smtClean="0"/>
          </a:p>
          <a:p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xmlns="" val="24058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C00000"/>
                </a:solidFill>
              </a:rPr>
              <a:t>Sialoadenitis aguda</a:t>
            </a: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SILVIA\Pictures\adeni agud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06109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5476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solidFill>
                  <a:srgbClr val="C00000"/>
                </a:solidFill>
              </a:rPr>
              <a:t>Sialoadenitis aguda</a:t>
            </a:r>
          </a:p>
        </p:txBody>
      </p:sp>
      <p:pic>
        <p:nvPicPr>
          <p:cNvPr id="12290" name="Picture 2" descr="C:\Users\SILVIA\Pictures\Picture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44816" cy="55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6962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SIALOADENITIS CRONICA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s-PE" dirty="0" smtClean="0"/>
          </a:p>
          <a:p>
            <a:r>
              <a:rPr lang="es-PE" sz="2800" dirty="0">
                <a:solidFill>
                  <a:srgbClr val="C00000"/>
                </a:solidFill>
              </a:rPr>
              <a:t>CRONICA</a:t>
            </a:r>
            <a:r>
              <a:rPr lang="es-PE" sz="2800" dirty="0"/>
              <a:t>; obstrucción, disminución de secreción de saliva por medicamentos, radiación, tuberculosis, micosis actinomicosis</a:t>
            </a:r>
            <a:r>
              <a:rPr lang="es-PE" sz="2800" dirty="0" smtClean="0"/>
              <a:t>.</a:t>
            </a:r>
            <a:endParaRPr lang="es-PE" dirty="0"/>
          </a:p>
          <a:p>
            <a:r>
              <a:rPr lang="es-PE" dirty="0"/>
              <a:t>Citología: material escaso, aislados grupos </a:t>
            </a:r>
            <a:r>
              <a:rPr lang="es-PE" dirty="0" err="1"/>
              <a:t>acinares</a:t>
            </a:r>
            <a:r>
              <a:rPr lang="es-PE" dirty="0"/>
              <a:t> y alguna placa ductal </a:t>
            </a:r>
            <a:r>
              <a:rPr lang="es-PE" dirty="0" smtClean="0"/>
              <a:t>fondo </a:t>
            </a:r>
            <a:r>
              <a:rPr lang="es-PE" dirty="0"/>
              <a:t>con linfocitos y células plasmáticas. Núcleos desnudos de las células </a:t>
            </a:r>
            <a:r>
              <a:rPr lang="es-PE" dirty="0" err="1"/>
              <a:t>acinares</a:t>
            </a:r>
            <a:r>
              <a:rPr lang="es-PE" dirty="0"/>
              <a:t>. </a:t>
            </a:r>
            <a:endParaRPr lang="es-PE" dirty="0" smtClean="0"/>
          </a:p>
          <a:p>
            <a:r>
              <a:rPr lang="es-PE" dirty="0" smtClean="0"/>
              <a:t>El </a:t>
            </a:r>
            <a:r>
              <a:rPr lang="es-PE" dirty="0"/>
              <a:t>epitelio ductal puede mostrar metaplasia pavimentosa y fibroblastos.</a:t>
            </a:r>
          </a:p>
        </p:txBody>
      </p:sp>
    </p:spTree>
    <p:extLst>
      <p:ext uri="{BB962C8B-B14F-4D97-AF65-F5344CB8AC3E}">
        <p14:creationId xmlns:p14="http://schemas.microsoft.com/office/powerpoint/2010/main" xmlns="" val="284346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6626" name="Picture 2" descr="C:\Users\SILVIA\Pictures\sialo cronic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560840" cy="56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983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GLÁNDULAS SALIVALES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/>
              <a:t>Existen glándulas salivales mayores y menores. </a:t>
            </a:r>
            <a:endParaRPr lang="es-ES" dirty="0" smtClean="0"/>
          </a:p>
          <a:p>
            <a:r>
              <a:rPr lang="es-ES" dirty="0" smtClean="0"/>
              <a:t>El </a:t>
            </a:r>
            <a:r>
              <a:rPr lang="es-ES" dirty="0"/>
              <a:t>primer grupo está compuesto por 3 pares de glándulas: parótida, </a:t>
            </a:r>
            <a:r>
              <a:rPr lang="es-ES" dirty="0" smtClean="0"/>
              <a:t> </a:t>
            </a:r>
            <a:r>
              <a:rPr lang="es-ES" dirty="0"/>
              <a:t>submaxilar y sublingual. </a:t>
            </a:r>
            <a:endParaRPr lang="es-ES" dirty="0" smtClean="0"/>
          </a:p>
          <a:p>
            <a:r>
              <a:rPr lang="es-ES" dirty="0" smtClean="0"/>
              <a:t>Las </a:t>
            </a:r>
            <a:r>
              <a:rPr lang="es-ES" dirty="0"/>
              <a:t>glándulas salivales menores son numerosas (700 a 1000) y se distribuyen en las mucosas </a:t>
            </a:r>
            <a:r>
              <a:rPr lang="es-ES" dirty="0" smtClean="0"/>
              <a:t>oro faríngea, </a:t>
            </a:r>
            <a:r>
              <a:rPr lang="es-ES" dirty="0"/>
              <a:t>nasal, sinusal, laríngea y </a:t>
            </a:r>
            <a:r>
              <a:rPr lang="es-ES" dirty="0" smtClean="0"/>
              <a:t>traqueal.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210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Sialoadenitis crónica </a:t>
            </a:r>
            <a:endParaRPr lang="es-PE" dirty="0"/>
          </a:p>
        </p:txBody>
      </p:sp>
      <p:pic>
        <p:nvPicPr>
          <p:cNvPr id="41986" name="Picture 2" descr="C:\Users\SILVIA\Pictures\s.c.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488832" cy="55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788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Plasmocitos </a:t>
            </a:r>
            <a:r>
              <a:rPr lang="es-PE" dirty="0" err="1" smtClean="0"/>
              <a:t>macrofagos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8147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Plasmocitos, macrófagos</a:t>
            </a:r>
            <a:endParaRPr lang="es-PE" dirty="0"/>
          </a:p>
        </p:txBody>
      </p:sp>
      <p:pic>
        <p:nvPicPr>
          <p:cNvPr id="39938" name="Picture 2" descr="C:\Users\SILVIA\Pictures\s.c.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9174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GRANULOMA</a:t>
            </a:r>
            <a:endParaRPr lang="es-PE" dirty="0"/>
          </a:p>
        </p:txBody>
      </p:sp>
      <p:pic>
        <p:nvPicPr>
          <p:cNvPr id="40962" name="Picture 2" descr="C:\Users\SILVIA\Pictures\s.c.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2424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63328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73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 smtClean="0">
                <a:solidFill>
                  <a:srgbClr val="002060"/>
                </a:solidFill>
              </a:rPr>
              <a:t>LESIONES TUMORALES DE GLÁNDULA SALIVAL</a:t>
            </a:r>
            <a:endParaRPr lang="es-PE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PE" dirty="0" smtClean="0">
                <a:solidFill>
                  <a:srgbClr val="FF0000"/>
                </a:solidFill>
              </a:rPr>
              <a:t>Tumores </a:t>
            </a:r>
            <a:r>
              <a:rPr lang="es-PE" dirty="0">
                <a:solidFill>
                  <a:srgbClr val="FF0000"/>
                </a:solidFill>
              </a:rPr>
              <a:t>benignos</a:t>
            </a:r>
          </a:p>
          <a:p>
            <a:pPr marL="0" indent="0">
              <a:buNone/>
            </a:pPr>
            <a:r>
              <a:rPr lang="es-PE" dirty="0" smtClean="0"/>
              <a:t>Adenoma </a:t>
            </a:r>
            <a:r>
              <a:rPr lang="es-PE" dirty="0"/>
              <a:t>pleomorfo</a:t>
            </a:r>
          </a:p>
          <a:p>
            <a:pPr marL="0" indent="0">
              <a:buNone/>
            </a:pPr>
            <a:r>
              <a:rPr lang="es-PE" dirty="0" smtClean="0"/>
              <a:t>Tumor de </a:t>
            </a:r>
            <a:r>
              <a:rPr lang="es-PE" dirty="0" err="1" smtClean="0"/>
              <a:t>Warthin</a:t>
            </a:r>
            <a:r>
              <a:rPr lang="es-PE" dirty="0" smtClean="0"/>
              <a:t>, </a:t>
            </a:r>
            <a:r>
              <a:rPr lang="es-PE" dirty="0" err="1" smtClean="0"/>
              <a:t>Cistoadenolinfoma</a:t>
            </a:r>
            <a:r>
              <a:rPr lang="es-PE" dirty="0" smtClean="0"/>
              <a:t>, </a:t>
            </a:r>
            <a:endParaRPr lang="es-PE" dirty="0"/>
          </a:p>
          <a:p>
            <a:pPr marL="0" indent="0">
              <a:buNone/>
            </a:pPr>
            <a:r>
              <a:rPr lang="es-PE" dirty="0" smtClean="0"/>
              <a:t>Otros </a:t>
            </a:r>
            <a:r>
              <a:rPr lang="es-PE" dirty="0"/>
              <a:t>tumores </a:t>
            </a:r>
            <a:r>
              <a:rPr lang="es-PE" dirty="0" smtClean="0"/>
              <a:t>benignos.</a:t>
            </a:r>
            <a:endParaRPr lang="es-PE" dirty="0"/>
          </a:p>
          <a:p>
            <a:pPr marL="0" indent="0">
              <a:buNone/>
            </a:pPr>
            <a:endParaRPr lang="es-P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PE" dirty="0" smtClean="0">
                <a:solidFill>
                  <a:srgbClr val="FF0000"/>
                </a:solidFill>
              </a:rPr>
              <a:t>Tumores </a:t>
            </a:r>
            <a:r>
              <a:rPr lang="es-PE" dirty="0">
                <a:solidFill>
                  <a:srgbClr val="FF0000"/>
                </a:solidFill>
              </a:rPr>
              <a:t>malignos</a:t>
            </a:r>
          </a:p>
          <a:p>
            <a:pPr marL="0" indent="0">
              <a:buNone/>
            </a:pPr>
            <a:r>
              <a:rPr lang="es-PE" u="sng" dirty="0" smtClean="0"/>
              <a:t>Carcinoma </a:t>
            </a:r>
            <a:r>
              <a:rPr lang="es-PE" u="sng" dirty="0" err="1" smtClean="0"/>
              <a:t>muco</a:t>
            </a:r>
            <a:r>
              <a:rPr lang="es-PE" u="sng" dirty="0" smtClean="0"/>
              <a:t> epidermoide.</a:t>
            </a:r>
            <a:endParaRPr lang="es-PE" u="sng" dirty="0"/>
          </a:p>
          <a:p>
            <a:pPr marL="0" indent="0">
              <a:buNone/>
            </a:pPr>
            <a:r>
              <a:rPr lang="es-PE" u="sng" dirty="0" smtClean="0"/>
              <a:t>Carcinoma </a:t>
            </a:r>
            <a:r>
              <a:rPr lang="es-PE" u="sng" dirty="0"/>
              <a:t>adenoide </a:t>
            </a:r>
            <a:r>
              <a:rPr lang="es-PE" u="sng" dirty="0" smtClean="0"/>
              <a:t>quístico</a:t>
            </a:r>
            <a:r>
              <a:rPr lang="es-PE" dirty="0" smtClean="0"/>
              <a:t>.</a:t>
            </a: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12798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PLEOMORFICO</a:t>
            </a:r>
            <a:endParaRPr lang="es-PE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Es el tumor más frecuente de las glándulas salivales, mayores 60 y 75% de y 50% de la menores.</a:t>
            </a:r>
          </a:p>
          <a:p>
            <a:r>
              <a:rPr lang="es-PE" dirty="0" smtClean="0"/>
              <a:t>El más frecuente de la parótida.</a:t>
            </a:r>
          </a:p>
          <a:p>
            <a:r>
              <a:rPr lang="es-PE" dirty="0" smtClean="0"/>
              <a:t>Mas común en mujeres.</a:t>
            </a:r>
          </a:p>
          <a:p>
            <a:r>
              <a:rPr lang="es-PE" dirty="0" smtClean="0"/>
              <a:t>Presenta elementos epiteliales. matriz mixoide, mucoide y </a:t>
            </a:r>
            <a:r>
              <a:rPr lang="es-PE" dirty="0" err="1" smtClean="0"/>
              <a:t>condroide</a:t>
            </a:r>
            <a:r>
              <a:rPr lang="es-PE" dirty="0" smtClean="0"/>
              <a:t>.</a:t>
            </a:r>
          </a:p>
          <a:p>
            <a:endParaRPr lang="es-PE" dirty="0" smtClean="0"/>
          </a:p>
          <a:p>
            <a:endParaRPr lang="es-P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</a:t>
            </a:r>
            <a:endParaRPr lang="es-PE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Fondo </a:t>
            </a:r>
            <a:r>
              <a:rPr lang="es-PE" dirty="0"/>
              <a:t>de sustancia </a:t>
            </a:r>
            <a:r>
              <a:rPr lang="es-PE" dirty="0" err="1"/>
              <a:t>condromixoide</a:t>
            </a:r>
            <a:r>
              <a:rPr lang="es-PE" dirty="0"/>
              <a:t> de aspecto </a:t>
            </a:r>
            <a:r>
              <a:rPr lang="es-PE" dirty="0" smtClean="0"/>
              <a:t>fibrilar.</a:t>
            </a:r>
          </a:p>
          <a:p>
            <a:r>
              <a:rPr lang="es-PE" dirty="0" smtClean="0"/>
              <a:t>Células </a:t>
            </a:r>
            <a:r>
              <a:rPr lang="es-PE" dirty="0"/>
              <a:t>epiteliales </a:t>
            </a:r>
            <a:r>
              <a:rPr lang="es-PE" dirty="0" smtClean="0"/>
              <a:t>(formando </a:t>
            </a:r>
            <a:r>
              <a:rPr lang="es-PE" dirty="0" err="1"/>
              <a:t>acinis</a:t>
            </a:r>
            <a:r>
              <a:rPr lang="es-PE" dirty="0"/>
              <a:t>, o ductos) núcleo grande, </a:t>
            </a:r>
            <a:r>
              <a:rPr lang="es-PE" dirty="0" smtClean="0"/>
              <a:t>redondeado. </a:t>
            </a:r>
          </a:p>
          <a:p>
            <a:r>
              <a:rPr lang="es-PE" dirty="0" smtClean="0"/>
              <a:t>Conglomerados </a:t>
            </a:r>
            <a:r>
              <a:rPr lang="es-PE" dirty="0"/>
              <a:t>celulares con citoplasma </a:t>
            </a:r>
            <a:r>
              <a:rPr lang="es-PE" dirty="0" err="1"/>
              <a:t>eosinófilo</a:t>
            </a:r>
            <a:r>
              <a:rPr lang="es-PE" dirty="0"/>
              <a:t>, núcleos redondeados, cromatina fina que se corresponden con el epitelio ductal. </a:t>
            </a:r>
            <a:endParaRPr lang="es-PE" dirty="0" smtClean="0"/>
          </a:p>
          <a:p>
            <a:r>
              <a:rPr lang="es-PE" dirty="0" smtClean="0"/>
              <a:t>Células </a:t>
            </a:r>
            <a:r>
              <a:rPr lang="es-PE" dirty="0"/>
              <a:t>mesenquimales fusiformes en el </a:t>
            </a:r>
            <a:r>
              <a:rPr lang="es-PE" dirty="0" smtClean="0"/>
              <a:t>estroma.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2898873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28674" name="Picture 2" descr="C:\Users\SILVIA\Pictures\v21n4a08f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60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754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10242" name="Picture 2" descr="C:\Users\SILVIA\Pictures\220px-Pleomorphic_adenoma_(1)_parotid_glan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35292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796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 descr="C:\Users\SILVIA\Pictures\ana.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57542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09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 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9219" name="Picture 3" descr="C:\Users\SILVIA\Pictures\200px-Pleomorphic_adenoma_(4)_parotid_glan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5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4180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 </a:t>
            </a:r>
            <a:r>
              <a:rPr lang="es-PE" dirty="0" smtClean="0">
                <a:solidFill>
                  <a:srgbClr val="00B0F0"/>
                </a:solidFill>
              </a:rPr>
              <a:t>ADENOMA PLEOMORFICO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13314" name="Picture 2" descr="C:\Users\SILVIA\Pictures\adenomapleomorfic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68952" cy="578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365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ADENOMA PLEOMÓRFICO</a:t>
            </a:r>
            <a:endParaRPr lang="es-PE" dirty="0"/>
          </a:p>
        </p:txBody>
      </p:sp>
      <p:pic>
        <p:nvPicPr>
          <p:cNvPr id="22530" name="Picture 2" descr="C:\Users\SILVIA\Pictures\pelomor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9694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9689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 smtClean="0">
                <a:solidFill>
                  <a:srgbClr val="00B0F0"/>
                </a:solidFill>
              </a:rPr>
              <a:t>ADENOMA PLEOMÓRFICO, ESTROMA MUCOIDE</a:t>
            </a:r>
            <a:endParaRPr lang="es-PE" sz="2800" dirty="0">
              <a:solidFill>
                <a:srgbClr val="00B0F0"/>
              </a:solidFill>
            </a:endParaRPr>
          </a:p>
        </p:txBody>
      </p:sp>
      <p:pic>
        <p:nvPicPr>
          <p:cNvPr id="24578" name="Picture 2" descr="C:\Users\SILVIA\Pictures\pleomor4. mucoi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6385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dirty="0" smtClean="0">
                <a:solidFill>
                  <a:srgbClr val="00B0F0"/>
                </a:solidFill>
              </a:rPr>
              <a:t>ADENOMA PLEOMÓRFICO, MATRIZ MIXOIDE</a:t>
            </a:r>
            <a:endParaRPr lang="es-PE" sz="2800" dirty="0">
              <a:solidFill>
                <a:srgbClr val="00B0F0"/>
              </a:solidFill>
            </a:endParaRPr>
          </a:p>
        </p:txBody>
      </p:sp>
      <p:pic>
        <p:nvPicPr>
          <p:cNvPr id="25602" name="Picture 2" descr="C:\Users\SILVIA\Pictures\pleomor4.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7445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</a:t>
            </a:r>
            <a:endParaRPr lang="es-PE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47474"/>
            <a:ext cx="7747367" cy="581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01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 </a:t>
            </a:r>
            <a:endParaRPr lang="es-PE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40351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3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ADENOMA PLEOMÓRFICO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14338" name="Picture 2" descr="C:\Users\SILVIA\Pictures\adepleomor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32848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1608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60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4991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Tumor de </a:t>
            </a:r>
            <a:r>
              <a:rPr lang="es-PE" dirty="0" err="1" smtClean="0"/>
              <a:t>Warthin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Tumor benigno, representa 8% de los tumores de la parótida, raramente en otras glándulas, mas frecuente en varones.</a:t>
            </a:r>
          </a:p>
          <a:p>
            <a:r>
              <a:rPr lang="es-PE" dirty="0" smtClean="0"/>
              <a:t>La histogénesis es incierta.</a:t>
            </a:r>
          </a:p>
          <a:p>
            <a:r>
              <a:rPr lang="es-PE" dirty="0" smtClean="0"/>
              <a:t>Parénquima epitelial, papilar.</a:t>
            </a:r>
          </a:p>
          <a:p>
            <a:r>
              <a:rPr lang="es-PE" dirty="0" smtClean="0"/>
              <a:t>Estroma linfoide, con centros germinales.</a:t>
            </a:r>
          </a:p>
          <a:p>
            <a:endParaRPr lang="es-P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 salival parótida (serosa)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70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49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WARTHIN</a:t>
            </a:r>
            <a:endParaRPr lang="es-PE" dirty="0"/>
          </a:p>
        </p:txBody>
      </p:sp>
      <p:pic>
        <p:nvPicPr>
          <p:cNvPr id="57346" name="Picture 2" descr="C:\Users\SILVIA\Pictures\warth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701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WARTHIN</a:t>
            </a:r>
          </a:p>
        </p:txBody>
      </p:sp>
      <p:pic>
        <p:nvPicPr>
          <p:cNvPr id="58370" name="Picture 2" descr="C:\Users\SILVIA\Pictures\warthin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412776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3857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 smtClean="0"/>
              <a:t>Warthin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/>
              <a:t>Material abundante </a:t>
            </a:r>
            <a:r>
              <a:rPr lang="es-PE" dirty="0" smtClean="0"/>
              <a:t>seroso </a:t>
            </a:r>
            <a:r>
              <a:rPr lang="es-PE" dirty="0"/>
              <a:t>o </a:t>
            </a:r>
            <a:r>
              <a:rPr lang="es-PE" dirty="0" smtClean="0"/>
              <a:t>mucoso.</a:t>
            </a:r>
          </a:p>
          <a:p>
            <a:r>
              <a:rPr lang="es-PE" dirty="0" smtClean="0"/>
              <a:t>Células en mono capa. </a:t>
            </a:r>
          </a:p>
          <a:p>
            <a:r>
              <a:rPr lang="es-PE" dirty="0" smtClean="0"/>
              <a:t>Citoplasma </a:t>
            </a:r>
            <a:r>
              <a:rPr lang="es-PE" dirty="0"/>
              <a:t>amplio, bien delimitado núcleo claro redondeado con un pequeño </a:t>
            </a:r>
            <a:r>
              <a:rPr lang="es-PE" dirty="0" smtClean="0"/>
              <a:t>nucléolo.</a:t>
            </a:r>
          </a:p>
          <a:p>
            <a:r>
              <a:rPr lang="es-PE" dirty="0" smtClean="0"/>
              <a:t>Células </a:t>
            </a:r>
            <a:r>
              <a:rPr lang="es-PE" dirty="0"/>
              <a:t>epiteliales que pueden aparecer en grupos o de forma suelta. </a:t>
            </a:r>
            <a:endParaRPr lang="es-PE" dirty="0" smtClean="0"/>
          </a:p>
          <a:p>
            <a:r>
              <a:rPr lang="es-PE" dirty="0" smtClean="0"/>
              <a:t>Linfocitos</a:t>
            </a:r>
            <a:r>
              <a:rPr lang="es-PE" dirty="0"/>
              <a:t>. </a:t>
            </a:r>
            <a:endParaRPr lang="es-PE" dirty="0" smtClean="0"/>
          </a:p>
          <a:p>
            <a:r>
              <a:rPr lang="es-PE" dirty="0" smtClean="0"/>
              <a:t>Fondo </a:t>
            </a:r>
            <a:r>
              <a:rPr lang="es-PE" dirty="0" err="1" smtClean="0"/>
              <a:t>sero</a:t>
            </a:r>
            <a:r>
              <a:rPr lang="es-PE" dirty="0" smtClean="0"/>
              <a:t> mucinoso </a:t>
            </a:r>
            <a:r>
              <a:rPr lang="es-PE" dirty="0"/>
              <a:t>con </a:t>
            </a:r>
            <a:r>
              <a:rPr lang="es-PE" dirty="0" smtClean="0"/>
              <a:t>detritus, </a:t>
            </a:r>
            <a:r>
              <a:rPr lang="es-PE" dirty="0"/>
              <a:t>macrófagos y células </a:t>
            </a:r>
            <a:r>
              <a:rPr lang="es-PE" dirty="0" smtClean="0"/>
              <a:t>gigantes.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612185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 smtClean="0"/>
              <a:t>Warthin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24744"/>
            <a:ext cx="710478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9594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 smtClean="0"/>
              <a:t>Warthin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023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1151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WARTHIN</a:t>
            </a:r>
          </a:p>
        </p:txBody>
      </p:sp>
      <p:pic>
        <p:nvPicPr>
          <p:cNvPr id="59394" name="Picture 2" descr="C:\Users\SILVIA\Pictures\warthin.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01121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WARTHIN</a:t>
            </a:r>
          </a:p>
        </p:txBody>
      </p:sp>
      <p:pic>
        <p:nvPicPr>
          <p:cNvPr id="60418" name="Picture 2" descr="C:\Users\SILVIA\Pictures\warthin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2685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WARTHIN</a:t>
            </a:r>
          </a:p>
        </p:txBody>
      </p:sp>
      <p:pic>
        <p:nvPicPr>
          <p:cNvPr id="61442" name="Picture 2" descr="C:\Users\SILVIA\Pictures\warthin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8674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WARTHIN</a:t>
            </a:r>
          </a:p>
        </p:txBody>
      </p:sp>
      <p:pic>
        <p:nvPicPr>
          <p:cNvPr id="62466" name="Picture 2" descr="C:\Users\SILVIA\Pictures\warthin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07381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ONCOCITOMA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Tumor benigno de crecimiento lento de glándulas     salivales mayores.</a:t>
            </a:r>
          </a:p>
          <a:p>
            <a:r>
              <a:rPr lang="es-PE" dirty="0" smtClean="0"/>
              <a:t>Células grandes de citoplasma eosinofílico  (</a:t>
            </a:r>
            <a:r>
              <a:rPr lang="es-PE" dirty="0" err="1" smtClean="0"/>
              <a:t>oncocitos</a:t>
            </a:r>
            <a:r>
              <a:rPr lang="es-PE" dirty="0" smtClean="0"/>
              <a:t>).</a:t>
            </a:r>
          </a:p>
          <a:p>
            <a:r>
              <a:rPr lang="es-PE" dirty="0" smtClean="0"/>
              <a:t>Se presentan como láminas o acinos.</a:t>
            </a:r>
            <a:endParaRPr lang="es-P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Glándula salival parótida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74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14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err="1" smtClean="0"/>
              <a:t>oncocitoma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75848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8893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482" name="Picture 2" descr="C:\Users\SILVIA\Pictures\cel. ap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0823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247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MIOEPITELIOMA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Es un adenoma compuesto exclusivamente por células mioepiteliales, que pueden tener patrón tubular, alveolar, trabecular.</a:t>
            </a:r>
            <a:endParaRPr lang="es-PE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MIOEPITELIOMA</a:t>
            </a:r>
            <a:endParaRPr lang="es-PE" dirty="0"/>
          </a:p>
        </p:txBody>
      </p:sp>
      <p:pic>
        <p:nvPicPr>
          <p:cNvPr id="64514" name="Picture 2" descr="C:\Users\SILVIA\Pictures\mioepi.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3476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136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MIOEPITELIOMA</a:t>
            </a:r>
            <a:endParaRPr lang="es-PE" dirty="0"/>
          </a:p>
        </p:txBody>
      </p:sp>
      <p:pic>
        <p:nvPicPr>
          <p:cNvPr id="65538" name="Picture 2" descr="C:\Users\SILVIA\Pictures\mioepit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39282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2758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CARCINOMA MUCO EPIDERMOIDE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Tumor maligno más frecuente de la glándula salival mayor y menor.</a:t>
            </a:r>
          </a:p>
          <a:p>
            <a:r>
              <a:rPr lang="es-PE" dirty="0" smtClean="0"/>
              <a:t>Mas frecuente en niños y adolescentes.</a:t>
            </a:r>
          </a:p>
          <a:p>
            <a:r>
              <a:rPr lang="es-PE" dirty="0" smtClean="0"/>
              <a:t>Tiene relación con radioterapia, por lo que es importante este antecedente.</a:t>
            </a:r>
          </a:p>
          <a:p>
            <a:r>
              <a:rPr lang="es-PE" dirty="0" smtClean="0"/>
              <a:t>Células </a:t>
            </a:r>
            <a:r>
              <a:rPr lang="es-PE" dirty="0" err="1" smtClean="0"/>
              <a:t>muco</a:t>
            </a:r>
            <a:r>
              <a:rPr lang="es-PE" dirty="0" smtClean="0"/>
              <a:t> secretoras, pavimentosas, intermedias y claras.</a:t>
            </a:r>
          </a:p>
          <a:p>
            <a:r>
              <a:rPr lang="es-PE" dirty="0" smtClean="0"/>
              <a:t>La atipia es variable.</a:t>
            </a:r>
            <a:endParaRPr lang="es-PE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CARCINOMA MUCO EPIDERMOIDE</a:t>
            </a:r>
            <a:endParaRPr lang="es-PE" dirty="0"/>
          </a:p>
        </p:txBody>
      </p:sp>
      <p:pic>
        <p:nvPicPr>
          <p:cNvPr id="48130" name="Picture 2" descr="C:\Users\SILVIA\Pictures\muco e.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353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2800" dirty="0" smtClean="0"/>
              <a:t>Carcinoma </a:t>
            </a:r>
            <a:r>
              <a:rPr lang="es-PE" sz="2800" dirty="0" err="1" smtClean="0"/>
              <a:t>muco</a:t>
            </a:r>
            <a:r>
              <a:rPr lang="es-PE" sz="2800" dirty="0" smtClean="0"/>
              <a:t> epidermoide  abundante material mucoso</a:t>
            </a:r>
            <a:endParaRPr lang="es-PE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08912" cy="569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7244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CARCINOMA MUCO EPIDERMOIDE</a:t>
            </a:r>
          </a:p>
        </p:txBody>
      </p:sp>
      <p:pic>
        <p:nvPicPr>
          <p:cNvPr id="49154" name="Picture 2" descr="C:\Users\SILVIA\Pictures\muco e.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64587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CARCINOMA MUCO EPIDERMOIDE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0178" name="Picture 2" descr="C:\Users\SILVIA\Pictures\muco e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0830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96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 salival parótida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421"/>
            <a:ext cx="8568952" cy="573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77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CARCINOMA MUCO EPIDERMOIDE</a:t>
            </a:r>
          </a:p>
        </p:txBody>
      </p:sp>
      <p:pic>
        <p:nvPicPr>
          <p:cNvPr id="51202" name="Picture 2" descr="C:\Users\SILVIA\Pictures\muco e.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5561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CARCINOMA MUCO EPIDERMOIDE</a:t>
            </a:r>
          </a:p>
        </p:txBody>
      </p:sp>
      <p:pic>
        <p:nvPicPr>
          <p:cNvPr id="52226" name="Picture 2" descr="C:\Users\SILVIA\Pictures\mucoe.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108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505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2818FC"/>
                </a:solidFill>
              </a:rPr>
              <a:t>CARCINOMA ADENOIDE QUÍSTICO</a:t>
            </a:r>
            <a:endParaRPr lang="es-PE" dirty="0">
              <a:solidFill>
                <a:srgbClr val="2818FC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Es un tumor muy maligno de las glándulas salivales, debido a su gran capacidad invasora.</a:t>
            </a:r>
          </a:p>
          <a:p>
            <a:r>
              <a:rPr lang="es-PE" dirty="0" smtClean="0"/>
              <a:t>Histológicamente patrón cribiforme.</a:t>
            </a:r>
          </a:p>
          <a:p>
            <a:r>
              <a:rPr lang="es-PE" dirty="0" smtClean="0"/>
              <a:t>Células epiteliales malignas ductales y células mioepiteliales, dispuestas en forma de conductos, con espacios quísticos que le dan el nombre.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301460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2818FC"/>
                </a:solidFill>
              </a:rPr>
              <a:t>CARCINOMA ADENOIDE QUÍSTICO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PE" dirty="0" smtClean="0"/>
              <a:t>A la aspiración se obtiene un material </a:t>
            </a:r>
            <a:r>
              <a:rPr lang="es-PE" dirty="0"/>
              <a:t>viscoso semisólido. </a:t>
            </a:r>
            <a:endParaRPr lang="es-PE" dirty="0" smtClean="0"/>
          </a:p>
          <a:p>
            <a:r>
              <a:rPr lang="es-PE" dirty="0" smtClean="0"/>
              <a:t>La </a:t>
            </a:r>
            <a:r>
              <a:rPr lang="es-PE" dirty="0"/>
              <a:t>celularidad se dispone en elementos aislados, en pequeñas placas, </a:t>
            </a:r>
            <a:r>
              <a:rPr lang="es-PE" dirty="0" smtClean="0"/>
              <a:t>en </a:t>
            </a:r>
            <a:r>
              <a:rPr lang="es-PE" dirty="0"/>
              <a:t>formaciones globulares con centros vacios u ocupados por una bola que característicamente toma una tinción intensa, violeta con el </a:t>
            </a:r>
            <a:r>
              <a:rPr lang="es-PE" dirty="0" err="1"/>
              <a:t>Giemsa</a:t>
            </a:r>
            <a:r>
              <a:rPr lang="es-PE" dirty="0"/>
              <a:t> y roja con el PAS. </a:t>
            </a:r>
            <a:endParaRPr lang="es-PE" dirty="0" smtClean="0"/>
          </a:p>
          <a:p>
            <a:r>
              <a:rPr lang="es-PE" dirty="0" smtClean="0"/>
              <a:t>Las </a:t>
            </a:r>
            <a:r>
              <a:rPr lang="es-PE" dirty="0"/>
              <a:t>células son pequeñas muestran escaso citoplasma un núcleo redondeado con cromatina gruesa y en un periferia y pequeño </a:t>
            </a:r>
            <a:r>
              <a:rPr lang="es-PE" dirty="0" smtClean="0"/>
              <a:t>nucléolo.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xmlns="" val="33928334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2818FC"/>
                </a:solidFill>
              </a:rPr>
              <a:t>CARCINOMA ADENOIDE QUÍSTICO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Cuando se ven elementos glandulares, las células son grandes, de </a:t>
            </a:r>
            <a:r>
              <a:rPr lang="es-PE" dirty="0"/>
              <a:t>citoplasma vacuolado. </a:t>
            </a:r>
            <a:endParaRPr lang="es-PE" dirty="0" smtClean="0"/>
          </a:p>
          <a:p>
            <a:r>
              <a:rPr lang="es-PE" dirty="0" smtClean="0"/>
              <a:t>Células </a:t>
            </a:r>
            <a:r>
              <a:rPr lang="es-PE" dirty="0"/>
              <a:t>escamosas intermedias tienen citoplasma amplio y </a:t>
            </a:r>
            <a:r>
              <a:rPr lang="es-PE" dirty="0" err="1"/>
              <a:t>eosinófilo</a:t>
            </a:r>
            <a:r>
              <a:rPr lang="es-PE" dirty="0"/>
              <a:t>. </a:t>
            </a:r>
            <a:endParaRPr lang="es-PE" dirty="0" smtClean="0"/>
          </a:p>
          <a:p>
            <a:r>
              <a:rPr lang="es-PE" dirty="0" smtClean="0"/>
              <a:t>Células </a:t>
            </a:r>
            <a:r>
              <a:rPr lang="es-PE" dirty="0"/>
              <a:t>pavimentosas </a:t>
            </a:r>
            <a:r>
              <a:rPr lang="es-PE" dirty="0" smtClean="0"/>
              <a:t> muestran </a:t>
            </a:r>
            <a:r>
              <a:rPr lang="es-PE" dirty="0"/>
              <a:t>limites citoplasmáticos precisos, grandes citoplasmas </a:t>
            </a:r>
            <a:r>
              <a:rPr lang="es-PE" dirty="0" err="1"/>
              <a:t>eosinófilo</a:t>
            </a:r>
            <a:r>
              <a:rPr lang="es-PE" dirty="0"/>
              <a:t> y núcleos de cromatina gruesa con </a:t>
            </a:r>
            <a:r>
              <a:rPr lang="es-PE" dirty="0" err="1"/>
              <a:t>nucleolo</a:t>
            </a:r>
            <a:r>
              <a:rPr lang="es-PE" dirty="0"/>
              <a:t> fácilmente visible. </a:t>
            </a:r>
            <a:endParaRPr lang="es-PE" dirty="0" smtClean="0"/>
          </a:p>
          <a:p>
            <a:r>
              <a:rPr lang="es-PE" dirty="0" smtClean="0"/>
              <a:t>El </a:t>
            </a:r>
            <a:r>
              <a:rPr lang="es-PE" dirty="0"/>
              <a:t>fondo es sucio con un material amorfo y granulado correspondiente. </a:t>
            </a:r>
          </a:p>
        </p:txBody>
      </p:sp>
    </p:spTree>
    <p:extLst>
      <p:ext uri="{BB962C8B-B14F-4D97-AF65-F5344CB8AC3E}">
        <p14:creationId xmlns:p14="http://schemas.microsoft.com/office/powerpoint/2010/main" xmlns="" val="22203079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Carcinoma Adenoide Quístico (</a:t>
            </a:r>
            <a:r>
              <a:rPr lang="es-PE" dirty="0" err="1" smtClean="0">
                <a:solidFill>
                  <a:srgbClr val="00B0F0"/>
                </a:solidFill>
              </a:rPr>
              <a:t>cilindroma</a:t>
            </a:r>
            <a:r>
              <a:rPr lang="es-PE" dirty="0" smtClean="0">
                <a:solidFill>
                  <a:srgbClr val="00B0F0"/>
                </a:solidFill>
              </a:rPr>
              <a:t>)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43010" name="Picture 2" descr="C:\Users\SILVIA\Pictures\adenoide q.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59"/>
            <a:ext cx="7488832" cy="53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852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solidFill>
                  <a:srgbClr val="00B0F0"/>
                </a:solidFill>
              </a:rPr>
              <a:t>Carcinoma Adenoide Quístico (</a:t>
            </a:r>
            <a:r>
              <a:rPr lang="es-PE" dirty="0" err="1">
                <a:solidFill>
                  <a:srgbClr val="00B0F0"/>
                </a:solidFill>
              </a:rPr>
              <a:t>cilindroma</a:t>
            </a:r>
            <a:r>
              <a:rPr lang="es-PE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44034" name="Picture 2" descr="C:\Users\SILVIA\Pictures\adenoide q.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696744" cy="53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5130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B0F0"/>
                </a:solidFill>
              </a:rPr>
              <a:t>CARCINOMA ADENOIDE QUÍSTICO</a:t>
            </a:r>
            <a:endParaRPr lang="es-PE" dirty="0">
              <a:solidFill>
                <a:srgbClr val="00B0F0"/>
              </a:solidFill>
            </a:endParaRPr>
          </a:p>
        </p:txBody>
      </p:sp>
      <p:pic>
        <p:nvPicPr>
          <p:cNvPr id="19458" name="Picture 2" descr="C:\Users\SILVIA\Pictures\Ca. adenoide qui..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16824" cy="56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13521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2800" dirty="0" smtClean="0">
                <a:solidFill>
                  <a:srgbClr val="7030A0"/>
                </a:solidFill>
              </a:rPr>
              <a:t>Carcinoma adenoide quístico, células escamosas </a:t>
            </a:r>
            <a:br>
              <a:rPr lang="es-PE" sz="2800" dirty="0" smtClean="0">
                <a:solidFill>
                  <a:srgbClr val="7030A0"/>
                </a:solidFill>
              </a:rPr>
            </a:br>
            <a:r>
              <a:rPr lang="es-PE" sz="2800" dirty="0" smtClean="0">
                <a:solidFill>
                  <a:srgbClr val="7030A0"/>
                </a:solidFill>
              </a:rPr>
              <a:t>muestran limites citoplasmáticos precisos</a:t>
            </a:r>
            <a:endParaRPr lang="es-PE" sz="2800" dirty="0">
              <a:solidFill>
                <a:srgbClr val="7030A0"/>
              </a:solidFill>
            </a:endParaRPr>
          </a:p>
        </p:txBody>
      </p:sp>
      <p:pic>
        <p:nvPicPr>
          <p:cNvPr id="18434" name="Picture 2" descr="C:\Users\SILVIA\Pictures\C.adenoieq.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048672" cy="5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4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/>
              <a:t>Glándula salival sub maxilar </a:t>
            </a:r>
            <a:r>
              <a:rPr lang="es-PE" dirty="0" smtClean="0"/>
              <a:t>(</a:t>
            </a:r>
            <a:r>
              <a:rPr lang="es-PE" dirty="0" err="1" smtClean="0"/>
              <a:t>tej</a:t>
            </a:r>
            <a:r>
              <a:rPr lang="es-PE" dirty="0" smtClean="0"/>
              <a:t>. adiposo)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12968" cy="590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43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7030A0"/>
                </a:solidFill>
              </a:rPr>
              <a:t>Adenoide quístico solido</a:t>
            </a:r>
            <a:endParaRPr lang="es-PE" dirty="0">
              <a:solidFill>
                <a:srgbClr val="7030A0"/>
              </a:solidFill>
            </a:endParaRPr>
          </a:p>
        </p:txBody>
      </p:sp>
      <p:pic>
        <p:nvPicPr>
          <p:cNvPr id="27650" name="Picture 2" descr="C:\Users\SILVIA\Pictures\untitled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424936" cy="56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127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7030A0"/>
                </a:solidFill>
              </a:rPr>
              <a:t>Carcinoma adenoide quístico</a:t>
            </a:r>
            <a:endParaRPr lang="es-PE" dirty="0">
              <a:solidFill>
                <a:srgbClr val="7030A0"/>
              </a:solidFill>
            </a:endParaRPr>
          </a:p>
        </p:txBody>
      </p:sp>
      <p:pic>
        <p:nvPicPr>
          <p:cNvPr id="45058" name="Picture 2" descr="C:\Users\SILVIA\Pictures\adenoideq sólid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4362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52027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7030A0"/>
                </a:solidFill>
              </a:rPr>
              <a:t>Ca. Adenoide quístico, atipia moderada.</a:t>
            </a:r>
            <a:endParaRPr lang="es-PE" dirty="0">
              <a:solidFill>
                <a:srgbClr val="7030A0"/>
              </a:solidFill>
            </a:endParaRPr>
          </a:p>
        </p:txBody>
      </p:sp>
      <p:pic>
        <p:nvPicPr>
          <p:cNvPr id="15362" name="Picture 2" descr="C:\Users\SILVIA\Pictures\C. adenoide quístico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704856" cy="56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12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576064"/>
          </a:xfrm>
        </p:spPr>
        <p:txBody>
          <a:bodyPr>
            <a:noAutofit/>
          </a:bodyPr>
          <a:lstStyle/>
          <a:p>
            <a:r>
              <a:rPr lang="es-PE" sz="2000" dirty="0" smtClean="0">
                <a:solidFill>
                  <a:srgbClr val="7030A0"/>
                </a:solidFill>
              </a:rPr>
              <a:t>CA. ADENOIDE QUÍSTICO CÉLULAS CON MODERADA ATIPIA</a:t>
            </a:r>
            <a:endParaRPr lang="es-PE" sz="2000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36878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/>
          </a:bodyPr>
          <a:lstStyle/>
          <a:p>
            <a:r>
              <a:rPr lang="es-PE" sz="2800" dirty="0" smtClean="0">
                <a:solidFill>
                  <a:srgbClr val="7030A0"/>
                </a:solidFill>
              </a:rPr>
              <a:t>Carcinoma adenoide quístico formaciones globulares con centros vacios u ocupados por material mucoide</a:t>
            </a:r>
            <a:endParaRPr lang="es-PE" sz="2800" dirty="0">
              <a:solidFill>
                <a:srgbClr val="7030A0"/>
              </a:solidFill>
            </a:endParaRPr>
          </a:p>
        </p:txBody>
      </p:sp>
      <p:pic>
        <p:nvPicPr>
          <p:cNvPr id="47106" name="Picture 2" descr="C:\Users\SILVIA\Pictures\adenoideq.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0479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48348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2400" dirty="0" smtClean="0"/>
              <a:t>Carcinoma adenoide quístico formaciones globulares con centros vacios u ocupados material mucoide.</a:t>
            </a:r>
            <a:endParaRPr lang="es-PE" sz="2400" dirty="0"/>
          </a:p>
        </p:txBody>
      </p:sp>
      <p:pic>
        <p:nvPicPr>
          <p:cNvPr id="46082" name="Picture 2" descr="C:\Users\SILVIA\Pictures\adenoideq.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91815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958108"/>
            <a:ext cx="2880320" cy="914400"/>
          </a:xfrm>
        </p:spPr>
        <p:txBody>
          <a:bodyPr>
            <a:normAutofit fontScale="90000"/>
          </a:bodyPr>
          <a:lstStyle/>
          <a:p>
            <a:r>
              <a:rPr lang="es-PE" sz="2400" dirty="0" smtClean="0">
                <a:solidFill>
                  <a:srgbClr val="FF0000"/>
                </a:solidFill>
              </a:rPr>
              <a:t>CATARATA DEL BREO</a:t>
            </a:r>
            <a:br>
              <a:rPr lang="es-PE" sz="2400" dirty="0" smtClean="0">
                <a:solidFill>
                  <a:srgbClr val="FF0000"/>
                </a:solidFill>
              </a:rPr>
            </a:br>
            <a:r>
              <a:rPr lang="es-PE" sz="2400" dirty="0" smtClean="0">
                <a:solidFill>
                  <a:srgbClr val="FF0000"/>
                </a:solidFill>
              </a:rPr>
              <a:t>SAN MARTIN</a:t>
            </a:r>
            <a:endParaRPr lang="es-PE" sz="24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s-PE" dirty="0" smtClean="0"/>
              <a:t>GRACIAS</a:t>
            </a:r>
            <a:endParaRPr lang="es-P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32859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63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Glándula salival sub maxilar (mixta)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8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34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821</TotalTime>
  <Words>1474</Words>
  <Application>Microsoft Office PowerPoint</Application>
  <PresentationFormat>Presentación en pantalla (4:3)</PresentationFormat>
  <Paragraphs>168</Paragraphs>
  <Slides>87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88" baseType="lpstr">
      <vt:lpstr>Civil</vt:lpstr>
      <vt:lpstr>Diapositiva 1</vt:lpstr>
      <vt:lpstr>II CONGRESO NACIONAL DE CITOTECNOLOGIA LIMA</vt:lpstr>
      <vt:lpstr>GLÁNDULAS SALIVALES</vt:lpstr>
      <vt:lpstr>Diapositiva 4</vt:lpstr>
      <vt:lpstr>Glándula salival parótida (serosa)</vt:lpstr>
      <vt:lpstr>Glándula salival parótida</vt:lpstr>
      <vt:lpstr>Glándula salival parótida</vt:lpstr>
      <vt:lpstr>Glándula salival sub maxilar (tej. adiposo)</vt:lpstr>
      <vt:lpstr>Glándula salival sub maxilar (mixta)</vt:lpstr>
      <vt:lpstr>Glándula sub maxilar (mixta-serosa)</vt:lpstr>
      <vt:lpstr>Glándula sub lingual (mixta-mucosa)</vt:lpstr>
      <vt:lpstr>Glándula sub lingual (mixta-mucosa)</vt:lpstr>
      <vt:lpstr>Diapositiva 13</vt:lpstr>
      <vt:lpstr>PATOLOGIA</vt:lpstr>
      <vt:lpstr>CITOLOGIA GLANDULA SALIVAL</vt:lpstr>
      <vt:lpstr>CITOLOGIA GLANDULA SALIVAL</vt:lpstr>
      <vt:lpstr>CITOLOGIA GLANDULA SALIVAL</vt:lpstr>
      <vt:lpstr>CITOLOGIA GLANDULA SALIVAL</vt:lpstr>
      <vt:lpstr>CITOLOGIA GLANDULA SALIVAL</vt:lpstr>
      <vt:lpstr>CITOLOGIA GLANDULA SALIVAL</vt:lpstr>
      <vt:lpstr>CITOLOGIA GLANDULA SALIVAL</vt:lpstr>
      <vt:lpstr>CITOLOGIA GLANDULA SALIVAL</vt:lpstr>
      <vt:lpstr>CITOLOGIA GLANDULA SALIVAL DIFICULTADES</vt:lpstr>
      <vt:lpstr>LESIONES TUMORALES</vt:lpstr>
      <vt:lpstr>PATOLOGIA DE LAS GLANDULAS SALIVALES</vt:lpstr>
      <vt:lpstr>Sialoadenitis aguda</vt:lpstr>
      <vt:lpstr>Sialoadenitis aguda</vt:lpstr>
      <vt:lpstr>SIALOADENITIS CRONICA</vt:lpstr>
      <vt:lpstr>Diapositiva 29</vt:lpstr>
      <vt:lpstr>Sialoadenitis crónica </vt:lpstr>
      <vt:lpstr>Plasmocitos macrofagos</vt:lpstr>
      <vt:lpstr>Plasmocitos, macrófagos</vt:lpstr>
      <vt:lpstr>GRANULOMA</vt:lpstr>
      <vt:lpstr>Diapositiva 34</vt:lpstr>
      <vt:lpstr>LESIONES TUMORALES DE GLÁNDULA SALIVAL</vt:lpstr>
      <vt:lpstr>ADENOMA PLEOMORFICO</vt:lpstr>
      <vt:lpstr>ADENOMA PLEOMÓRFICO</vt:lpstr>
      <vt:lpstr>Diapositiva 38</vt:lpstr>
      <vt:lpstr>ADENOMA PLEOMÓRFICO</vt:lpstr>
      <vt:lpstr>ADENOMA PLEOMÓRFICO </vt:lpstr>
      <vt:lpstr> ADENOMA PLEOMORFICO</vt:lpstr>
      <vt:lpstr>ADENOMA PLEOMÓRFICO</vt:lpstr>
      <vt:lpstr>ADENOMA PLEOMÓRFICO, ESTROMA MUCOIDE</vt:lpstr>
      <vt:lpstr>ADENOMA PLEOMÓRFICO, MATRIZ MIXOIDE</vt:lpstr>
      <vt:lpstr>ADENOMA PLEOMÓRFICO</vt:lpstr>
      <vt:lpstr>ADENOMA PLEOMÓRFICO </vt:lpstr>
      <vt:lpstr>ADENOMA PLEOMÓRFICO</vt:lpstr>
      <vt:lpstr>Diapositiva 48</vt:lpstr>
      <vt:lpstr>Tumor de Warthin</vt:lpstr>
      <vt:lpstr>WARTHIN</vt:lpstr>
      <vt:lpstr>WARTHIN</vt:lpstr>
      <vt:lpstr>Warthin</vt:lpstr>
      <vt:lpstr>Warthin</vt:lpstr>
      <vt:lpstr>Warthin</vt:lpstr>
      <vt:lpstr>WARTHIN</vt:lpstr>
      <vt:lpstr>WARTHIN</vt:lpstr>
      <vt:lpstr>WARTHIN</vt:lpstr>
      <vt:lpstr>WARTHIN</vt:lpstr>
      <vt:lpstr>ONCOCITOMA</vt:lpstr>
      <vt:lpstr>oncocitoma</vt:lpstr>
      <vt:lpstr>Diapositiva 61</vt:lpstr>
      <vt:lpstr>MIOEPITELIOMA</vt:lpstr>
      <vt:lpstr>MIOEPITELIOMA</vt:lpstr>
      <vt:lpstr>MIOEPITELIOMA</vt:lpstr>
      <vt:lpstr>CARCINOMA MUCO EPIDERMOIDE</vt:lpstr>
      <vt:lpstr>CARCINOMA MUCO EPIDERMOIDE</vt:lpstr>
      <vt:lpstr>Carcinoma muco epidermoide  abundante material mucoso</vt:lpstr>
      <vt:lpstr>CARCINOMA MUCO EPIDERMOIDE</vt:lpstr>
      <vt:lpstr>CARCINOMA MUCO EPIDERMOIDE</vt:lpstr>
      <vt:lpstr>CARCINOMA MUCO EPIDERMOIDE</vt:lpstr>
      <vt:lpstr>CARCINOMA MUCO EPIDERMOIDE</vt:lpstr>
      <vt:lpstr>Diapositiva 72</vt:lpstr>
      <vt:lpstr>CARCINOMA ADENOIDE QUÍSTICO</vt:lpstr>
      <vt:lpstr>CARCINOMA ADENOIDE QUÍSTICO</vt:lpstr>
      <vt:lpstr>CARCINOMA ADENOIDE QUÍSTICO</vt:lpstr>
      <vt:lpstr>Carcinoma Adenoide Quístico (cilindroma)</vt:lpstr>
      <vt:lpstr>Carcinoma Adenoide Quístico (cilindroma)</vt:lpstr>
      <vt:lpstr>CARCINOMA ADENOIDE QUÍSTICO</vt:lpstr>
      <vt:lpstr>Carcinoma adenoide quístico, células escamosas  muestran limites citoplasmáticos precisos</vt:lpstr>
      <vt:lpstr>Adenoide quístico solido</vt:lpstr>
      <vt:lpstr>Carcinoma adenoide quístico</vt:lpstr>
      <vt:lpstr>Ca. Adenoide quístico, atipia moderada.</vt:lpstr>
      <vt:lpstr>CA. ADENOIDE QUÍSTICO CÉLULAS CON MODERADA ATIPIA</vt:lpstr>
      <vt:lpstr>Carcinoma adenoide quístico formaciones globulares con centros vacios u ocupados por material mucoide</vt:lpstr>
      <vt:lpstr>Carcinoma adenoide quístico formaciones globulares con centros vacios u ocupados material mucoide.</vt:lpstr>
      <vt:lpstr>CATARATA DEL BREO SAN MARTIN</vt:lpstr>
      <vt:lpstr>Diapositiva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</dc:creator>
  <cp:lastModifiedBy>USER</cp:lastModifiedBy>
  <cp:revision>62</cp:revision>
  <dcterms:created xsi:type="dcterms:W3CDTF">2014-11-28T21:39:15Z</dcterms:created>
  <dcterms:modified xsi:type="dcterms:W3CDTF">2014-11-29T18:18:26Z</dcterms:modified>
</cp:coreProperties>
</file>