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6" r:id="rId4"/>
    <p:sldId id="259" r:id="rId5"/>
    <p:sldId id="260" r:id="rId6"/>
    <p:sldId id="264" r:id="rId7"/>
    <p:sldId id="265" r:id="rId8"/>
    <p:sldId id="261" r:id="rId9"/>
    <p:sldId id="262" r:id="rId10"/>
    <p:sldId id="267" r:id="rId11"/>
    <p:sldId id="271" r:id="rId12"/>
    <p:sldId id="272" r:id="rId13"/>
    <p:sldId id="273" r:id="rId14"/>
    <p:sldId id="274" r:id="rId15"/>
    <p:sldId id="263" r:id="rId16"/>
    <p:sldId id="268" r:id="rId17"/>
    <p:sldId id="257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>
        <p:scale>
          <a:sx n="66" d="100"/>
          <a:sy n="66" d="100"/>
        </p:scale>
        <p:origin x="86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 smtClean="0"/>
              <a:t>BAAF DE GANGLIOS LINFATICOS:</a:t>
            </a:r>
            <a:br>
              <a:rPr lang="es-PE" dirty="0" smtClean="0"/>
            </a:br>
            <a:r>
              <a:rPr lang="es-PE" dirty="0" smtClean="0"/>
              <a:t>VENTAJAS Y LIMITACIONES EN LA EVALUACION DE LOS LINFOMAS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PE" dirty="0" smtClean="0"/>
              <a:t>DRA. MIRIAM MOSQUEIRA NEIRA</a:t>
            </a:r>
          </a:p>
          <a:p>
            <a:r>
              <a:rPr lang="es-PE" dirty="0" smtClean="0"/>
              <a:t>HNERM</a:t>
            </a:r>
          </a:p>
          <a:p>
            <a:r>
              <a:rPr lang="es-PE" dirty="0" smtClean="0"/>
              <a:t>SERVICIO DE CITOLOGIA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20963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EJEMPLOS DE DIFILCULTADES MORFOLÓGICAS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PE" dirty="0" smtClean="0"/>
              <a:t>Linfoma de Bajo grado		Hiperplasia  Linfoide Reactiva</a:t>
            </a:r>
          </a:p>
          <a:p>
            <a:r>
              <a:rPr lang="es-PE" dirty="0" smtClean="0"/>
              <a:t>Variante Linfoma Linfocítico de células pequeñas</a:t>
            </a:r>
          </a:p>
          <a:p>
            <a:r>
              <a:rPr lang="es-PE" dirty="0" smtClean="0"/>
              <a:t>Linfomas				Metástasis (tumores de células redondas y pequeñas, carcinoma de células pequeñas)</a:t>
            </a:r>
          </a:p>
          <a:p>
            <a:r>
              <a:rPr lang="es-PE" dirty="0" smtClean="0"/>
              <a:t>Linfoma de </a:t>
            </a:r>
            <a:r>
              <a:rPr lang="es-PE" dirty="0" err="1" smtClean="0"/>
              <a:t>Hodgkin</a:t>
            </a:r>
            <a:r>
              <a:rPr lang="es-PE" dirty="0" smtClean="0"/>
              <a:t>		ALCL</a:t>
            </a:r>
          </a:p>
          <a:p>
            <a:r>
              <a:rPr lang="es-PE" dirty="0" smtClean="0"/>
              <a:t>ALCL					Tumores no linfoides</a:t>
            </a:r>
          </a:p>
          <a:p>
            <a:endParaRPr lang="es-PE" dirty="0"/>
          </a:p>
          <a:p>
            <a:r>
              <a:rPr lang="es-PE" dirty="0" smtClean="0"/>
              <a:t>MUCHOS DE ESTOS PUEDEN SER RESUELTOS CON AYUDA DE LA INMUNOCITOQUÍMICA.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08851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LINFOMA DE BAJO GRADO</a:t>
            </a:r>
            <a:endParaRPr lang="es-PE" dirty="0"/>
          </a:p>
        </p:txBody>
      </p:sp>
      <p:pic>
        <p:nvPicPr>
          <p:cNvPr id="4" name="Picture 2" descr="D:\A CURSO TODO LIMA 2013\A 10 GANGLIOS\LIN NH 62\100-0070_IM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3" y="1926308"/>
            <a:ext cx="3178629" cy="493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680" y="1926308"/>
            <a:ext cx="3311960" cy="480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479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LINFOMA INTERMEDIO CENTROCITICO CENTROBLASTICO</a:t>
            </a:r>
            <a:endParaRPr lang="es-PE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0514" y="2127588"/>
            <a:ext cx="5069660" cy="4578537"/>
          </a:xfrm>
          <a:noFill/>
          <a:ln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593" y="2064203"/>
            <a:ext cx="4551362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058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LINFOMA DE HODGKIN</a:t>
            </a:r>
            <a:endParaRPr lang="es-PE" dirty="0"/>
          </a:p>
        </p:txBody>
      </p:sp>
      <p:pic>
        <p:nvPicPr>
          <p:cNvPr id="7" name="Picture 3" descr="D:\A CURSO TODO LIMA 2013\A 10 GANGLIOS\Gang HODGkin\LINF HODGKIN (3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63" y="2078015"/>
            <a:ext cx="5240193" cy="419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D:\A CURSO TODO LIMA 2013\A 10 GANGLIOS\Gang HODGkin\LINF HODGKIN (3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30" y="2078015"/>
            <a:ext cx="6039895" cy="419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113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MONONUCLEOSIS INFECCIOSA</a:t>
            </a:r>
            <a:endParaRPr lang="es-PE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540" y="1912392"/>
            <a:ext cx="3190459" cy="491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943" y="1986590"/>
            <a:ext cx="3164113" cy="486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039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5188" y="44450"/>
            <a:ext cx="7772400" cy="647700"/>
          </a:xfrm>
        </p:spPr>
        <p:txBody>
          <a:bodyPr/>
          <a:lstStyle/>
          <a:p>
            <a:r>
              <a:rPr lang="de-DE" sz="2800" b="1">
                <a:solidFill>
                  <a:srgbClr val="FFFF00"/>
                </a:solidFill>
              </a:rPr>
              <a:t>Diagnostic Grey Zone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16163" y="908050"/>
            <a:ext cx="7364412" cy="5373688"/>
          </a:xfrm>
          <a:solidFill>
            <a:srgbClr val="000066"/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FFFF00"/>
                </a:solidFill>
              </a:rPr>
              <a:t>Pattern</a:t>
            </a:r>
          </a:p>
          <a:p>
            <a:pPr lvl="1">
              <a:lnSpc>
                <a:spcPct val="80000"/>
              </a:lnSpc>
            </a:pPr>
            <a:r>
              <a:rPr lang="en-US" sz="2600"/>
              <a:t>Progressive transformation of Germinal centers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FFFF00"/>
                </a:solidFill>
              </a:rPr>
              <a:t>Reed-Sternberg cells</a:t>
            </a:r>
          </a:p>
          <a:p>
            <a:pPr lvl="1">
              <a:lnSpc>
                <a:spcPct val="80000"/>
              </a:lnSpc>
            </a:pPr>
            <a:r>
              <a:rPr lang="en-US" sz="2600"/>
              <a:t>Lymphadenitis, Infectious mononucleosis</a:t>
            </a:r>
          </a:p>
          <a:p>
            <a:pPr lvl="1">
              <a:lnSpc>
                <a:spcPct val="80000"/>
              </a:lnSpc>
            </a:pPr>
            <a:r>
              <a:rPr lang="en-US" sz="2600"/>
              <a:t>Anaplastic large cell lymphoma</a:t>
            </a:r>
          </a:p>
          <a:p>
            <a:pPr lvl="1">
              <a:lnSpc>
                <a:spcPct val="80000"/>
              </a:lnSpc>
            </a:pPr>
            <a:r>
              <a:rPr lang="en-US" sz="2600"/>
              <a:t>Carcinoma and Melanoma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FFFF00"/>
                </a:solidFill>
              </a:rPr>
              <a:t>Paucity of tumor cells</a:t>
            </a:r>
          </a:p>
          <a:p>
            <a:pPr lvl="1">
              <a:lnSpc>
                <a:spcPct val="80000"/>
              </a:lnSpc>
            </a:pPr>
            <a:r>
              <a:rPr lang="en-US" sz="2600"/>
              <a:t>T-cell rich B-cell lymphoma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FFFF00"/>
                </a:solidFill>
              </a:rPr>
              <a:t>Inflammatory background infiltrate</a:t>
            </a:r>
          </a:p>
          <a:p>
            <a:pPr lvl="1">
              <a:lnSpc>
                <a:spcPct val="80000"/>
              </a:lnSpc>
            </a:pPr>
            <a:r>
              <a:rPr lang="en-US" sz="2600"/>
              <a:t>Hodgkin’s like lymphadenitis</a:t>
            </a:r>
          </a:p>
          <a:p>
            <a:pPr lvl="1">
              <a:lnSpc>
                <a:spcPct val="80000"/>
              </a:lnSpc>
            </a:pPr>
            <a:r>
              <a:rPr lang="en-US" sz="2600"/>
              <a:t>Angioimmunoblastic lymphoma</a:t>
            </a:r>
          </a:p>
        </p:txBody>
      </p:sp>
    </p:spTree>
    <p:extLst>
      <p:ext uri="{BB962C8B-B14F-4D97-AF65-F5344CB8AC3E}">
        <p14:creationId xmlns:p14="http://schemas.microsoft.com/office/powerpoint/2010/main" val="249031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ESTUDIOS DE EVALUACION DE BAAF EN GANGLIOS LINFATICOS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2010: </a:t>
            </a:r>
            <a:r>
              <a:rPr lang="es-PE" dirty="0" err="1" smtClean="0"/>
              <a:t>Senjug</a:t>
            </a:r>
            <a:r>
              <a:rPr lang="es-PE" dirty="0" smtClean="0"/>
              <a:t> y col. Sensibilidad:79%, Especificidad: 80%</a:t>
            </a:r>
          </a:p>
          <a:p>
            <a:r>
              <a:rPr lang="es-PE" dirty="0" smtClean="0"/>
              <a:t>2010: </a:t>
            </a:r>
            <a:r>
              <a:rPr lang="es-PE" dirty="0" err="1" smtClean="0"/>
              <a:t>Zepppa</a:t>
            </a:r>
            <a:r>
              <a:rPr lang="es-PE" dirty="0" smtClean="0"/>
              <a:t>, P y col. (446 casos)  Sensibilidad: 99.4%, Especificidad:99,4%, VPP: 93,4%, VPN: 93,4%, Esp. En </a:t>
            </a:r>
            <a:r>
              <a:rPr lang="es-PE" dirty="0" err="1" smtClean="0"/>
              <a:t>subtipificación</a:t>
            </a:r>
            <a:r>
              <a:rPr lang="es-PE" dirty="0" smtClean="0"/>
              <a:t>: 95%.</a:t>
            </a:r>
          </a:p>
          <a:p>
            <a:r>
              <a:rPr lang="es-PE" dirty="0" smtClean="0"/>
              <a:t>2011: Barrena y col. (448 casos): BAAF + CMF, Sensibilidad: 94-100%, Especificidad: 98-100%.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5171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2988" y="0"/>
            <a:ext cx="7248525" cy="18383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708" y="1897812"/>
            <a:ext cx="5207867" cy="50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15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CONCLUSIONES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La utilización de la BAAF en el diagnóstico de las neoplasias linfoides aún es un tópico de discusión.</a:t>
            </a:r>
          </a:p>
          <a:p>
            <a:r>
              <a:rPr lang="es-PE" dirty="0" smtClean="0"/>
              <a:t>Se usa como método inicial, que muchas veces debe ser seguido por una biopsia quirúrgica.</a:t>
            </a:r>
          </a:p>
          <a:p>
            <a:r>
              <a:rPr lang="es-PE" dirty="0" smtClean="0"/>
              <a:t>En el caso de patologías linfoides la posibilidad de dar una </a:t>
            </a:r>
            <a:r>
              <a:rPr lang="es-PE" dirty="0" err="1" smtClean="0"/>
              <a:t>subtipificación</a:t>
            </a:r>
            <a:r>
              <a:rPr lang="es-PE" dirty="0" smtClean="0"/>
              <a:t> muchas veces es escasa si no se acompaña de la ICQ.</a:t>
            </a:r>
          </a:p>
          <a:p>
            <a:r>
              <a:rPr lang="es-PE" dirty="0" smtClean="0"/>
              <a:t>Tiene gran utilidad en el caso de la neoplasias linfoides ya conocidas, para la </a:t>
            </a:r>
            <a:r>
              <a:rPr lang="es-PE" dirty="0" err="1" smtClean="0"/>
              <a:t>estadificación</a:t>
            </a:r>
            <a:r>
              <a:rPr lang="es-PE" dirty="0" smtClean="0"/>
              <a:t> y seguimiento clínico.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61752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Los estudios que comparan a la BAAF con la Histopatología muestran resultados variables.</a:t>
            </a:r>
          </a:p>
          <a:p>
            <a:r>
              <a:rPr lang="es-PE" dirty="0" smtClean="0"/>
              <a:t>Se debe tratar de categorizar el diagnóstico dentro de la clasificación de la OMS.</a:t>
            </a:r>
          </a:p>
          <a:p>
            <a:r>
              <a:rPr lang="es-PE" dirty="0" smtClean="0"/>
              <a:t>La utilización de las BAAF en Patología Linfoide aún no ha demostrado toda su potencialidad.</a:t>
            </a:r>
          </a:p>
          <a:p>
            <a:r>
              <a:rPr lang="es-PE" dirty="0" smtClean="0"/>
              <a:t>Debemos mejorar nuestras habilidades morfológicas y emplear todas las técnicas adicionales.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42947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BAAF</a:t>
            </a:r>
            <a:r>
              <a:rPr lang="es-PE" smtClean="0"/>
              <a:t>: ANTECEDENTES</a:t>
            </a:r>
            <a:endParaRPr lang="es-PE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303801"/>
              </p:ext>
            </p:extLst>
          </p:nvPr>
        </p:nvGraphicFramePr>
        <p:xfrm>
          <a:off x="681038" y="2336800"/>
          <a:ext cx="9613899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931"/>
                <a:gridCol w="1524000"/>
                <a:gridCol w="6906968"/>
              </a:tblGrid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AÑO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1847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err="1" smtClean="0"/>
                        <a:t>Kun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Describe la técnica de aspirado para estudio citológico</a:t>
                      </a:r>
                      <a:endParaRPr lang="es-P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1930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Martin HE y Ellis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Publican una</a:t>
                      </a:r>
                      <a:r>
                        <a:rPr lang="es-PE" baseline="0" dirty="0" smtClean="0"/>
                        <a:t> serie de aspiraciones, entre ellas 65 malignas</a:t>
                      </a:r>
                      <a:endParaRPr lang="es-P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1950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Países</a:t>
                      </a:r>
                      <a:r>
                        <a:rPr lang="es-PE" baseline="0" dirty="0" smtClean="0"/>
                        <a:t> Escandinavos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Se</a:t>
                      </a:r>
                      <a:r>
                        <a:rPr lang="es-PE" baseline="0" dirty="0" smtClean="0"/>
                        <a:t> introduce el término de Biopsia Aspiración con aguja fina</a:t>
                      </a:r>
                      <a:endParaRPr lang="es-P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1999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err="1" smtClean="0"/>
                        <a:t>Burt</a:t>
                      </a:r>
                      <a:r>
                        <a:rPr lang="es-PE" dirty="0" smtClean="0"/>
                        <a:t> PA</a:t>
                      </a:r>
                      <a:r>
                        <a:rPr lang="es-PE" baseline="0" dirty="0" smtClean="0"/>
                        <a:t> y </a:t>
                      </a:r>
                      <a:r>
                        <a:rPr lang="es-PE" baseline="0" dirty="0" err="1" smtClean="0"/>
                        <a:t>Meuwly</a:t>
                      </a:r>
                      <a:r>
                        <a:rPr lang="es-PE" baseline="0" dirty="0" smtClean="0"/>
                        <a:t> JY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Proponen la utilización de BAAF con ultrasonido en pacientes VIH</a:t>
                      </a:r>
                      <a:endParaRPr lang="es-P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341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BIOPSIA ASPIRACION CON AGUJA FINA EN GANGLIOS LINFATICOS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La BAAF de ganglios linfáticos es un método aceptado por:</a:t>
            </a:r>
          </a:p>
          <a:p>
            <a:pPr lvl="1"/>
            <a:r>
              <a:rPr lang="es-PE" dirty="0" smtClean="0"/>
              <a:t>Bajo costo</a:t>
            </a:r>
          </a:p>
          <a:p>
            <a:pPr lvl="1"/>
            <a:r>
              <a:rPr lang="es-PE" dirty="0" smtClean="0"/>
              <a:t>Rapidez</a:t>
            </a:r>
          </a:p>
          <a:p>
            <a:pPr lvl="1"/>
            <a:r>
              <a:rPr lang="es-PE" dirty="0" smtClean="0"/>
              <a:t>Exactitud</a:t>
            </a:r>
          </a:p>
          <a:p>
            <a:r>
              <a:rPr lang="es-PE" dirty="0" smtClean="0"/>
              <a:t>Se usa con frecuencia como procedimiento diagnóstico inicial e la evaluación de una adenopatía o en el diagnóstico de una recidiva de un linfoma ya conocido.</a:t>
            </a:r>
          </a:p>
          <a:p>
            <a:r>
              <a:rPr lang="es-PE" dirty="0" smtClean="0"/>
              <a:t>Cuando se usa con la ayuda de </a:t>
            </a:r>
            <a:r>
              <a:rPr lang="es-PE" dirty="0" err="1" smtClean="0"/>
              <a:t>inmunocitoquímica</a:t>
            </a:r>
            <a:r>
              <a:rPr lang="es-PE" dirty="0" smtClean="0"/>
              <a:t> puede ser diagnóstica e las lesiones </a:t>
            </a:r>
            <a:r>
              <a:rPr lang="es-PE" dirty="0" err="1" smtClean="0"/>
              <a:t>linfoproliferativas</a:t>
            </a:r>
            <a:r>
              <a:rPr lang="es-PE" dirty="0" smtClean="0"/>
              <a:t>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59163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BIOPSIA ASPIRACION CON AGUJA FINA EN GANGLIOS LINFATICOS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i="1" dirty="0"/>
              <a:t>El diagnóstico del ganglio linfático es una de las actividades más difíciles en patóloga</a:t>
            </a:r>
            <a:r>
              <a:rPr lang="en-US" b="1" i="1" dirty="0"/>
              <a:t>í</a:t>
            </a:r>
            <a:r>
              <a:rPr lang="es-ES_tradnl" b="1" i="1" dirty="0"/>
              <a:t>a </a:t>
            </a:r>
            <a:r>
              <a:rPr lang="es-ES_tradnl" b="1" i="1" dirty="0" err="1"/>
              <a:t>diagn</a:t>
            </a:r>
            <a:r>
              <a:rPr lang="en-US" b="1" i="1" dirty="0"/>
              <a:t>ó</a:t>
            </a:r>
            <a:r>
              <a:rPr lang="es-ES_tradnl" b="1" i="1" dirty="0" err="1"/>
              <a:t>stica</a:t>
            </a:r>
            <a:r>
              <a:rPr lang="es-ES_tradnl" b="1" i="1" dirty="0"/>
              <a:t> por: </a:t>
            </a:r>
          </a:p>
          <a:p>
            <a:pPr>
              <a:buFontTx/>
              <a:buAutoNum type="arabicPeriod"/>
            </a:pPr>
            <a:r>
              <a:rPr lang="es-ES_tradnl" b="1" i="1" dirty="0"/>
              <a:t>cantidad de informaciones que tenemos que conocer antes</a:t>
            </a:r>
            <a:r>
              <a:rPr lang="en-US" b="1" i="1" dirty="0"/>
              <a:t> de la </a:t>
            </a:r>
            <a:r>
              <a:rPr lang="en-US" b="1" i="1" dirty="0" err="1"/>
              <a:t>visión</a:t>
            </a:r>
            <a:r>
              <a:rPr lang="en-US" b="1" i="1" dirty="0"/>
              <a:t> de la </a:t>
            </a:r>
            <a:r>
              <a:rPr lang="en-US" b="1" i="1" dirty="0" err="1" smtClean="0"/>
              <a:t>muestra</a:t>
            </a:r>
            <a:endParaRPr lang="en-US" b="1" i="1" dirty="0"/>
          </a:p>
          <a:p>
            <a:pPr>
              <a:buFontTx/>
              <a:buAutoNum type="arabicPeriod" startAt="2"/>
            </a:pPr>
            <a:r>
              <a:rPr lang="en-US" b="1" i="1" dirty="0" err="1"/>
              <a:t>C</a:t>
            </a:r>
            <a:r>
              <a:rPr lang="en-US" b="1" i="1" dirty="0" err="1" smtClean="0"/>
              <a:t>orrecta</a:t>
            </a:r>
            <a:r>
              <a:rPr lang="en-US" b="1" i="1" dirty="0" smtClean="0"/>
              <a:t> </a:t>
            </a:r>
            <a:r>
              <a:rPr lang="en-US" b="1" i="1" dirty="0" err="1"/>
              <a:t>aplicación</a:t>
            </a:r>
            <a:r>
              <a:rPr lang="en-US" b="1" i="1" dirty="0"/>
              <a:t> de </a:t>
            </a:r>
            <a:r>
              <a:rPr lang="en-US" b="1" i="1" dirty="0" err="1"/>
              <a:t>las</a:t>
            </a:r>
            <a:r>
              <a:rPr lang="en-US" b="1" i="1" dirty="0"/>
              <a:t> </a:t>
            </a:r>
            <a:r>
              <a:rPr lang="en-US" b="1" i="1" dirty="0" err="1"/>
              <a:t>técnicas</a:t>
            </a:r>
            <a:r>
              <a:rPr lang="en-US" b="1" i="1" dirty="0"/>
              <a:t> de </a:t>
            </a:r>
            <a:r>
              <a:rPr lang="en-US" b="1" i="1" dirty="0" err="1"/>
              <a:t>investigación</a:t>
            </a:r>
            <a:r>
              <a:rPr lang="en-US" b="1" i="1" dirty="0"/>
              <a:t>.</a:t>
            </a:r>
          </a:p>
          <a:p>
            <a:pPr>
              <a:buFontTx/>
              <a:buAutoNum type="arabicPeriod" startAt="3"/>
            </a:pPr>
            <a:r>
              <a:rPr lang="en-US" b="1" i="1" dirty="0" err="1"/>
              <a:t>C</a:t>
            </a:r>
            <a:r>
              <a:rPr lang="en-US" b="1" i="1" dirty="0" err="1" smtClean="0"/>
              <a:t>orrecta</a:t>
            </a:r>
            <a:r>
              <a:rPr lang="en-US" b="1" i="1" dirty="0" smtClean="0"/>
              <a:t> </a:t>
            </a:r>
            <a:r>
              <a:rPr lang="en-US" b="1" i="1" dirty="0" err="1"/>
              <a:t>evaluación</a:t>
            </a:r>
            <a:r>
              <a:rPr lang="en-US" b="1" i="1" dirty="0"/>
              <a:t> de los </a:t>
            </a:r>
            <a:r>
              <a:rPr lang="en-US" b="1" i="1" dirty="0" err="1"/>
              <a:t>resultados</a:t>
            </a:r>
            <a:r>
              <a:rPr lang="en-US" b="1" i="1" dirty="0"/>
              <a:t>.</a:t>
            </a:r>
          </a:p>
          <a:p>
            <a:pPr marL="0" indent="0">
              <a:buNone/>
            </a:pPr>
            <a:r>
              <a:rPr lang="en-US" b="1" i="1" dirty="0"/>
              <a:t>4. </a:t>
            </a:r>
            <a:r>
              <a:rPr lang="en-US" b="1" i="1" dirty="0" err="1" smtClean="0"/>
              <a:t>Correcta</a:t>
            </a:r>
            <a:r>
              <a:rPr lang="en-US" b="1" i="1" dirty="0" smtClean="0"/>
              <a:t> </a:t>
            </a:r>
            <a:r>
              <a:rPr lang="en-US" b="1" i="1" dirty="0" err="1"/>
              <a:t>interpretación</a:t>
            </a:r>
            <a:r>
              <a:rPr lang="en-US" b="1" i="1" dirty="0"/>
              <a:t> de los </a:t>
            </a:r>
            <a:r>
              <a:rPr lang="en-US" b="1" i="1" dirty="0" err="1"/>
              <a:t>resultados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95500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BIOPSIA ASPIRACION CON AGUJA FINA EN GANGLIOS LINFATICOS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b="1" i="1" dirty="0">
                <a:cs typeface="Times New Roman" panose="02020603050405020304" pitchFamily="18" charset="0"/>
              </a:rPr>
              <a:t>El método diagnóstico de la patología del ganglio linfático se distancia notablemente de otras metodologías diagnósticas </a:t>
            </a:r>
            <a:r>
              <a:rPr lang="es-ES_tradnl" b="1" i="1" dirty="0" smtClean="0">
                <a:cs typeface="Times New Roman" panose="02020603050405020304" pitchFamily="18" charset="0"/>
              </a:rPr>
              <a:t>puesto </a:t>
            </a:r>
            <a:r>
              <a:rPr lang="es-ES_tradnl" b="1" i="1" dirty="0">
                <a:cs typeface="Times New Roman" panose="02020603050405020304" pitchFamily="18" charset="0"/>
              </a:rPr>
              <a:t>que los elementos linfáticos malignos muchas veces no presentan aspectos histológicos de malignidad, como sin embargo se verifica  en los elementos del tejido epitelial.</a:t>
            </a:r>
            <a:r>
              <a:rPr lang="es-ES_tradnl" b="1" i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27403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BIOPSIA ASPIRACION CON AGUJA FINA EN GANGLIOS LINFATICOS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i="1" dirty="0">
                <a:cs typeface="Times New Roman" panose="02020603050405020304" pitchFamily="18" charset="0"/>
              </a:rPr>
              <a:t> El diagnóstico debe tomar en cuenta, además de la morfología de los elementos proliferantes, también de su posición dentro del ganglio mismo: por lo tanto más que un diagnóstico fundado solamente sobre la célula individual tiene que ser un diagnóstico de estructura</a:t>
            </a:r>
            <a:endParaRPr lang="en-US" b="1" i="1" dirty="0"/>
          </a:p>
          <a:p>
            <a:pPr marL="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0678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BIOPSIA ASPIRACION CON AGUJA FINA EN GANGLIOS LINFATICOS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0319" y="2336872"/>
            <a:ext cx="6707451" cy="4332441"/>
          </a:xfrm>
        </p:spPr>
        <p:txBody>
          <a:bodyPr>
            <a:normAutofit/>
          </a:bodyPr>
          <a:lstStyle/>
          <a:p>
            <a:r>
              <a:rPr lang="es-PE" sz="2800" dirty="0" smtClean="0"/>
              <a:t>Constituye muchas veces la primera línea de investigación</a:t>
            </a:r>
          </a:p>
          <a:p>
            <a:r>
              <a:rPr lang="es-PE" sz="2800" dirty="0" smtClean="0"/>
              <a:t>Algunos linfomas tienen características citológicas claras, lo que hace que el diagnóstico sea relativamente sencillo.</a:t>
            </a:r>
          </a:p>
          <a:p>
            <a:r>
              <a:rPr lang="es-PE" sz="2800" dirty="0" smtClean="0"/>
              <a:t>En algunos centros hospitalarios usan la combinación de Citología y </a:t>
            </a:r>
            <a:r>
              <a:rPr lang="es-PE" sz="2800" dirty="0" err="1" smtClean="0"/>
              <a:t>Citometría</a:t>
            </a:r>
            <a:r>
              <a:rPr lang="es-PE" sz="2800" dirty="0" smtClean="0"/>
              <a:t> de Flujo.</a:t>
            </a:r>
            <a:endParaRPr lang="es-PE" sz="2800" dirty="0"/>
          </a:p>
        </p:txBody>
      </p:sp>
      <p:pic>
        <p:nvPicPr>
          <p:cNvPr id="5" name="Picture 12" descr="alcl cd30 40x"/>
          <p:cNvPicPr preferRelativeResize="0">
            <a:picLocks noGrp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32" y="2090057"/>
            <a:ext cx="4151567" cy="457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606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s-MX" sz="4000" b="1" i="1" dirty="0">
                <a:solidFill>
                  <a:srgbClr val="FFFF00"/>
                </a:solidFill>
              </a:rPr>
              <a:t>Principales causas de errores </a:t>
            </a:r>
            <a:r>
              <a:rPr lang="es-MX" sz="4000" b="1" i="1" dirty="0" err="1">
                <a:solidFill>
                  <a:srgbClr val="FFFF00"/>
                </a:solidFill>
              </a:rPr>
              <a:t>diagnóticos</a:t>
            </a:r>
            <a:r>
              <a:rPr lang="es-MX" sz="4000" b="1" i="1" dirty="0">
                <a:solidFill>
                  <a:srgbClr val="FFFF00"/>
                </a:solidFill>
              </a:rPr>
              <a:t>  en </a:t>
            </a:r>
            <a:r>
              <a:rPr lang="es-MX" sz="4000" b="1" i="1" dirty="0" smtClean="0">
                <a:solidFill>
                  <a:srgbClr val="FFFF00"/>
                </a:solidFill>
              </a:rPr>
              <a:t>GANGLIOS </a:t>
            </a:r>
            <a:r>
              <a:rPr lang="es-MX" sz="4000" b="1" i="1" dirty="0">
                <a:solidFill>
                  <a:srgbClr val="FFFF00"/>
                </a:solidFill>
              </a:rPr>
              <a:t>LINFATICOS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r>
              <a:rPr lang="es-MX" b="1" i="1"/>
              <a:t>Muestra no representativa por afección parcial del gánglio linfático</a:t>
            </a:r>
          </a:p>
          <a:p>
            <a:r>
              <a:rPr lang="es-MX" b="1" i="1"/>
              <a:t>Mala Técnica de aspiración </a:t>
            </a:r>
          </a:p>
          <a:p>
            <a:r>
              <a:rPr lang="es-MX" b="1" i="1"/>
              <a:t>Procedimientos inadecuados para hacer los extendidos . </a:t>
            </a:r>
          </a:p>
          <a:p>
            <a:r>
              <a:rPr lang="es-MX" b="1" i="1"/>
              <a:t>Cambios por desecación</a:t>
            </a:r>
          </a:p>
          <a:p>
            <a:r>
              <a:rPr lang="es-MX" b="1" i="1"/>
              <a:t>Incapacidad de interpretar las alteraciones morfológicas</a:t>
            </a:r>
          </a:p>
        </p:txBody>
      </p:sp>
    </p:spTree>
    <p:extLst>
      <p:ext uri="{BB962C8B-B14F-4D97-AF65-F5344CB8AC3E}">
        <p14:creationId xmlns:p14="http://schemas.microsoft.com/office/powerpoint/2010/main" val="18581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s-MX" sz="2800" b="1" i="1" dirty="0">
                <a:solidFill>
                  <a:srgbClr val="FFFF00"/>
                </a:solidFill>
              </a:rPr>
              <a:t>CLASIFICACIÓN CITOLÓGICA LNH </a:t>
            </a:r>
            <a:r>
              <a:rPr lang="es-MX" sz="2400" b="1" i="1" dirty="0" smtClean="0">
                <a:solidFill>
                  <a:srgbClr val="FFFF00"/>
                </a:solidFill>
              </a:rPr>
              <a:t/>
            </a:r>
            <a:br>
              <a:rPr lang="es-MX" sz="2400" b="1" i="1" dirty="0" smtClean="0">
                <a:solidFill>
                  <a:srgbClr val="FFFF00"/>
                </a:solidFill>
              </a:rPr>
            </a:br>
            <a:r>
              <a:rPr lang="es-MX" sz="2400" b="1" i="1" dirty="0">
                <a:solidFill>
                  <a:srgbClr val="FFFF00"/>
                </a:solidFill>
              </a:rPr>
              <a:t/>
            </a:r>
            <a:br>
              <a:rPr lang="es-MX" sz="2400" b="1" i="1" dirty="0">
                <a:solidFill>
                  <a:srgbClr val="FFFF00"/>
                </a:solidFill>
              </a:rPr>
            </a:br>
            <a:endParaRPr lang="es-MX" sz="2400" b="1" i="1" dirty="0">
              <a:solidFill>
                <a:srgbClr val="FFFF0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4294967295"/>
          </p:nvPr>
        </p:nvSpPr>
        <p:spPr>
          <a:xfrm>
            <a:off x="1981200" y="1341438"/>
            <a:ext cx="4040188" cy="639762"/>
          </a:xfrm>
        </p:spPr>
        <p:txBody>
          <a:bodyPr anchor="b">
            <a:noAutofit/>
          </a:bodyPr>
          <a:lstStyle/>
          <a:p>
            <a:pPr marL="0" indent="0">
              <a:buNone/>
            </a:pPr>
            <a:r>
              <a:rPr lang="es-MX" sz="2000" b="1" i="1">
                <a:solidFill>
                  <a:srgbClr val="FFFF00"/>
                </a:solidFill>
              </a:rPr>
              <a:t>LINFOMAS NO HODGKIN </a:t>
            </a:r>
          </a:p>
          <a:p>
            <a:pPr marL="0" indent="0">
              <a:buNone/>
            </a:pPr>
            <a:r>
              <a:rPr lang="es-MX" sz="2000" b="1" i="1">
                <a:solidFill>
                  <a:srgbClr val="FFFF00"/>
                </a:solidFill>
              </a:rPr>
              <a:t>(BAJO GRADO )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4294967295"/>
          </p:nvPr>
        </p:nvSpPr>
        <p:spPr>
          <a:xfrm>
            <a:off x="1981200" y="2174875"/>
            <a:ext cx="4040188" cy="3956050"/>
          </a:xfrm>
        </p:spPr>
        <p:txBody>
          <a:bodyPr>
            <a:normAutofit/>
          </a:bodyPr>
          <a:lstStyle/>
          <a:p>
            <a:r>
              <a:rPr lang="es-MX" sz="2000" b="1" i="1"/>
              <a:t>LINFOMA LINFOCÍTICO / LEUCEMIA LINFOCITICA</a:t>
            </a:r>
          </a:p>
          <a:p>
            <a:endParaRPr lang="es-MX" sz="2000" b="1" i="1"/>
          </a:p>
          <a:p>
            <a:r>
              <a:rPr lang="es-MX" sz="2000" b="1" i="1"/>
              <a:t>LINFOMA INMUNOCÍTICO</a:t>
            </a:r>
          </a:p>
          <a:p>
            <a:endParaRPr lang="es-MX" sz="2000" b="1" i="1"/>
          </a:p>
          <a:p>
            <a:r>
              <a:rPr lang="es-MX" sz="2000" b="1" i="1"/>
              <a:t>LINFOMA CENTROCÍTICO</a:t>
            </a:r>
          </a:p>
          <a:p>
            <a:endParaRPr lang="es-MX" sz="2000" b="1" i="1"/>
          </a:p>
          <a:p>
            <a:r>
              <a:rPr lang="es-MX" sz="2000" b="1" i="1"/>
              <a:t>LINFOMA CENTROCÍTICO / CENTROBLÁSTICO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6169026" y="1341438"/>
            <a:ext cx="4041775" cy="639762"/>
          </a:xfrm>
        </p:spPr>
        <p:txBody>
          <a:bodyPr anchor="b">
            <a:noAutofit/>
          </a:bodyPr>
          <a:lstStyle/>
          <a:p>
            <a:pPr marL="0" indent="0">
              <a:buNone/>
            </a:pPr>
            <a:r>
              <a:rPr lang="es-MX" sz="2000" b="1" i="1">
                <a:solidFill>
                  <a:srgbClr val="FFFF00"/>
                </a:solidFill>
              </a:rPr>
              <a:t>LINFOMAS NO HODGKIN</a:t>
            </a:r>
          </a:p>
          <a:p>
            <a:pPr marL="0" indent="0">
              <a:buNone/>
            </a:pPr>
            <a:r>
              <a:rPr lang="es-MX" sz="2000" b="1" i="1">
                <a:solidFill>
                  <a:srgbClr val="FFFF00"/>
                </a:solidFill>
              </a:rPr>
              <a:t>(ALTO GRADO) 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294967295"/>
          </p:nvPr>
        </p:nvSpPr>
        <p:spPr>
          <a:xfrm>
            <a:off x="6169026" y="2174875"/>
            <a:ext cx="4041775" cy="3956050"/>
          </a:xfrm>
        </p:spPr>
        <p:txBody>
          <a:bodyPr>
            <a:normAutofit/>
          </a:bodyPr>
          <a:lstStyle/>
          <a:p>
            <a:r>
              <a:rPr lang="es-MX" sz="2000" b="1" i="1"/>
              <a:t>LINFOMA CENTROBLÁSTICO</a:t>
            </a:r>
          </a:p>
          <a:p>
            <a:endParaRPr lang="es-MX" sz="2000" b="1" i="1"/>
          </a:p>
          <a:p>
            <a:r>
              <a:rPr lang="es-MX" sz="2000" b="1" i="1"/>
              <a:t>SARCOMA INMUNOBLÁSTICO</a:t>
            </a:r>
          </a:p>
          <a:p>
            <a:endParaRPr lang="es-MX" sz="2000" b="1" i="1"/>
          </a:p>
          <a:p>
            <a:r>
              <a:rPr lang="es-MX" sz="2000" b="1" i="1"/>
              <a:t>LINFOMA LINFOBLASTICO</a:t>
            </a:r>
          </a:p>
          <a:p>
            <a:endParaRPr lang="es-MX" sz="2000" b="1" i="1"/>
          </a:p>
          <a:p>
            <a:r>
              <a:rPr lang="es-MX" sz="2000" b="1" i="1"/>
              <a:t>LINFOMA DE BURKITT</a:t>
            </a:r>
          </a:p>
        </p:txBody>
      </p:sp>
    </p:spTree>
    <p:extLst>
      <p:ext uri="{BB962C8B-B14F-4D97-AF65-F5344CB8AC3E}">
        <p14:creationId xmlns:p14="http://schemas.microsoft.com/office/powerpoint/2010/main" val="35737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182</TotalTime>
  <Words>703</Words>
  <Application>Microsoft Office PowerPoint</Application>
  <PresentationFormat>Panorámica</PresentationFormat>
  <Paragraphs>102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Trebuchet MS</vt:lpstr>
      <vt:lpstr>Berlín</vt:lpstr>
      <vt:lpstr>BAAF DE GANGLIOS LINFATICOS: VENTAJAS Y LIMITACIONES EN LA EVALUACION DE LOS LINFOMAS</vt:lpstr>
      <vt:lpstr>BAAF: ANTECEDENTES</vt:lpstr>
      <vt:lpstr>BIOPSIA ASPIRACION CON AGUJA FINA EN GANGLIOS LINFATICOS</vt:lpstr>
      <vt:lpstr>BIOPSIA ASPIRACION CON AGUJA FINA EN GANGLIOS LINFATICOS</vt:lpstr>
      <vt:lpstr>BIOPSIA ASPIRACION CON AGUJA FINA EN GANGLIOS LINFATICOS</vt:lpstr>
      <vt:lpstr>BIOPSIA ASPIRACION CON AGUJA FINA EN GANGLIOS LINFATICOS</vt:lpstr>
      <vt:lpstr>BIOPSIA ASPIRACION CON AGUJA FINA EN GANGLIOS LINFATICOS</vt:lpstr>
      <vt:lpstr>Principales causas de errores diagnóticos  en GANGLIOS LINFATICOS</vt:lpstr>
      <vt:lpstr>CLASIFICACIÓN CITOLÓGICA LNH   </vt:lpstr>
      <vt:lpstr>EJEMPLOS DE DIFILCULTADES MORFOLÓGICAS</vt:lpstr>
      <vt:lpstr>LINFOMA DE BAJO GRADO</vt:lpstr>
      <vt:lpstr>LINFOMA INTERMEDIO CENTROCITICO CENTROBLASTICO</vt:lpstr>
      <vt:lpstr>LINFOMA DE HODGKIN</vt:lpstr>
      <vt:lpstr>MONONUCLEOSIS INFECCIOSA</vt:lpstr>
      <vt:lpstr>Diagnostic Grey Zone</vt:lpstr>
      <vt:lpstr>ESTUDIOS DE EVALUACION DE BAAF EN GANGLIOS LINFATICOS</vt:lpstr>
      <vt:lpstr>Presentación de PowerPoint</vt:lpstr>
      <vt:lpstr>CONCLUSIONES</vt:lpstr>
      <vt:lpstr>CONCLUSIONES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Miriam Mosqueira</dc:creator>
  <cp:lastModifiedBy>Miriam Mosqueira</cp:lastModifiedBy>
  <cp:revision>16</cp:revision>
  <dcterms:created xsi:type="dcterms:W3CDTF">2014-11-27T14:26:05Z</dcterms:created>
  <dcterms:modified xsi:type="dcterms:W3CDTF">2014-11-29T16:45:38Z</dcterms:modified>
</cp:coreProperties>
</file>