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256" r:id="rId2"/>
    <p:sldId id="257" r:id="rId3"/>
    <p:sldId id="258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5" r:id="rId14"/>
    <p:sldId id="336" r:id="rId15"/>
    <p:sldId id="338" r:id="rId16"/>
    <p:sldId id="340" r:id="rId17"/>
    <p:sldId id="342" r:id="rId18"/>
    <p:sldId id="337" r:id="rId19"/>
    <p:sldId id="348" r:id="rId20"/>
    <p:sldId id="349" r:id="rId21"/>
    <p:sldId id="350" r:id="rId22"/>
    <p:sldId id="351" r:id="rId23"/>
    <p:sldId id="352" r:id="rId24"/>
    <p:sldId id="353" r:id="rId25"/>
    <p:sldId id="354" r:id="rId26"/>
    <p:sldId id="355" r:id="rId27"/>
    <p:sldId id="358" r:id="rId28"/>
    <p:sldId id="356" r:id="rId29"/>
    <p:sldId id="359" r:id="rId30"/>
    <p:sldId id="357" r:id="rId31"/>
    <p:sldId id="360" r:id="rId32"/>
    <p:sldId id="361" r:id="rId33"/>
    <p:sldId id="362" r:id="rId34"/>
    <p:sldId id="370" r:id="rId35"/>
    <p:sldId id="371" r:id="rId36"/>
    <p:sldId id="372" r:id="rId37"/>
    <p:sldId id="373" r:id="rId38"/>
    <p:sldId id="259" r:id="rId39"/>
    <p:sldId id="262" r:id="rId40"/>
    <p:sldId id="264" r:id="rId41"/>
    <p:sldId id="266" r:id="rId42"/>
    <p:sldId id="269" r:id="rId43"/>
    <p:sldId id="272" r:id="rId44"/>
    <p:sldId id="274" r:id="rId45"/>
    <p:sldId id="276" r:id="rId46"/>
    <p:sldId id="278" r:id="rId47"/>
    <p:sldId id="280" r:id="rId48"/>
    <p:sldId id="282" r:id="rId49"/>
    <p:sldId id="284" r:id="rId50"/>
    <p:sldId id="286" r:id="rId51"/>
    <p:sldId id="288" r:id="rId52"/>
    <p:sldId id="290" r:id="rId53"/>
    <p:sldId id="293" r:id="rId54"/>
    <p:sldId id="296" r:id="rId55"/>
    <p:sldId id="299" r:id="rId56"/>
    <p:sldId id="302" r:id="rId57"/>
    <p:sldId id="365" r:id="rId58"/>
    <p:sldId id="366" r:id="rId59"/>
    <p:sldId id="367" r:id="rId60"/>
    <p:sldId id="368" r:id="rId61"/>
    <p:sldId id="369" r:id="rId62"/>
    <p:sldId id="346" r:id="rId63"/>
    <p:sldId id="374" r:id="rId64"/>
    <p:sldId id="305" r:id="rId65"/>
    <p:sldId id="308" r:id="rId66"/>
    <p:sldId id="306" r:id="rId67"/>
    <p:sldId id="309" r:id="rId68"/>
    <p:sldId id="311" r:id="rId69"/>
    <p:sldId id="313" r:id="rId70"/>
    <p:sldId id="315" r:id="rId71"/>
    <p:sldId id="378" r:id="rId72"/>
    <p:sldId id="316" r:id="rId73"/>
    <p:sldId id="375" r:id="rId74"/>
    <p:sldId id="376" r:id="rId75"/>
    <p:sldId id="377" r:id="rId76"/>
    <p:sldId id="379" r:id="rId77"/>
    <p:sldId id="380" r:id="rId78"/>
    <p:sldId id="317" r:id="rId79"/>
    <p:sldId id="318" r:id="rId80"/>
    <p:sldId id="320" r:id="rId81"/>
    <p:sldId id="322" r:id="rId82"/>
    <p:sldId id="323" r:id="rId83"/>
    <p:sldId id="324" r:id="rId84"/>
    <p:sldId id="382" r:id="rId8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-12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4D9AB-0E14-4F85-9982-F383C7DA9942}" type="datetimeFigureOut">
              <a:rPr lang="es-PE" smtClean="0"/>
              <a:pPr/>
              <a:t>28/11/2014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5E381-68E3-433C-A515-975B7F3F47EC}" type="slidenum">
              <a:rPr lang="es-PE" smtClean="0"/>
              <a:pPr/>
              <a:t>‹Nº›</a:t>
            </a:fld>
            <a:endParaRPr lang="es-P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0AD0C-A796-4BEB-B3DE-14CFC1561164}" type="slidenum">
              <a:rPr lang="es-ES" smtClean="0"/>
              <a:pPr/>
              <a:t>55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2384B1-9FA9-470F-A6DB-1C33F5F727C1}" type="slidenum">
              <a:rPr lang="es-ES"/>
              <a:pPr/>
              <a:t>62</a:t>
            </a:fld>
            <a:endParaRPr lang="es-ES"/>
          </a:p>
        </p:txBody>
      </p:sp>
      <p:sp>
        <p:nvSpPr>
          <p:cNvPr id="7270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PE" smtClean="0">
                <a:latin typeface="Arial" charset="0"/>
              </a:rPr>
              <a:t>,</a:t>
            </a:r>
            <a:endParaRPr lang="es-E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28/11/2014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28/11/2014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28/11/2014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33400" y="473075"/>
            <a:ext cx="8153400" cy="53943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B8050-2C82-4B5E-9679-852D7D205D3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28/11/2014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28/11/2014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28/11/2014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28/11/2014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28/11/2014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28/11/2014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28/11/2014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28/11/2014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28/11/2014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54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6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53.png"/><Relationship Id="rId4" Type="http://schemas.openxmlformats.org/officeDocument/2006/relationships/image" Target="../media/image90.jpeg"/><Relationship Id="rId9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4" Type="http://schemas.openxmlformats.org/officeDocument/2006/relationships/image" Target="../media/image97.jpeg"/><Relationship Id="rId9" Type="http://schemas.openxmlformats.org/officeDocument/2006/relationships/image" Target="../media/image102.png"/><Relationship Id="rId14" Type="http://schemas.openxmlformats.org/officeDocument/2006/relationships/image" Target="../media/image107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97.jpeg"/><Relationship Id="rId7" Type="http://schemas.openxmlformats.org/officeDocument/2006/relationships/image" Target="../media/image113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gif"/><Relationship Id="rId11" Type="http://schemas.openxmlformats.org/officeDocument/2006/relationships/image" Target="../media/image117.pn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gif"/><Relationship Id="rId9" Type="http://schemas.openxmlformats.org/officeDocument/2006/relationships/image" Target="../media/image11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7" Type="http://schemas.openxmlformats.org/officeDocument/2006/relationships/image" Target="../media/image149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32.jpeg"/><Relationship Id="rId4" Type="http://schemas.openxmlformats.org/officeDocument/2006/relationships/image" Target="../media/image14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PE" dirty="0" smtClean="0"/>
              <a:t>ENFOQUE DE CITOPATOLOGIAS CON DIAGNOSTICOS ONCOLOGICOS  </a:t>
            </a:r>
            <a:endParaRPr lang="es-PE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PE" dirty="0" err="1" smtClean="0"/>
              <a:t>Dr</a:t>
            </a:r>
            <a:r>
              <a:rPr lang="es-PE" dirty="0" smtClean="0"/>
              <a:t> </a:t>
            </a:r>
            <a:r>
              <a:rPr lang="es-PE" dirty="0" err="1" smtClean="0"/>
              <a:t>Rolig</a:t>
            </a:r>
            <a:r>
              <a:rPr lang="es-PE" dirty="0" smtClean="0"/>
              <a:t> Aliaga </a:t>
            </a:r>
          </a:p>
          <a:p>
            <a:r>
              <a:rPr lang="es-PE" dirty="0" smtClean="0"/>
              <a:t>ONCOLOGIA HOSPITAL LOAYZA </a:t>
            </a:r>
            <a:endParaRPr lang="es-P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DR.ROLIG\Dr Rolig\1.-tumores cabeza y cuello\caso de ca epider maxilar\DSCN06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DR.ROLIG\Dr Rolig\1.-tumores cabeza y cuello\caso de ca epider maxilar\DSCN0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:\DR.ROLIG\Dr Rolig\1.-tumores cabeza y cuello\caso de ca epider maxilar\DSCN06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:\DR.ROLIG\Dr Rolig\1.-tumores cabeza y cuello\caso de ca epider maxilar\DSCN07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68011" cy="3501008"/>
          </a:xfrm>
          <a:prstGeom prst="rect">
            <a:avLst/>
          </a:prstGeom>
          <a:noFill/>
        </p:spPr>
      </p:pic>
      <p:pic>
        <p:nvPicPr>
          <p:cNvPr id="58371" name="Picture 3" descr="D:\DR.ROLIG\Dr Rolig\1.-tumores cabeza y cuello\caso de ca epider maxilar\DSCN07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402886"/>
            <a:ext cx="5940152" cy="44551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Explorar0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79613" y="0"/>
            <a:ext cx="475138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Explorar0026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333375"/>
            <a:ext cx="8424863" cy="5545138"/>
          </a:xfr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xplorar0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3850" y="404813"/>
            <a:ext cx="8424863" cy="5616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archivos y carpetas\Dr Rolig\2 Tumores del sistema digestivo\2 Estomago\cos  virchov\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613"/>
            <a:ext cx="5464175" cy="447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 descr="D:\archivos y carpetas\Dr Rolig\2 Tumores del sistema digestivo\2 Estomago\cos  virchov\1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1773238"/>
            <a:ext cx="4046537" cy="303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archivos y carpetas\Dr Rolig\2 Tumores del sistema digestivo\2 Estomago\ca jovenes 2\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84438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D:\archivos y carpetas\Dr Rolig\2 Tumores del sistema digestivo\2 Estomago\ca jovenes 2\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438" y="0"/>
            <a:ext cx="3382962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D:\archivos y carpetas\Dr Rolig\2 Tumores del sistema digestivo\2 Estomago\ca jovenes 2\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4350" y="0"/>
            <a:ext cx="354965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D:\archivos y carpetas\Dr Rolig\2 Tumores del sistema digestivo\2 Estomago\ca jovenes 2\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852738"/>
            <a:ext cx="38512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D:\archivos y carpetas\Dr Rolig\2 Tumores del sistema digestivo\2 Estomago\ca jovenes 2\1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2924175"/>
            <a:ext cx="3671887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:\DR.ROLIG\Dr Rolig\2.-tumores del sistema digestivo\5.-Canal anal\9 ano\ca de Ano 08 varo 70 a avanzado\rio 2008 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792" y="466344"/>
            <a:ext cx="7900416" cy="5925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D:\DR.ROLIG\Dr Rolig\1.-tumores cabeza y cuello\CA EPI DE MAXILAR AMPLIO 2013\ca maxilar ampli\P10701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D:\DR.ROLIG\Dr Rolig\2.-tumores del sistema digestivo\5.-Canal anal\9 ano\caso marzo 2010\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792" y="466344"/>
            <a:ext cx="7900416" cy="5925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:\DR.ROLIG\Dr Rolig\2.-tumores del sistema digestivo\5.-Canal anal\9 ano\casos\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:\DR.ROLIG\Dr Rolig\1.-tumores cabeza y cuello\nm seno maxilar\DSCN17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:\DR.ROLIG\Dr Rolig\2.-tumores del sistema digestivo\CASOS\IMG_2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D:\DR.ROLIG\Dr Rolig\2.-tumores del sistema digestivo\CASOS\IMG_2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D:\DR.ROLIG\Dr Rolig\2.-tumores del sistema digestivo\CASOS\IMG_2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65539" name="Picture 3" descr="D:\DR.ROLIG\Dr Rolig\2.-tumores del sistema digestivo\CASOS\IMG_21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293096"/>
            <a:ext cx="3419872" cy="25649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:\DR.ROLIG\Dr Rolig\4.-tumores tejidos blando y hueso\caso sarcoma Neurofibro I\P10406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D:\DR.ROLIG\Dr Rolig\4.-tumores tejidos blando y hueso\caso sarcoma Neurofibro I\P1040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:\DR.ROLIG\Dr Rolig\4.-tumores tejidos blando y hueso\caso sarcoma Neurofibro I\P10406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D:\DR.ROLIG\Dr Rolig\4.-tumores tejidos blando y hueso\caso sarcoma Neurofibro I\P10406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D:\DR.ROLIG\Dr Rolig\1.-tumores cabeza y cuello\CA EPI DE MAXILAR AMPLIO 2013\ca maxilar ampli\P10701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D:\DR.ROLIG\Dr Rolig\4.-tumores tejidos blando y hueso\caso sarcoma Neurofibro I\P10406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D:\DR.ROLIG\Dr Rolig\4.-tumores tejidos blando y hueso\caso sarcoma Neurofibro I\P10406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D:\DR.ROLIG\Dr Rolig\4.-tumores tejidos blando y hueso\caso sarcoma Neurofibro I\P10406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D:\DR.ROLIG\Dr Rolig\4.-tumores tejidos blando y hueso\caso sarcoma Neurofibro I\P10406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D:\DR.ROLIG\Dr Rolig\4.-tumores tejidos blando y hueso\2.-Tejidos blandos- Sarcomas\CASOS\neorofibroma-y-otros-ene-06\IMG_16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D:\DR.ROLIG\Dr Rolig\4.-tumores tejidos blando y hueso\2.-Tejidos blandos- Sarcomas\CASOS\neorofibroma-y-otros-ene-06\IMG_16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D:\DR.ROLIG\Dr Rolig\4.-tumores tejidos blando y hueso\2.-Tejidos blandos- Sarcomas\CASOS\neorofibroma-y-otros-ene-06\IMG_1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D:\DR.ROLIG\Dr Rolig\4.-tumores tejidos blando y hueso\2.-Tejidos blandos- Sarcomas\CASOS\neorofibroma-y-otros-ene-06\IMG_17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670" y="-531440"/>
            <a:ext cx="6714746" cy="8568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D:\archivos y carpetas\Dr Rolig\4.-tumores tejidos blando y hueso\2.-Tejidos blandos- Sarcomas\neorofibroma-y-otros-ene-06\IMG_17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695722"/>
            <a:ext cx="179197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D:\archivos y carpetas\Dr Rolig\4.-tumores tejidos blando y hueso\2.-Tejidos blandos- Sarcomas\neorofibroma-y-otros-ene-06\IMG_17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715431"/>
            <a:ext cx="1638300" cy="1561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D:\archivos y carpetas\Dr Rolig\4.-tumores tejidos blando y hueso\2.-Tejidos blandos- Sarcomas\neorofibroma-y-otros-ene-06\IMG_178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647526"/>
            <a:ext cx="184785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IMG_21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2636912"/>
            <a:ext cx="1632182" cy="1224136"/>
          </a:xfrm>
          <a:prstGeom prst="rect">
            <a:avLst/>
          </a:prstGeom>
          <a:noFill/>
        </p:spPr>
      </p:pic>
      <p:pic>
        <p:nvPicPr>
          <p:cNvPr id="8" name="Picture 2" descr="IMG_214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2636912"/>
            <a:ext cx="1728192" cy="1296144"/>
          </a:xfrm>
          <a:prstGeom prst="rect">
            <a:avLst/>
          </a:prstGeom>
          <a:noFill/>
        </p:spPr>
      </p:pic>
      <p:pic>
        <p:nvPicPr>
          <p:cNvPr id="9" name="Picture 2" descr="IMG_215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2636912"/>
            <a:ext cx="1735741" cy="1301806"/>
          </a:xfrm>
          <a:prstGeom prst="rect">
            <a:avLst/>
          </a:prstGeom>
          <a:noFill/>
        </p:spPr>
      </p:pic>
      <p:pic>
        <p:nvPicPr>
          <p:cNvPr id="10" name="Picture 2" descr="IMG_237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1884" y="2564904"/>
            <a:ext cx="1912116" cy="1368152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23728" y="4365104"/>
            <a:ext cx="2509267" cy="1720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60032" y="4392513"/>
            <a:ext cx="216217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Rectángulo"/>
          <p:cNvSpPr/>
          <p:nvPr/>
        </p:nvSpPr>
        <p:spPr>
          <a:xfrm>
            <a:off x="1403648" y="144016"/>
            <a:ext cx="6696744" cy="47667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EXAMENES  CLAVES  PARA EL DIAGNOSTICO </a:t>
            </a:r>
            <a:endParaRPr lang="es-ES" sz="2400" b="1" dirty="0"/>
          </a:p>
        </p:txBody>
      </p:sp>
      <p:sp>
        <p:nvSpPr>
          <p:cNvPr id="14" name="13 Rectángulo"/>
          <p:cNvSpPr/>
          <p:nvPr/>
        </p:nvSpPr>
        <p:spPr>
          <a:xfrm>
            <a:off x="323528" y="1556792"/>
            <a:ext cx="165618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err="1" smtClean="0"/>
              <a:t>Bx.</a:t>
            </a:r>
            <a:endParaRPr lang="es-ES" sz="3200" b="1" dirty="0" smtClean="0"/>
          </a:p>
          <a:p>
            <a:pPr algn="ctr"/>
            <a:r>
              <a:rPr lang="es-ES" sz="3200" b="1" dirty="0" smtClean="0"/>
              <a:t>CORE </a:t>
            </a:r>
            <a:endParaRPr lang="es-ES" sz="3200" b="1" dirty="0"/>
          </a:p>
        </p:txBody>
      </p:sp>
      <p:sp>
        <p:nvSpPr>
          <p:cNvPr id="15" name="14 Rectángulo"/>
          <p:cNvSpPr/>
          <p:nvPr/>
        </p:nvSpPr>
        <p:spPr>
          <a:xfrm>
            <a:off x="323528" y="2780928"/>
            <a:ext cx="165618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 smtClean="0"/>
              <a:t>BAAF</a:t>
            </a:r>
            <a:endParaRPr lang="es-ES" sz="3600" b="1" dirty="0"/>
          </a:p>
        </p:txBody>
      </p:sp>
      <p:sp>
        <p:nvSpPr>
          <p:cNvPr id="16" name="15 Rectángulo"/>
          <p:cNvSpPr/>
          <p:nvPr/>
        </p:nvSpPr>
        <p:spPr>
          <a:xfrm>
            <a:off x="107504" y="4725144"/>
            <a:ext cx="194421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EST- GENETICO y </a:t>
            </a:r>
          </a:p>
          <a:p>
            <a:pPr algn="ctr"/>
            <a:r>
              <a:rPr lang="es-ES" sz="2400" b="1" dirty="0" smtClean="0"/>
              <a:t>Molecular  </a:t>
            </a:r>
            <a:endParaRPr lang="es-ES" sz="2400" b="1" dirty="0"/>
          </a:p>
        </p:txBody>
      </p:sp>
      <p:sp>
        <p:nvSpPr>
          <p:cNvPr id="17" name="16 Rectángulo"/>
          <p:cNvSpPr/>
          <p:nvPr/>
        </p:nvSpPr>
        <p:spPr>
          <a:xfrm>
            <a:off x="2771800" y="6237312"/>
            <a:ext cx="1584176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CARIOTIPO </a:t>
            </a:r>
            <a:endParaRPr lang="es-E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4932040" y="6165304"/>
            <a:ext cx="194421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bg2">
                    <a:lumMod val="25000"/>
                  </a:schemeClr>
                </a:solidFill>
              </a:rPr>
              <a:t>FISH </a:t>
            </a:r>
            <a:endParaRPr lang="es-E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323528" y="692696"/>
            <a:ext cx="165618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3600" b="1" dirty="0" err="1" smtClean="0"/>
              <a:t>Bx</a:t>
            </a:r>
            <a:r>
              <a:rPr lang="es-PE" sz="3600" b="1" dirty="0" smtClean="0"/>
              <a:t>  I-E  </a:t>
            </a:r>
            <a:endParaRPr lang="es-PE" sz="3600" b="1" dirty="0"/>
          </a:p>
        </p:txBody>
      </p:sp>
      <p:sp>
        <p:nvSpPr>
          <p:cNvPr id="21" name="20 Rectángulo"/>
          <p:cNvSpPr/>
          <p:nvPr/>
        </p:nvSpPr>
        <p:spPr>
          <a:xfrm>
            <a:off x="7308304" y="3501008"/>
            <a:ext cx="72008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HE</a:t>
            </a:r>
            <a:endParaRPr lang="es-PE" dirty="0"/>
          </a:p>
        </p:txBody>
      </p:sp>
      <p:pic>
        <p:nvPicPr>
          <p:cNvPr id="22" name="Picture 10" descr="Veriti_Fig1_s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596336" y="4005064"/>
            <a:ext cx="1038642" cy="1053480"/>
          </a:xfrm>
          <a:prstGeom prst="rect">
            <a:avLst/>
          </a:prstGeom>
        </p:spPr>
      </p:pic>
      <p:pic>
        <p:nvPicPr>
          <p:cNvPr id="23" name="Picture 9" descr="secuencia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40352" y="4941168"/>
            <a:ext cx="787232" cy="1196752"/>
          </a:xfrm>
          <a:prstGeom prst="rect">
            <a:avLst/>
          </a:prstGeom>
        </p:spPr>
      </p:pic>
      <p:sp>
        <p:nvSpPr>
          <p:cNvPr id="24" name="23 Rectángulo"/>
          <p:cNvSpPr/>
          <p:nvPr/>
        </p:nvSpPr>
        <p:spPr>
          <a:xfrm>
            <a:off x="7452320" y="6309320"/>
            <a:ext cx="1152128" cy="548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bg2">
                    <a:lumMod val="10000"/>
                  </a:schemeClr>
                </a:solidFill>
              </a:rPr>
              <a:t>PCR</a:t>
            </a:r>
            <a:endParaRPr lang="es-PE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'Técnica inmunohistoquímica'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04664"/>
            <a:ext cx="6953250" cy="2152650"/>
          </a:xfrm>
          <a:prstGeom prst="rect">
            <a:avLst/>
          </a:prstGeom>
          <a:noFill/>
        </p:spPr>
      </p:pic>
      <p:sp>
        <p:nvSpPr>
          <p:cNvPr id="5" name="4 Elipse"/>
          <p:cNvSpPr/>
          <p:nvPr/>
        </p:nvSpPr>
        <p:spPr>
          <a:xfrm>
            <a:off x="2843808" y="4005064"/>
            <a:ext cx="1728192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5 Elipse"/>
          <p:cNvSpPr/>
          <p:nvPr/>
        </p:nvSpPr>
        <p:spPr>
          <a:xfrm>
            <a:off x="3203848" y="4437112"/>
            <a:ext cx="1008112" cy="79208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6 Elipse"/>
          <p:cNvSpPr/>
          <p:nvPr/>
        </p:nvSpPr>
        <p:spPr>
          <a:xfrm>
            <a:off x="3707904" y="3861048"/>
            <a:ext cx="288032" cy="216024"/>
          </a:xfrm>
          <a:prstGeom prst="ellipse">
            <a:avLst/>
          </a:prstGeom>
          <a:solidFill>
            <a:srgbClr val="E31B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7 Elipse"/>
          <p:cNvSpPr/>
          <p:nvPr/>
        </p:nvSpPr>
        <p:spPr>
          <a:xfrm>
            <a:off x="2771800" y="4149080"/>
            <a:ext cx="288032" cy="216024"/>
          </a:xfrm>
          <a:prstGeom prst="ellipse">
            <a:avLst/>
          </a:prstGeom>
          <a:solidFill>
            <a:srgbClr val="E31B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8 Elipse"/>
          <p:cNvSpPr/>
          <p:nvPr/>
        </p:nvSpPr>
        <p:spPr>
          <a:xfrm>
            <a:off x="4012704" y="5445224"/>
            <a:ext cx="288032" cy="216024"/>
          </a:xfrm>
          <a:prstGeom prst="ellipse">
            <a:avLst/>
          </a:prstGeom>
          <a:solidFill>
            <a:srgbClr val="E31B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9 Elipse"/>
          <p:cNvSpPr/>
          <p:nvPr/>
        </p:nvSpPr>
        <p:spPr>
          <a:xfrm>
            <a:off x="4427984" y="4437112"/>
            <a:ext cx="288032" cy="216024"/>
          </a:xfrm>
          <a:prstGeom prst="ellipse">
            <a:avLst/>
          </a:prstGeom>
          <a:solidFill>
            <a:srgbClr val="E31B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2" name="Picture 2" descr="Explorar0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4941168"/>
            <a:ext cx="2518191" cy="1657441"/>
          </a:xfrm>
          <a:prstGeom prst="rect">
            <a:avLst/>
          </a:prstGeom>
          <a:noFill/>
        </p:spPr>
      </p:pic>
      <p:pic>
        <p:nvPicPr>
          <p:cNvPr id="1028" name="Picture 4" descr="http://conganat.uninet.edu/conferencias/C019/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1" y="5010116"/>
            <a:ext cx="2520280" cy="18478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DR.ROLIG\Dr Rolig\1.-tumores cabeza y cuello\CA EPI DE MAXILAR AMPLIO 2013\ca maxilar ampli\P1070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92080" cy="3969060"/>
          </a:xfrm>
          <a:prstGeom prst="rect">
            <a:avLst/>
          </a:prstGeom>
          <a:noFill/>
        </p:spPr>
      </p:pic>
      <p:pic>
        <p:nvPicPr>
          <p:cNvPr id="48131" name="Picture 3" descr="D:\DR.ROLIG\Dr Rolig\1.-tumores cabeza y cuello\CA EPI DE MAXILAR AMPLIO 2013\ca maxilar ampli\P10701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158970"/>
            <a:ext cx="4932040" cy="36990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rafi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1" y="457200"/>
            <a:ext cx="1393372" cy="1219200"/>
          </a:xfrm>
          <a:prstGeom prst="rect">
            <a:avLst/>
          </a:prstGeom>
        </p:spPr>
      </p:pic>
      <p:pic>
        <p:nvPicPr>
          <p:cNvPr id="7" name="Picture 6" descr="frozen tum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057400"/>
            <a:ext cx="1371600" cy="1123950"/>
          </a:xfrm>
          <a:prstGeom prst="rect">
            <a:avLst/>
          </a:prstGeom>
        </p:spPr>
      </p:pic>
      <p:pic>
        <p:nvPicPr>
          <p:cNvPr id="8" name="Picture 7" descr="dna-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0400" y="762000"/>
            <a:ext cx="2260600" cy="1491996"/>
          </a:xfrm>
          <a:prstGeom prst="rect">
            <a:avLst/>
          </a:prstGeom>
        </p:spPr>
      </p:pic>
      <p:pic>
        <p:nvPicPr>
          <p:cNvPr id="9" name="Picture 8" descr="pcr.jpg"/>
          <p:cNvPicPr>
            <a:picLocks noChangeAspect="1"/>
          </p:cNvPicPr>
          <p:nvPr/>
        </p:nvPicPr>
        <p:blipFill>
          <a:blip r:embed="rId5" cstate="print"/>
          <a:srcRect b="42857"/>
          <a:stretch>
            <a:fillRect/>
          </a:stretch>
        </p:blipFill>
        <p:spPr>
          <a:xfrm>
            <a:off x="1828800" y="3962400"/>
            <a:ext cx="2171700" cy="2133600"/>
          </a:xfrm>
          <a:prstGeom prst="rect">
            <a:avLst/>
          </a:prstGeom>
        </p:spPr>
      </p:pic>
      <p:pic>
        <p:nvPicPr>
          <p:cNvPr id="10" name="Picture 9" descr="secuenci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7400" y="3358195"/>
            <a:ext cx="2302197" cy="3499805"/>
          </a:xfrm>
          <a:prstGeom prst="rect">
            <a:avLst/>
          </a:prstGeom>
        </p:spPr>
      </p:pic>
      <p:pic>
        <p:nvPicPr>
          <p:cNvPr id="11" name="Picture 10" descr="Veriti_Fig1_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29400" y="533400"/>
            <a:ext cx="2103549" cy="21336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2133600" y="1524000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562600" y="1600200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7200" y="5181600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572000" y="5181600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7200" y="116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E46C0A"/>
                </a:solidFill>
              </a:rPr>
              <a:t>Parafina</a:t>
            </a:r>
            <a:endParaRPr lang="en-US" b="1" dirty="0">
              <a:solidFill>
                <a:srgbClr val="E46C0A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" y="3276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E46C0A"/>
                </a:solidFill>
              </a:rPr>
              <a:t>Tumor fresco</a:t>
            </a:r>
            <a:endParaRPr lang="en-US" b="1" dirty="0">
              <a:solidFill>
                <a:srgbClr val="E46C0A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81400" y="2438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E46C0A"/>
                </a:solidFill>
              </a:rPr>
              <a:t>Extracción</a:t>
            </a:r>
            <a:r>
              <a:rPr lang="en-US" b="1" dirty="0" smtClean="0">
                <a:solidFill>
                  <a:srgbClr val="E46C0A"/>
                </a:solidFill>
              </a:rPr>
              <a:t> DNA</a:t>
            </a:r>
            <a:endParaRPr lang="en-US" b="1" dirty="0">
              <a:solidFill>
                <a:srgbClr val="E46C0A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10400" y="2743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E46C0A"/>
                </a:solidFill>
              </a:rPr>
              <a:t>PCR</a:t>
            </a:r>
            <a:endParaRPr lang="en-US" b="1" dirty="0">
              <a:solidFill>
                <a:srgbClr val="E46C0A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6000" y="6248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E46C0A"/>
                </a:solidFill>
              </a:rPr>
              <a:t>Electroforesis</a:t>
            </a:r>
            <a:endParaRPr lang="en-US" b="1" dirty="0">
              <a:solidFill>
                <a:srgbClr val="E46C0A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24600" y="5486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E46C0A"/>
                </a:solidFill>
              </a:rPr>
              <a:t>Secuenciación</a:t>
            </a:r>
            <a:endParaRPr lang="en-US" b="1" dirty="0">
              <a:solidFill>
                <a:srgbClr val="E46C0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Caso clínico 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E" dirty="0" smtClean="0"/>
              <a:t>Clínica</a:t>
            </a:r>
          </a:p>
          <a:p>
            <a:r>
              <a:rPr lang="es-PE" dirty="0" smtClean="0"/>
              <a:t>Laboratorio </a:t>
            </a:r>
          </a:p>
          <a:p>
            <a:r>
              <a:rPr lang="es-PE" dirty="0" smtClean="0"/>
              <a:t>Imágenes </a:t>
            </a:r>
          </a:p>
          <a:p>
            <a:r>
              <a:rPr lang="es-PE" dirty="0" smtClean="0"/>
              <a:t>Procedimientos Diagnósticos.</a:t>
            </a:r>
          </a:p>
          <a:p>
            <a:r>
              <a:rPr lang="es-PE" dirty="0" smtClean="0"/>
              <a:t>Biopsias –HE –PAP---</a:t>
            </a:r>
            <a:r>
              <a:rPr lang="es-PE" dirty="0" err="1" smtClean="0"/>
              <a:t>histoquimicas</a:t>
            </a:r>
            <a:r>
              <a:rPr lang="es-PE" dirty="0" smtClean="0"/>
              <a:t> .</a:t>
            </a:r>
          </a:p>
          <a:p>
            <a:r>
              <a:rPr lang="es-PE" dirty="0" err="1" smtClean="0"/>
              <a:t>Inmunohistoquimicas</a:t>
            </a:r>
            <a:r>
              <a:rPr lang="es-PE" dirty="0" smtClean="0"/>
              <a:t> – </a:t>
            </a:r>
            <a:r>
              <a:rPr lang="es-PE" dirty="0" err="1" smtClean="0"/>
              <a:t>citometría</a:t>
            </a:r>
            <a:r>
              <a:rPr lang="es-PE" dirty="0" smtClean="0"/>
              <a:t> flujo   </a:t>
            </a:r>
          </a:p>
          <a:p>
            <a:r>
              <a:rPr lang="es-PE" dirty="0" smtClean="0"/>
              <a:t>   FISH .. PCR ..  MICROARRAYS . </a:t>
            </a:r>
            <a:endParaRPr lang="es-PE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Tubo digestivo </a:t>
            </a:r>
            <a:endParaRPr lang="es-PE" dirty="0"/>
          </a:p>
        </p:txBody>
      </p:sp>
      <p:pic>
        <p:nvPicPr>
          <p:cNvPr id="1026" name="Picture 2" descr="http://2.bp.blogspot.com/_p5gwR6OP8XE/TIp1QjfbfSI/AAAAAAAAACU/Xj6UCwVegVs/s1600/aparato-digestivo%5B1%5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1979712" cy="2355857"/>
          </a:xfrm>
          <a:prstGeom prst="rect">
            <a:avLst/>
          </a:prstGeom>
          <a:noFill/>
        </p:spPr>
      </p:pic>
      <p:pic>
        <p:nvPicPr>
          <p:cNvPr id="5" name="Picture 2" descr="Explorar0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731779"/>
            <a:ext cx="5040263" cy="393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2771800" y="1340768"/>
            <a:ext cx="345638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3200" b="1" dirty="0" smtClean="0"/>
              <a:t>ESTOMAGO</a:t>
            </a:r>
            <a:r>
              <a:rPr lang="es-PE" dirty="0" smtClean="0"/>
              <a:t> </a:t>
            </a:r>
            <a:endParaRPr lang="es-PE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xplorar0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150"/>
            <a:ext cx="6048375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Line 3"/>
          <p:cNvSpPr>
            <a:spLocks noChangeShapeType="1"/>
          </p:cNvSpPr>
          <p:nvPr/>
        </p:nvSpPr>
        <p:spPr bwMode="auto">
          <a:xfrm flipV="1">
            <a:off x="4787900" y="836613"/>
            <a:ext cx="172878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PE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6659563" y="692150"/>
            <a:ext cx="1800225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PE" b="1"/>
              <a:t>Carcinoma  </a:t>
            </a:r>
            <a:r>
              <a:rPr lang="es-PE" b="1">
                <a:solidFill>
                  <a:schemeClr val="folHlink"/>
                </a:solidFill>
              </a:rPr>
              <a:t>CK+</a:t>
            </a:r>
            <a:r>
              <a:rPr lang="es-PE"/>
              <a:t> </a:t>
            </a:r>
            <a:endParaRPr lang="es-ES"/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>
            <a:off x="5580063" y="1700213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PE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6588125" y="1412875"/>
            <a:ext cx="2555875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PE" b="1"/>
              <a:t>NM Neuroendocrina</a:t>
            </a:r>
            <a:r>
              <a:rPr lang="es-PE"/>
              <a:t> </a:t>
            </a:r>
          </a:p>
          <a:p>
            <a:pPr algn="ctr"/>
            <a:r>
              <a:rPr lang="es-PE" b="1">
                <a:solidFill>
                  <a:schemeClr val="folHlink"/>
                </a:solidFill>
              </a:rPr>
              <a:t>Sinaptofisina +</a:t>
            </a:r>
            <a:endParaRPr lang="es-ES" b="1">
              <a:solidFill>
                <a:schemeClr val="folHlink"/>
              </a:solidFill>
            </a:endParaRP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5508625" y="3500438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PE"/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6372225" y="3284538"/>
            <a:ext cx="2592388" cy="50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PE" b="1"/>
              <a:t>Linfoma</a:t>
            </a:r>
            <a:r>
              <a:rPr lang="es-PE"/>
              <a:t>  </a:t>
            </a:r>
            <a:r>
              <a:rPr lang="es-PE" b="1">
                <a:solidFill>
                  <a:schemeClr val="folHlink"/>
                </a:solidFill>
              </a:rPr>
              <a:t>ACL. CD45 +</a:t>
            </a:r>
            <a:endParaRPr lang="es-ES" b="1">
              <a:solidFill>
                <a:schemeClr val="folHlink"/>
              </a:solidFill>
            </a:endParaRPr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5435600" y="5157788"/>
            <a:ext cx="865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PE"/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6372225" y="5013325"/>
            <a:ext cx="252095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PE" b="1"/>
              <a:t>Leiomiosarcoma</a:t>
            </a:r>
            <a:r>
              <a:rPr lang="es-PE"/>
              <a:t> </a:t>
            </a:r>
          </a:p>
          <a:p>
            <a:pPr algn="ctr"/>
            <a:r>
              <a:rPr lang="es-PE" b="1">
                <a:solidFill>
                  <a:schemeClr val="folHlink"/>
                </a:solidFill>
              </a:rPr>
              <a:t>Actina .vimentina +</a:t>
            </a:r>
            <a:endParaRPr lang="es-ES" b="1">
              <a:solidFill>
                <a:schemeClr val="folHlink"/>
              </a:solidFill>
            </a:endParaRPr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>
            <a:off x="5724525" y="5876925"/>
            <a:ext cx="576263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PE"/>
          </a:p>
        </p:txBody>
      </p: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6372225" y="6092825"/>
            <a:ext cx="2160588" cy="50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PE" b="1"/>
              <a:t>GIST  </a:t>
            </a:r>
            <a:r>
              <a:rPr lang="es-PE" b="1">
                <a:solidFill>
                  <a:schemeClr val="folHlink"/>
                </a:solidFill>
              </a:rPr>
              <a:t>CD 117+</a:t>
            </a:r>
            <a:endParaRPr lang="es-ES" b="1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IMG_21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5024107" cy="3768080"/>
          </a:xfrm>
          <a:prstGeom prst="rect">
            <a:avLst/>
          </a:prstGeom>
          <a:noFill/>
        </p:spPr>
      </p:pic>
      <p:pic>
        <p:nvPicPr>
          <p:cNvPr id="3" name="Picture 2" descr="IMG_21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753036"/>
            <a:ext cx="3631952" cy="27239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IMG_21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IMG_21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IMG_21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IMG_23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IMG_03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90500"/>
            <a:ext cx="8243887" cy="6405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DR.ROLIG\Dr Rolig\1.-tumores cabeza y cuello\CA EPI DE MAXILAR AMPLIO 2013\ca maxilar ampli\P10701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IMG_08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90500"/>
            <a:ext cx="8351837" cy="6380163"/>
          </a:xfrm>
          <a:prstGeom prst="rect">
            <a:avLst/>
          </a:prstGeom>
          <a:noFill/>
        </p:spPr>
      </p:pic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6948488" y="404813"/>
            <a:ext cx="1584325" cy="1871662"/>
          </a:xfrm>
          <a:prstGeom prst="rect">
            <a:avLst/>
          </a:prstGeom>
          <a:noFill/>
          <a:ln w="9525">
            <a:solidFill>
              <a:srgbClr val="EDF4AA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PE" b="1">
                <a:solidFill>
                  <a:schemeClr val="bg1"/>
                </a:solidFill>
              </a:rPr>
              <a:t>Dx Difer</a:t>
            </a:r>
          </a:p>
          <a:p>
            <a:pPr algn="ctr"/>
            <a:r>
              <a:rPr lang="es-PE" b="1">
                <a:solidFill>
                  <a:schemeClr val="bg1"/>
                </a:solidFill>
              </a:rPr>
              <a:t>TBC miliar</a:t>
            </a:r>
          </a:p>
          <a:p>
            <a:pPr algn="ctr"/>
            <a:r>
              <a:rPr lang="es-PE" b="1">
                <a:solidFill>
                  <a:schemeClr val="bg1"/>
                </a:solidFill>
              </a:rPr>
              <a:t>Hongos</a:t>
            </a:r>
          </a:p>
          <a:p>
            <a:pPr algn="ctr"/>
            <a:r>
              <a:rPr lang="es-PE" b="1">
                <a:solidFill>
                  <a:schemeClr val="bg1"/>
                </a:solidFill>
              </a:rPr>
              <a:t>Adenoca BAV</a:t>
            </a:r>
            <a:endParaRPr lang="es-ES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386" name="Picture 2" descr="Scan0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844675"/>
            <a:ext cx="1728788" cy="1655763"/>
          </a:xfrm>
          <a:prstGeom prst="rect">
            <a:avLst/>
          </a:prstGeom>
          <a:noFill/>
        </p:spPr>
      </p:pic>
      <p:pic>
        <p:nvPicPr>
          <p:cNvPr id="528387" name="Picture 3" descr="Scan00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4075" y="1844675"/>
            <a:ext cx="1727200" cy="1727200"/>
          </a:xfrm>
          <a:prstGeom prst="rect">
            <a:avLst/>
          </a:prstGeom>
          <a:noFill/>
        </p:spPr>
      </p:pic>
      <p:pic>
        <p:nvPicPr>
          <p:cNvPr id="528388" name="Picture 4" descr="Scan00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4075" y="5157788"/>
            <a:ext cx="1800225" cy="1295400"/>
          </a:xfrm>
          <a:prstGeom prst="rect">
            <a:avLst/>
          </a:prstGeom>
          <a:noFill/>
        </p:spPr>
      </p:pic>
      <p:pic>
        <p:nvPicPr>
          <p:cNvPr id="528389" name="Picture 5" descr="Scan00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4075" y="3644900"/>
            <a:ext cx="1730375" cy="1368425"/>
          </a:xfrm>
          <a:prstGeom prst="rect">
            <a:avLst/>
          </a:prstGeom>
          <a:noFill/>
        </p:spPr>
      </p:pic>
      <p:pic>
        <p:nvPicPr>
          <p:cNvPr id="528390" name="Picture 6" descr="Scan00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7325" y="1916113"/>
            <a:ext cx="1727200" cy="1512887"/>
          </a:xfrm>
          <a:prstGeom prst="rect">
            <a:avLst/>
          </a:prstGeom>
          <a:noFill/>
        </p:spPr>
      </p:pic>
      <p:pic>
        <p:nvPicPr>
          <p:cNvPr id="528391" name="Picture 7" descr="Scan00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1916113"/>
            <a:ext cx="1584325" cy="1563687"/>
          </a:xfrm>
          <a:prstGeom prst="rect">
            <a:avLst/>
          </a:prstGeom>
          <a:noFill/>
        </p:spPr>
      </p:pic>
      <p:pic>
        <p:nvPicPr>
          <p:cNvPr id="528392" name="Picture 8" descr="Scan003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67625" y="1916113"/>
            <a:ext cx="1296988" cy="1506537"/>
          </a:xfrm>
          <a:prstGeom prst="rect">
            <a:avLst/>
          </a:prstGeom>
          <a:noFill/>
        </p:spPr>
      </p:pic>
      <p:pic>
        <p:nvPicPr>
          <p:cNvPr id="528393" name="Picture 9" descr="Scan004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59675" y="3644900"/>
            <a:ext cx="1404938" cy="1584325"/>
          </a:xfrm>
          <a:prstGeom prst="rect">
            <a:avLst/>
          </a:prstGeom>
          <a:noFill/>
        </p:spPr>
      </p:pic>
      <p:sp>
        <p:nvSpPr>
          <p:cNvPr id="528394" name="Oval 10"/>
          <p:cNvSpPr>
            <a:spLocks noChangeArrowheads="1"/>
          </p:cNvSpPr>
          <p:nvPr/>
        </p:nvSpPr>
        <p:spPr bwMode="auto">
          <a:xfrm>
            <a:off x="611188" y="3573463"/>
            <a:ext cx="720725" cy="790575"/>
          </a:xfrm>
          <a:prstGeom prst="ellipse">
            <a:avLst/>
          </a:prstGeom>
          <a:solidFill>
            <a:srgbClr val="FEC2F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528395" name="Oval 11"/>
          <p:cNvSpPr>
            <a:spLocks noChangeArrowheads="1"/>
          </p:cNvSpPr>
          <p:nvPr/>
        </p:nvSpPr>
        <p:spPr bwMode="auto">
          <a:xfrm>
            <a:off x="684213" y="3790950"/>
            <a:ext cx="647700" cy="501650"/>
          </a:xfrm>
          <a:prstGeom prst="ellipse">
            <a:avLst/>
          </a:prstGeom>
          <a:solidFill>
            <a:srgbClr val="82448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528396" name="Rectangle 12"/>
          <p:cNvSpPr>
            <a:spLocks noChangeArrowheads="1"/>
          </p:cNvSpPr>
          <p:nvPr/>
        </p:nvSpPr>
        <p:spPr bwMode="auto">
          <a:xfrm>
            <a:off x="539750" y="4652963"/>
            <a:ext cx="863600" cy="431800"/>
          </a:xfrm>
          <a:prstGeom prst="rect">
            <a:avLst/>
          </a:prstGeom>
          <a:solidFill>
            <a:srgbClr val="EDF4AA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91033" tIns="45512" rIns="91033" bIns="45512" anchor="ctr"/>
          <a:lstStyle/>
          <a:p>
            <a:pPr algn="ctr"/>
            <a:r>
              <a:rPr lang="es-PE" sz="2300" b="1">
                <a:solidFill>
                  <a:schemeClr val="accent2"/>
                </a:solidFill>
              </a:rPr>
              <a:t>QT</a:t>
            </a:r>
            <a:endParaRPr lang="es-ES" sz="2300" b="1">
              <a:solidFill>
                <a:schemeClr val="accent2"/>
              </a:solidFill>
            </a:endParaRPr>
          </a:p>
        </p:txBody>
      </p:sp>
      <p:sp>
        <p:nvSpPr>
          <p:cNvPr id="528397" name="Rectangle 13"/>
          <p:cNvSpPr>
            <a:spLocks noChangeArrowheads="1"/>
          </p:cNvSpPr>
          <p:nvPr/>
        </p:nvSpPr>
        <p:spPr bwMode="auto">
          <a:xfrm>
            <a:off x="539750" y="5445125"/>
            <a:ext cx="863600" cy="360363"/>
          </a:xfrm>
          <a:prstGeom prst="rect">
            <a:avLst/>
          </a:prstGeom>
          <a:solidFill>
            <a:srgbClr val="EDF4AA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91033" tIns="45512" rIns="91033" bIns="45512" anchor="ctr"/>
          <a:lstStyle/>
          <a:p>
            <a:pPr algn="ctr"/>
            <a:r>
              <a:rPr lang="es-PE" sz="2300" b="1">
                <a:solidFill>
                  <a:schemeClr val="accent2"/>
                </a:solidFill>
              </a:rPr>
              <a:t>RT</a:t>
            </a:r>
            <a:endParaRPr lang="es-ES" sz="2300" b="1">
              <a:solidFill>
                <a:schemeClr val="accent2"/>
              </a:solidFill>
            </a:endParaRPr>
          </a:p>
        </p:txBody>
      </p:sp>
      <p:sp>
        <p:nvSpPr>
          <p:cNvPr id="528398" name="Rectangle 14"/>
          <p:cNvSpPr>
            <a:spLocks noChangeArrowheads="1"/>
          </p:cNvSpPr>
          <p:nvPr/>
        </p:nvSpPr>
        <p:spPr bwMode="auto">
          <a:xfrm>
            <a:off x="468313" y="6092825"/>
            <a:ext cx="935037" cy="360363"/>
          </a:xfrm>
          <a:prstGeom prst="rect">
            <a:avLst/>
          </a:prstGeom>
          <a:solidFill>
            <a:srgbClr val="EDF4AA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91033" tIns="45512" rIns="91033" bIns="45512" anchor="ctr"/>
          <a:lstStyle/>
          <a:p>
            <a:pPr algn="ctr"/>
            <a:r>
              <a:rPr lang="es-PE" sz="2300" b="1">
                <a:solidFill>
                  <a:schemeClr val="accent2"/>
                </a:solidFill>
              </a:rPr>
              <a:t>QX</a:t>
            </a:r>
            <a:endParaRPr lang="es-ES" sz="2300" b="1">
              <a:solidFill>
                <a:schemeClr val="accent2"/>
              </a:solidFill>
            </a:endParaRPr>
          </a:p>
        </p:txBody>
      </p:sp>
      <p:sp>
        <p:nvSpPr>
          <p:cNvPr id="528399" name="Oval 15"/>
          <p:cNvSpPr>
            <a:spLocks noChangeArrowheads="1"/>
          </p:cNvSpPr>
          <p:nvPr/>
        </p:nvSpPr>
        <p:spPr bwMode="auto">
          <a:xfrm>
            <a:off x="4427538" y="4076700"/>
            <a:ext cx="74612" cy="576263"/>
          </a:xfrm>
          <a:prstGeom prst="ellipse">
            <a:avLst/>
          </a:prstGeom>
          <a:solidFill>
            <a:srgbClr val="FEC2F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528400" name="Oval 16"/>
          <p:cNvSpPr>
            <a:spLocks noChangeArrowheads="1"/>
          </p:cNvSpPr>
          <p:nvPr/>
        </p:nvSpPr>
        <p:spPr bwMode="auto">
          <a:xfrm>
            <a:off x="4427538" y="4581525"/>
            <a:ext cx="74612" cy="576263"/>
          </a:xfrm>
          <a:prstGeom prst="ellipse">
            <a:avLst/>
          </a:prstGeom>
          <a:solidFill>
            <a:srgbClr val="FEC2F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528401" name="Oval 17"/>
          <p:cNvSpPr>
            <a:spLocks noChangeArrowheads="1"/>
          </p:cNvSpPr>
          <p:nvPr/>
        </p:nvSpPr>
        <p:spPr bwMode="auto">
          <a:xfrm>
            <a:off x="4427538" y="3573463"/>
            <a:ext cx="74612" cy="576262"/>
          </a:xfrm>
          <a:prstGeom prst="ellipse">
            <a:avLst/>
          </a:prstGeom>
          <a:solidFill>
            <a:srgbClr val="FEC2F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528402" name="Oval 18"/>
          <p:cNvSpPr>
            <a:spLocks noChangeArrowheads="1"/>
          </p:cNvSpPr>
          <p:nvPr/>
        </p:nvSpPr>
        <p:spPr bwMode="auto">
          <a:xfrm>
            <a:off x="4645025" y="3644900"/>
            <a:ext cx="71438" cy="576263"/>
          </a:xfrm>
          <a:prstGeom prst="ellipse">
            <a:avLst/>
          </a:prstGeom>
          <a:solidFill>
            <a:srgbClr val="FEC2F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528403" name="Oval 19"/>
          <p:cNvSpPr>
            <a:spLocks noChangeArrowheads="1"/>
          </p:cNvSpPr>
          <p:nvPr/>
        </p:nvSpPr>
        <p:spPr bwMode="auto">
          <a:xfrm>
            <a:off x="4645025" y="4221163"/>
            <a:ext cx="71438" cy="574675"/>
          </a:xfrm>
          <a:prstGeom prst="ellipse">
            <a:avLst/>
          </a:prstGeom>
          <a:solidFill>
            <a:srgbClr val="FEC2F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528404" name="Oval 20"/>
          <p:cNvSpPr>
            <a:spLocks noChangeArrowheads="1"/>
          </p:cNvSpPr>
          <p:nvPr/>
        </p:nvSpPr>
        <p:spPr bwMode="auto">
          <a:xfrm>
            <a:off x="4645025" y="4652963"/>
            <a:ext cx="71438" cy="576262"/>
          </a:xfrm>
          <a:prstGeom prst="ellipse">
            <a:avLst/>
          </a:prstGeom>
          <a:solidFill>
            <a:srgbClr val="FEC2F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528405" name="Oval 21"/>
          <p:cNvSpPr>
            <a:spLocks noChangeArrowheads="1"/>
          </p:cNvSpPr>
          <p:nvPr/>
        </p:nvSpPr>
        <p:spPr bwMode="auto">
          <a:xfrm>
            <a:off x="4572000" y="4867275"/>
            <a:ext cx="73025" cy="146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528406" name="Oval 22"/>
          <p:cNvSpPr>
            <a:spLocks noChangeArrowheads="1"/>
          </p:cNvSpPr>
          <p:nvPr/>
        </p:nvSpPr>
        <p:spPr bwMode="auto">
          <a:xfrm>
            <a:off x="4502150" y="4652963"/>
            <a:ext cx="142875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528407" name="Oval 23"/>
          <p:cNvSpPr>
            <a:spLocks noChangeArrowheads="1"/>
          </p:cNvSpPr>
          <p:nvPr/>
        </p:nvSpPr>
        <p:spPr bwMode="auto">
          <a:xfrm>
            <a:off x="4502150" y="4292600"/>
            <a:ext cx="142875" cy="1444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528408" name="Oval 24"/>
          <p:cNvSpPr>
            <a:spLocks noChangeArrowheads="1"/>
          </p:cNvSpPr>
          <p:nvPr/>
        </p:nvSpPr>
        <p:spPr bwMode="auto">
          <a:xfrm>
            <a:off x="4502150" y="3933825"/>
            <a:ext cx="142875" cy="1428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528409" name="Rectangle 25"/>
          <p:cNvSpPr>
            <a:spLocks noChangeArrowheads="1"/>
          </p:cNvSpPr>
          <p:nvPr/>
        </p:nvSpPr>
        <p:spPr bwMode="auto">
          <a:xfrm>
            <a:off x="4356100" y="5373688"/>
            <a:ext cx="647700" cy="431800"/>
          </a:xfrm>
          <a:prstGeom prst="rect">
            <a:avLst/>
          </a:prstGeom>
          <a:solidFill>
            <a:srgbClr val="EDF4AA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91033" tIns="45512" rIns="91033" bIns="45512" anchor="ctr"/>
          <a:lstStyle/>
          <a:p>
            <a:pPr algn="ctr"/>
            <a:r>
              <a:rPr lang="es-PE" b="1">
                <a:solidFill>
                  <a:schemeClr val="accent2"/>
                </a:solidFill>
              </a:rPr>
              <a:t>angio</a:t>
            </a:r>
            <a:endParaRPr lang="es-ES" b="1">
              <a:solidFill>
                <a:schemeClr val="accent2"/>
              </a:solidFill>
            </a:endParaRPr>
          </a:p>
        </p:txBody>
      </p:sp>
      <p:sp>
        <p:nvSpPr>
          <p:cNvPr id="528410" name="Rectangle 26"/>
          <p:cNvSpPr>
            <a:spLocks noChangeArrowheads="1"/>
          </p:cNvSpPr>
          <p:nvPr/>
        </p:nvSpPr>
        <p:spPr bwMode="auto">
          <a:xfrm>
            <a:off x="5149850" y="4076700"/>
            <a:ext cx="1222375" cy="865188"/>
          </a:xfrm>
          <a:prstGeom prst="rect">
            <a:avLst/>
          </a:prstGeom>
          <a:solidFill>
            <a:srgbClr val="FEC2F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528411" name="Oval 27"/>
          <p:cNvSpPr>
            <a:spLocks noChangeArrowheads="1"/>
          </p:cNvSpPr>
          <p:nvPr/>
        </p:nvSpPr>
        <p:spPr bwMode="auto">
          <a:xfrm>
            <a:off x="5651500" y="4365625"/>
            <a:ext cx="433388" cy="358775"/>
          </a:xfrm>
          <a:prstGeom prst="ellipse">
            <a:avLst/>
          </a:prstGeom>
          <a:solidFill>
            <a:srgbClr val="82448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528412" name="Rectangle 28"/>
          <p:cNvSpPr>
            <a:spLocks noChangeArrowheads="1"/>
          </p:cNvSpPr>
          <p:nvPr/>
        </p:nvSpPr>
        <p:spPr bwMode="auto">
          <a:xfrm>
            <a:off x="5508625" y="3933825"/>
            <a:ext cx="71438" cy="2159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528413" name="Rectangle 29"/>
          <p:cNvSpPr>
            <a:spLocks noChangeArrowheads="1"/>
          </p:cNvSpPr>
          <p:nvPr/>
        </p:nvSpPr>
        <p:spPr bwMode="auto">
          <a:xfrm>
            <a:off x="5867400" y="3933825"/>
            <a:ext cx="73025" cy="21590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528414" name="Rectangle 30"/>
          <p:cNvSpPr>
            <a:spLocks noChangeArrowheads="1"/>
          </p:cNvSpPr>
          <p:nvPr/>
        </p:nvSpPr>
        <p:spPr bwMode="auto">
          <a:xfrm>
            <a:off x="6011863" y="3933825"/>
            <a:ext cx="144462" cy="2159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528415" name="Rectangle 31"/>
          <p:cNvSpPr>
            <a:spLocks noChangeArrowheads="1"/>
          </p:cNvSpPr>
          <p:nvPr/>
        </p:nvSpPr>
        <p:spPr bwMode="auto">
          <a:xfrm>
            <a:off x="5435600" y="4292600"/>
            <a:ext cx="73025" cy="73025"/>
          </a:xfrm>
          <a:prstGeom prst="rect">
            <a:avLst/>
          </a:prstGeom>
          <a:solidFill>
            <a:srgbClr val="EDF4A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528416" name="Rectangle 32"/>
          <p:cNvSpPr>
            <a:spLocks noChangeArrowheads="1"/>
          </p:cNvSpPr>
          <p:nvPr/>
        </p:nvSpPr>
        <p:spPr bwMode="auto">
          <a:xfrm>
            <a:off x="6156325" y="4292600"/>
            <a:ext cx="71438" cy="73025"/>
          </a:xfrm>
          <a:prstGeom prst="rect">
            <a:avLst/>
          </a:prstGeom>
          <a:solidFill>
            <a:srgbClr val="BBA4F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528417" name="Rectangle 33"/>
          <p:cNvSpPr>
            <a:spLocks noChangeArrowheads="1"/>
          </p:cNvSpPr>
          <p:nvPr/>
        </p:nvSpPr>
        <p:spPr bwMode="auto">
          <a:xfrm>
            <a:off x="5797550" y="4292600"/>
            <a:ext cx="69850" cy="144463"/>
          </a:xfrm>
          <a:prstGeom prst="rect">
            <a:avLst/>
          </a:prstGeom>
          <a:solidFill>
            <a:srgbClr val="F3074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528418" name="Line 34"/>
          <p:cNvSpPr>
            <a:spLocks noChangeShapeType="1"/>
          </p:cNvSpPr>
          <p:nvPr/>
        </p:nvSpPr>
        <p:spPr bwMode="auto">
          <a:xfrm flipH="1" flipV="1">
            <a:off x="5795963" y="1773238"/>
            <a:ext cx="0" cy="1727200"/>
          </a:xfrm>
          <a:prstGeom prst="line">
            <a:avLst/>
          </a:prstGeom>
          <a:noFill/>
          <a:ln w="38100">
            <a:solidFill>
              <a:srgbClr val="2CD834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E"/>
          </a:p>
        </p:txBody>
      </p:sp>
      <p:sp>
        <p:nvSpPr>
          <p:cNvPr id="528419" name="Line 35"/>
          <p:cNvSpPr>
            <a:spLocks noChangeShapeType="1"/>
          </p:cNvSpPr>
          <p:nvPr/>
        </p:nvSpPr>
        <p:spPr bwMode="auto">
          <a:xfrm flipH="1">
            <a:off x="6084888" y="3716338"/>
            <a:ext cx="360362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PE"/>
          </a:p>
        </p:txBody>
      </p:sp>
      <p:sp>
        <p:nvSpPr>
          <p:cNvPr id="528420" name="Line 36"/>
          <p:cNvSpPr>
            <a:spLocks noChangeShapeType="1"/>
          </p:cNvSpPr>
          <p:nvPr/>
        </p:nvSpPr>
        <p:spPr bwMode="auto">
          <a:xfrm flipH="1">
            <a:off x="5435600" y="4149725"/>
            <a:ext cx="730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PE"/>
          </a:p>
        </p:txBody>
      </p:sp>
      <p:sp>
        <p:nvSpPr>
          <p:cNvPr id="528421" name="Line 37"/>
          <p:cNvSpPr>
            <a:spLocks noChangeShapeType="1"/>
          </p:cNvSpPr>
          <p:nvPr/>
        </p:nvSpPr>
        <p:spPr bwMode="auto">
          <a:xfrm>
            <a:off x="5580063" y="4149725"/>
            <a:ext cx="1444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PE"/>
          </a:p>
        </p:txBody>
      </p:sp>
      <p:sp>
        <p:nvSpPr>
          <p:cNvPr id="528422" name="Line 38"/>
          <p:cNvSpPr>
            <a:spLocks noChangeShapeType="1"/>
          </p:cNvSpPr>
          <p:nvPr/>
        </p:nvSpPr>
        <p:spPr bwMode="auto">
          <a:xfrm>
            <a:off x="5435600" y="44370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PE"/>
          </a:p>
        </p:txBody>
      </p:sp>
      <p:sp>
        <p:nvSpPr>
          <p:cNvPr id="528423" name="Line 39"/>
          <p:cNvSpPr>
            <a:spLocks noChangeShapeType="1"/>
          </p:cNvSpPr>
          <p:nvPr/>
        </p:nvSpPr>
        <p:spPr bwMode="auto">
          <a:xfrm flipV="1">
            <a:off x="5508625" y="4652963"/>
            <a:ext cx="2889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PE"/>
          </a:p>
        </p:txBody>
      </p:sp>
      <p:sp>
        <p:nvSpPr>
          <p:cNvPr id="528424" name="Line 40"/>
          <p:cNvSpPr>
            <a:spLocks noChangeShapeType="1"/>
          </p:cNvSpPr>
          <p:nvPr/>
        </p:nvSpPr>
        <p:spPr bwMode="auto">
          <a:xfrm>
            <a:off x="6227763" y="44370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PE"/>
          </a:p>
        </p:txBody>
      </p:sp>
      <p:sp>
        <p:nvSpPr>
          <p:cNvPr id="528425" name="Line 41"/>
          <p:cNvSpPr>
            <a:spLocks noChangeShapeType="1"/>
          </p:cNvSpPr>
          <p:nvPr/>
        </p:nvSpPr>
        <p:spPr bwMode="auto">
          <a:xfrm flipH="1" flipV="1">
            <a:off x="6011863" y="4724400"/>
            <a:ext cx="144462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PE"/>
          </a:p>
        </p:txBody>
      </p:sp>
      <p:sp>
        <p:nvSpPr>
          <p:cNvPr id="528426" name="Rectangle 42"/>
          <p:cNvSpPr>
            <a:spLocks noChangeArrowheads="1"/>
          </p:cNvSpPr>
          <p:nvPr/>
        </p:nvSpPr>
        <p:spPr bwMode="auto">
          <a:xfrm>
            <a:off x="6445250" y="3573463"/>
            <a:ext cx="71438" cy="142875"/>
          </a:xfrm>
          <a:prstGeom prst="rect">
            <a:avLst/>
          </a:prstGeom>
          <a:solidFill>
            <a:srgbClr val="F2721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528427" name="Rectangle 43"/>
          <p:cNvSpPr>
            <a:spLocks noChangeArrowheads="1"/>
          </p:cNvSpPr>
          <p:nvPr/>
        </p:nvSpPr>
        <p:spPr bwMode="auto">
          <a:xfrm>
            <a:off x="3997325" y="4437063"/>
            <a:ext cx="142875" cy="144462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528428" name="Rectangle 44"/>
          <p:cNvSpPr>
            <a:spLocks noChangeArrowheads="1"/>
          </p:cNvSpPr>
          <p:nvPr/>
        </p:nvSpPr>
        <p:spPr bwMode="auto">
          <a:xfrm>
            <a:off x="4284663" y="4941888"/>
            <a:ext cx="142875" cy="71437"/>
          </a:xfrm>
          <a:prstGeom prst="rect">
            <a:avLst/>
          </a:prstGeom>
          <a:solidFill>
            <a:srgbClr val="ECF7A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528429" name="Oval 45"/>
          <p:cNvSpPr>
            <a:spLocks noChangeArrowheads="1"/>
          </p:cNvSpPr>
          <p:nvPr/>
        </p:nvSpPr>
        <p:spPr bwMode="auto">
          <a:xfrm>
            <a:off x="6950075" y="4292600"/>
            <a:ext cx="504825" cy="431800"/>
          </a:xfrm>
          <a:prstGeom prst="ellipse">
            <a:avLst/>
          </a:prstGeom>
          <a:solidFill>
            <a:srgbClr val="82448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graphicFrame>
        <p:nvGraphicFramePr>
          <p:cNvPr id="528430" name="Object 46"/>
          <p:cNvGraphicFramePr>
            <a:graphicFrameLocks noChangeAspect="1"/>
          </p:cNvGraphicFramePr>
          <p:nvPr/>
        </p:nvGraphicFramePr>
        <p:xfrm>
          <a:off x="6732588" y="5013325"/>
          <a:ext cx="935037" cy="863600"/>
        </p:xfrm>
        <a:graphic>
          <a:graphicData uri="http://schemas.openxmlformats.org/presentationml/2006/ole">
            <p:oleObj spid="_x0000_s1026" name="Fotografía de Photo Editor" r:id="rId11" imgW="8326012" imgH="5095238" progId="">
              <p:embed/>
            </p:oleObj>
          </a:graphicData>
        </a:graphic>
      </p:graphicFrame>
      <p:sp>
        <p:nvSpPr>
          <p:cNvPr id="528431" name="Rectangle 47"/>
          <p:cNvSpPr>
            <a:spLocks noChangeArrowheads="1"/>
          </p:cNvSpPr>
          <p:nvPr/>
        </p:nvSpPr>
        <p:spPr bwMode="auto">
          <a:xfrm>
            <a:off x="6950075" y="5805488"/>
            <a:ext cx="5016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033" tIns="45512" rIns="91033" bIns="45512" anchor="ctr"/>
          <a:lstStyle/>
          <a:p>
            <a:pPr algn="ctr"/>
            <a:r>
              <a:rPr lang="es-PE" sz="3200" b="1">
                <a:solidFill>
                  <a:srgbClr val="F27212"/>
                </a:solidFill>
              </a:rPr>
              <a:t>Y</a:t>
            </a:r>
            <a:endParaRPr lang="es-ES" sz="3200" b="1">
              <a:solidFill>
                <a:srgbClr val="F27212"/>
              </a:solidFill>
            </a:endParaRPr>
          </a:p>
        </p:txBody>
      </p:sp>
      <p:sp>
        <p:nvSpPr>
          <p:cNvPr id="528432" name="Oval 48"/>
          <p:cNvSpPr>
            <a:spLocks noChangeArrowheads="1"/>
          </p:cNvSpPr>
          <p:nvPr/>
        </p:nvSpPr>
        <p:spPr bwMode="auto">
          <a:xfrm>
            <a:off x="7667625" y="5591175"/>
            <a:ext cx="360363" cy="430213"/>
          </a:xfrm>
          <a:prstGeom prst="ellipse">
            <a:avLst/>
          </a:prstGeom>
          <a:solidFill>
            <a:srgbClr val="82448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033" tIns="45512" rIns="91033" bIns="45512" anchor="ctr"/>
          <a:lstStyle/>
          <a:p>
            <a:pPr algn="ctr"/>
            <a:endParaRPr lang="es-PE" b="1">
              <a:solidFill>
                <a:srgbClr val="82448C"/>
              </a:solidFill>
            </a:endParaRPr>
          </a:p>
        </p:txBody>
      </p:sp>
      <p:sp>
        <p:nvSpPr>
          <p:cNvPr id="528433" name="Rectangle 49"/>
          <p:cNvSpPr>
            <a:spLocks noChangeArrowheads="1"/>
          </p:cNvSpPr>
          <p:nvPr/>
        </p:nvSpPr>
        <p:spPr bwMode="auto">
          <a:xfrm>
            <a:off x="5292725" y="5445125"/>
            <a:ext cx="792163" cy="431800"/>
          </a:xfrm>
          <a:prstGeom prst="rect">
            <a:avLst/>
          </a:prstGeom>
          <a:solidFill>
            <a:srgbClr val="EDF4AA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91033" tIns="45512" rIns="91033" bIns="45512" anchor="ctr"/>
          <a:lstStyle/>
          <a:p>
            <a:pPr algn="ctr"/>
            <a:r>
              <a:rPr lang="es-PE" b="1">
                <a:solidFill>
                  <a:schemeClr val="accent2"/>
                </a:solidFill>
              </a:rPr>
              <a:t>Tera  B</a:t>
            </a:r>
            <a:endParaRPr lang="es-ES" b="1">
              <a:solidFill>
                <a:schemeClr val="accent2"/>
              </a:solidFill>
            </a:endParaRPr>
          </a:p>
        </p:txBody>
      </p:sp>
      <p:sp>
        <p:nvSpPr>
          <p:cNvPr id="528434" name="Rectangle 50"/>
          <p:cNvSpPr>
            <a:spLocks noChangeArrowheads="1"/>
          </p:cNvSpPr>
          <p:nvPr/>
        </p:nvSpPr>
        <p:spPr bwMode="auto">
          <a:xfrm>
            <a:off x="7019925" y="6237288"/>
            <a:ext cx="1082675" cy="287337"/>
          </a:xfrm>
          <a:prstGeom prst="rect">
            <a:avLst/>
          </a:prstGeom>
          <a:solidFill>
            <a:srgbClr val="EDF4A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033" tIns="45512" rIns="91033" bIns="45512" anchor="ctr"/>
          <a:lstStyle/>
          <a:p>
            <a:pPr algn="ctr"/>
            <a:r>
              <a:rPr lang="es-PE" b="1">
                <a:solidFill>
                  <a:schemeClr val="accent2"/>
                </a:solidFill>
              </a:rPr>
              <a:t>Res Inm</a:t>
            </a:r>
            <a:endParaRPr lang="es-ES" b="1">
              <a:solidFill>
                <a:schemeClr val="accent2"/>
              </a:solidFill>
            </a:endParaRPr>
          </a:p>
        </p:txBody>
      </p:sp>
      <p:sp>
        <p:nvSpPr>
          <p:cNvPr id="528435" name="Line 51"/>
          <p:cNvSpPr>
            <a:spLocks noChangeShapeType="1"/>
          </p:cNvSpPr>
          <p:nvPr/>
        </p:nvSpPr>
        <p:spPr bwMode="auto">
          <a:xfrm>
            <a:off x="5795963" y="1773238"/>
            <a:ext cx="1655762" cy="0"/>
          </a:xfrm>
          <a:prstGeom prst="line">
            <a:avLst/>
          </a:prstGeom>
          <a:noFill/>
          <a:ln w="28575">
            <a:solidFill>
              <a:srgbClr val="2CD834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E"/>
          </a:p>
        </p:txBody>
      </p:sp>
      <p:sp>
        <p:nvSpPr>
          <p:cNvPr id="528436" name="Line 52"/>
          <p:cNvSpPr>
            <a:spLocks noChangeShapeType="1"/>
          </p:cNvSpPr>
          <p:nvPr/>
        </p:nvSpPr>
        <p:spPr bwMode="auto">
          <a:xfrm>
            <a:off x="7451725" y="1773238"/>
            <a:ext cx="0" cy="1727200"/>
          </a:xfrm>
          <a:prstGeom prst="line">
            <a:avLst/>
          </a:prstGeom>
          <a:noFill/>
          <a:ln w="38100">
            <a:solidFill>
              <a:srgbClr val="2CD834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E"/>
          </a:p>
        </p:txBody>
      </p:sp>
      <p:sp>
        <p:nvSpPr>
          <p:cNvPr id="528437" name="Line 53"/>
          <p:cNvSpPr>
            <a:spLocks noChangeShapeType="1"/>
          </p:cNvSpPr>
          <p:nvPr/>
        </p:nvSpPr>
        <p:spPr bwMode="auto">
          <a:xfrm>
            <a:off x="5795963" y="3500438"/>
            <a:ext cx="1655762" cy="0"/>
          </a:xfrm>
          <a:prstGeom prst="line">
            <a:avLst/>
          </a:prstGeom>
          <a:noFill/>
          <a:ln w="28575">
            <a:solidFill>
              <a:srgbClr val="2CD834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E"/>
          </a:p>
        </p:txBody>
      </p:sp>
      <p:sp>
        <p:nvSpPr>
          <p:cNvPr id="528438" name="Line 54"/>
          <p:cNvSpPr>
            <a:spLocks noChangeShapeType="1"/>
          </p:cNvSpPr>
          <p:nvPr/>
        </p:nvSpPr>
        <p:spPr bwMode="auto">
          <a:xfrm>
            <a:off x="7524750" y="3644900"/>
            <a:ext cx="0" cy="1512888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E"/>
          </a:p>
        </p:txBody>
      </p:sp>
      <p:sp>
        <p:nvSpPr>
          <p:cNvPr id="528439" name="Line 55"/>
          <p:cNvSpPr>
            <a:spLocks noChangeShapeType="1"/>
          </p:cNvSpPr>
          <p:nvPr/>
        </p:nvSpPr>
        <p:spPr bwMode="auto">
          <a:xfrm>
            <a:off x="7524750" y="3644900"/>
            <a:ext cx="161925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E"/>
          </a:p>
        </p:txBody>
      </p:sp>
      <p:sp>
        <p:nvSpPr>
          <p:cNvPr id="528440" name="Line 56"/>
          <p:cNvSpPr>
            <a:spLocks noChangeShapeType="1"/>
          </p:cNvSpPr>
          <p:nvPr/>
        </p:nvSpPr>
        <p:spPr bwMode="auto">
          <a:xfrm>
            <a:off x="9036050" y="3644900"/>
            <a:ext cx="0" cy="1655763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E"/>
          </a:p>
        </p:txBody>
      </p:sp>
      <p:sp>
        <p:nvSpPr>
          <p:cNvPr id="528441" name="Line 57"/>
          <p:cNvSpPr>
            <a:spLocks noChangeShapeType="1"/>
          </p:cNvSpPr>
          <p:nvPr/>
        </p:nvSpPr>
        <p:spPr bwMode="auto">
          <a:xfrm flipH="1" flipV="1">
            <a:off x="7667625" y="5300663"/>
            <a:ext cx="1476375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E"/>
          </a:p>
        </p:txBody>
      </p:sp>
      <p:sp>
        <p:nvSpPr>
          <p:cNvPr id="528442" name="Rectangle 58"/>
          <p:cNvSpPr>
            <a:spLocks noChangeArrowheads="1"/>
          </p:cNvSpPr>
          <p:nvPr/>
        </p:nvSpPr>
        <p:spPr bwMode="auto">
          <a:xfrm>
            <a:off x="1979613" y="6453188"/>
            <a:ext cx="2160587" cy="4048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PE" sz="1200">
                <a:solidFill>
                  <a:schemeClr val="accent2"/>
                </a:solidFill>
              </a:rPr>
              <a:t>CK7</a:t>
            </a:r>
            <a:r>
              <a:rPr lang="es-PE" sz="1200"/>
              <a:t>,CK20,</a:t>
            </a:r>
            <a:r>
              <a:rPr lang="es-PE" sz="1200">
                <a:solidFill>
                  <a:schemeClr val="accent2"/>
                </a:solidFill>
              </a:rPr>
              <a:t>TTF</a:t>
            </a:r>
            <a:r>
              <a:rPr lang="es-PE" sz="1200"/>
              <a:t> </a:t>
            </a:r>
            <a:r>
              <a:rPr lang="es-PE" sz="1200">
                <a:solidFill>
                  <a:schemeClr val="accent2"/>
                </a:solidFill>
              </a:rPr>
              <a:t>1</a:t>
            </a:r>
            <a:r>
              <a:rPr lang="es-PE" sz="1200"/>
              <a:t>, CDX-2</a:t>
            </a:r>
            <a:endParaRPr lang="es-ES" sz="1200"/>
          </a:p>
        </p:txBody>
      </p:sp>
      <p:sp>
        <p:nvSpPr>
          <p:cNvPr id="528443" name="Line 59"/>
          <p:cNvSpPr>
            <a:spLocks noChangeShapeType="1"/>
          </p:cNvSpPr>
          <p:nvPr/>
        </p:nvSpPr>
        <p:spPr bwMode="auto">
          <a:xfrm>
            <a:off x="179388" y="1844675"/>
            <a:ext cx="0" cy="1655763"/>
          </a:xfrm>
          <a:prstGeom prst="line">
            <a:avLst/>
          </a:prstGeom>
          <a:noFill/>
          <a:ln w="38100">
            <a:solidFill>
              <a:srgbClr val="3366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E"/>
          </a:p>
        </p:txBody>
      </p:sp>
      <p:sp>
        <p:nvSpPr>
          <p:cNvPr id="528444" name="Line 60"/>
          <p:cNvSpPr>
            <a:spLocks noChangeShapeType="1"/>
          </p:cNvSpPr>
          <p:nvPr/>
        </p:nvSpPr>
        <p:spPr bwMode="auto">
          <a:xfrm>
            <a:off x="179388" y="3500438"/>
            <a:ext cx="1871662" cy="0"/>
          </a:xfrm>
          <a:prstGeom prst="line">
            <a:avLst/>
          </a:prstGeom>
          <a:noFill/>
          <a:ln w="57150">
            <a:solidFill>
              <a:srgbClr val="3366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E"/>
          </a:p>
        </p:txBody>
      </p:sp>
      <p:sp>
        <p:nvSpPr>
          <p:cNvPr id="528445" name="Line 61"/>
          <p:cNvSpPr>
            <a:spLocks noChangeShapeType="1"/>
          </p:cNvSpPr>
          <p:nvPr/>
        </p:nvSpPr>
        <p:spPr bwMode="auto">
          <a:xfrm>
            <a:off x="179388" y="1844675"/>
            <a:ext cx="5472112" cy="0"/>
          </a:xfrm>
          <a:prstGeom prst="line">
            <a:avLst/>
          </a:prstGeom>
          <a:noFill/>
          <a:ln w="57150">
            <a:solidFill>
              <a:srgbClr val="3366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E"/>
          </a:p>
        </p:txBody>
      </p:sp>
      <p:sp>
        <p:nvSpPr>
          <p:cNvPr id="528446" name="Line 62"/>
          <p:cNvSpPr>
            <a:spLocks noChangeShapeType="1"/>
          </p:cNvSpPr>
          <p:nvPr/>
        </p:nvSpPr>
        <p:spPr bwMode="auto">
          <a:xfrm>
            <a:off x="5651500" y="1844675"/>
            <a:ext cx="0" cy="1584325"/>
          </a:xfrm>
          <a:prstGeom prst="line">
            <a:avLst/>
          </a:prstGeom>
          <a:noFill/>
          <a:ln w="57150">
            <a:solidFill>
              <a:srgbClr val="3366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E"/>
          </a:p>
        </p:txBody>
      </p:sp>
      <p:sp>
        <p:nvSpPr>
          <p:cNvPr id="528447" name="Line 63"/>
          <p:cNvSpPr>
            <a:spLocks noChangeShapeType="1"/>
          </p:cNvSpPr>
          <p:nvPr/>
        </p:nvSpPr>
        <p:spPr bwMode="auto">
          <a:xfrm flipH="1">
            <a:off x="3851275" y="3429000"/>
            <a:ext cx="1800225" cy="0"/>
          </a:xfrm>
          <a:prstGeom prst="line">
            <a:avLst/>
          </a:prstGeom>
          <a:noFill/>
          <a:ln w="57150">
            <a:solidFill>
              <a:srgbClr val="3366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E"/>
          </a:p>
        </p:txBody>
      </p:sp>
      <p:sp>
        <p:nvSpPr>
          <p:cNvPr id="528448" name="Line 64"/>
          <p:cNvSpPr>
            <a:spLocks noChangeShapeType="1"/>
          </p:cNvSpPr>
          <p:nvPr/>
        </p:nvSpPr>
        <p:spPr bwMode="auto">
          <a:xfrm>
            <a:off x="2051050" y="3500438"/>
            <a:ext cx="0" cy="2881312"/>
          </a:xfrm>
          <a:prstGeom prst="line">
            <a:avLst/>
          </a:prstGeom>
          <a:noFill/>
          <a:ln w="38100">
            <a:solidFill>
              <a:srgbClr val="3366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E"/>
          </a:p>
        </p:txBody>
      </p:sp>
      <p:sp>
        <p:nvSpPr>
          <p:cNvPr id="528449" name="Line 65"/>
          <p:cNvSpPr>
            <a:spLocks noChangeShapeType="1"/>
          </p:cNvSpPr>
          <p:nvPr/>
        </p:nvSpPr>
        <p:spPr bwMode="auto">
          <a:xfrm>
            <a:off x="2051050" y="6381750"/>
            <a:ext cx="1873250" cy="0"/>
          </a:xfrm>
          <a:prstGeom prst="line">
            <a:avLst/>
          </a:prstGeom>
          <a:noFill/>
          <a:ln w="57150">
            <a:solidFill>
              <a:srgbClr val="3366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E"/>
          </a:p>
        </p:txBody>
      </p:sp>
      <p:sp>
        <p:nvSpPr>
          <p:cNvPr id="528450" name="Line 66"/>
          <p:cNvSpPr>
            <a:spLocks noChangeShapeType="1"/>
          </p:cNvSpPr>
          <p:nvPr/>
        </p:nvSpPr>
        <p:spPr bwMode="auto">
          <a:xfrm>
            <a:off x="3851275" y="3429000"/>
            <a:ext cx="0" cy="3024188"/>
          </a:xfrm>
          <a:prstGeom prst="line">
            <a:avLst/>
          </a:prstGeom>
          <a:noFill/>
          <a:ln w="57150">
            <a:solidFill>
              <a:srgbClr val="3366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PE"/>
          </a:p>
        </p:txBody>
      </p:sp>
      <p:sp>
        <p:nvSpPr>
          <p:cNvPr id="528451" name="Rectangle 67"/>
          <p:cNvSpPr>
            <a:spLocks noChangeArrowheads="1"/>
          </p:cNvSpPr>
          <p:nvPr/>
        </p:nvSpPr>
        <p:spPr bwMode="auto">
          <a:xfrm>
            <a:off x="0" y="0"/>
            <a:ext cx="5076825" cy="260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PE" sz="1200"/>
              <a:t>EC IBy II QTAdy Cisp-Vinorel. Esf F III  mx supv  Hota K. JCO 2004;22</a:t>
            </a:r>
            <a:endParaRPr lang="es-ES" sz="1200"/>
          </a:p>
        </p:txBody>
      </p:sp>
      <p:sp>
        <p:nvSpPr>
          <p:cNvPr id="528452" name="Rectangle 68"/>
          <p:cNvSpPr>
            <a:spLocks noChangeArrowheads="1"/>
          </p:cNvSpPr>
          <p:nvPr/>
        </p:nvSpPr>
        <p:spPr bwMode="auto">
          <a:xfrm>
            <a:off x="0" y="260350"/>
            <a:ext cx="5580063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PE"/>
              <a:t>- </a:t>
            </a:r>
            <a:r>
              <a:rPr lang="es-PE" sz="1200"/>
              <a:t>Est IALT con 1867 pac EC I ,II,IIIa Qx . QT Ady  aumen supe a 5años en 4 - 5%</a:t>
            </a:r>
            <a:endParaRPr lang="es-ES" sz="1200"/>
          </a:p>
        </p:txBody>
      </p:sp>
      <p:sp>
        <p:nvSpPr>
          <p:cNvPr id="528453" name="Rectangle 69"/>
          <p:cNvSpPr>
            <a:spLocks noChangeArrowheads="1"/>
          </p:cNvSpPr>
          <p:nvPr/>
        </p:nvSpPr>
        <p:spPr bwMode="auto">
          <a:xfrm>
            <a:off x="0" y="620713"/>
            <a:ext cx="91440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PE" sz="1000"/>
              <a:t>    QT CDDP+Gencita,CDDP+pacli,CDDP+Docet, Carbo+pacli 1207 pac  No presentaron diferencias en cuanto a supervivencia o tasa resp  SCHILLER Nejm2002 </a:t>
            </a:r>
            <a:endParaRPr lang="es-ES" sz="1000"/>
          </a:p>
        </p:txBody>
      </p:sp>
      <p:sp>
        <p:nvSpPr>
          <p:cNvPr id="528454" name="Rectangle 70"/>
          <p:cNvSpPr>
            <a:spLocks noChangeArrowheads="1"/>
          </p:cNvSpPr>
          <p:nvPr/>
        </p:nvSpPr>
        <p:spPr bwMode="auto">
          <a:xfrm>
            <a:off x="0" y="908050"/>
            <a:ext cx="91440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PE" sz="1000"/>
              <a:t>  La tasa de resp con DOCETAXEL 75 mg/m2 en 2da linea es 5-8% pero mejor  superv media al año 7,5 vs 4,6 mes con sopo</a:t>
            </a:r>
            <a:r>
              <a:rPr lang="es-PE" sz="1200"/>
              <a:t>  Shepherd JCO 2000 :18    </a:t>
            </a:r>
            <a:r>
              <a:rPr lang="es-PE"/>
              <a:t> </a:t>
            </a:r>
            <a:endParaRPr lang="es-ES"/>
          </a:p>
        </p:txBody>
      </p:sp>
      <p:sp>
        <p:nvSpPr>
          <p:cNvPr id="528455" name="Rectangle 71"/>
          <p:cNvSpPr>
            <a:spLocks noChangeArrowheads="1"/>
          </p:cNvSpPr>
          <p:nvPr/>
        </p:nvSpPr>
        <p:spPr bwMode="auto">
          <a:xfrm>
            <a:off x="0" y="1125538"/>
            <a:ext cx="91440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PE" sz="1200"/>
              <a:t>    El indice de resp est F III con Erlotinib  fue 8,9 %             Shepherd FA  N Engl J Med 2005 jul.                               (                     )        </a:t>
            </a:r>
            <a:endParaRPr lang="es-ES" sz="1200"/>
          </a:p>
        </p:txBody>
      </p:sp>
      <p:sp>
        <p:nvSpPr>
          <p:cNvPr id="528456" name="Rectangle 72"/>
          <p:cNvSpPr>
            <a:spLocks noChangeArrowheads="1"/>
          </p:cNvSpPr>
          <p:nvPr/>
        </p:nvSpPr>
        <p:spPr bwMode="auto">
          <a:xfrm>
            <a:off x="0" y="1341438"/>
            <a:ext cx="91440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PE" sz="1000"/>
              <a:t>  Desp 2da línea Erlotinib en estu con 731 pac la superv global media fue 6,7 vs 4,7 . La libre progre fue 2,23 vs l,84 meses Shepherd FA NEJM 2005 JUL.          </a:t>
            </a:r>
            <a:endParaRPr lang="es-ES" sz="1000"/>
          </a:p>
        </p:txBody>
      </p:sp>
      <p:sp>
        <p:nvSpPr>
          <p:cNvPr id="528457" name="Rectangle 73"/>
          <p:cNvSpPr>
            <a:spLocks noChangeArrowheads="1"/>
          </p:cNvSpPr>
          <p:nvPr/>
        </p:nvSpPr>
        <p:spPr bwMode="auto">
          <a:xfrm>
            <a:off x="3995738" y="6021388"/>
            <a:ext cx="23050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PE" sz="1000"/>
              <a:t>QT+ </a:t>
            </a:r>
            <a:r>
              <a:rPr lang="es-PE" sz="1000">
                <a:solidFill>
                  <a:schemeClr val="accent2"/>
                </a:solidFill>
              </a:rPr>
              <a:t>Bevacizumab aum</a:t>
            </a:r>
            <a:r>
              <a:rPr lang="es-PE" sz="1000"/>
              <a:t> Superv </a:t>
            </a:r>
          </a:p>
          <a:p>
            <a:pPr algn="ctr"/>
            <a:r>
              <a:rPr lang="es-PE" sz="1000"/>
              <a:t>Glob 2,4 mes  Sandler NEJM 2006 dic </a:t>
            </a:r>
            <a:r>
              <a:rPr lang="es-PE"/>
              <a:t>  </a:t>
            </a:r>
            <a:endParaRPr lang="es-ES"/>
          </a:p>
        </p:txBody>
      </p:sp>
      <p:sp>
        <p:nvSpPr>
          <p:cNvPr id="528458" name="Oval 74"/>
          <p:cNvSpPr>
            <a:spLocks noChangeArrowheads="1"/>
          </p:cNvSpPr>
          <p:nvPr/>
        </p:nvSpPr>
        <p:spPr bwMode="auto">
          <a:xfrm>
            <a:off x="6156325" y="5589588"/>
            <a:ext cx="144463" cy="144462"/>
          </a:xfrm>
          <a:prstGeom prst="ellipse">
            <a:avLst/>
          </a:prstGeom>
          <a:solidFill>
            <a:srgbClr val="F3074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528459" name="Oval 75"/>
          <p:cNvSpPr>
            <a:spLocks noChangeArrowheads="1"/>
          </p:cNvSpPr>
          <p:nvPr/>
        </p:nvSpPr>
        <p:spPr bwMode="auto">
          <a:xfrm>
            <a:off x="0" y="1196975"/>
            <a:ext cx="107950" cy="71438"/>
          </a:xfrm>
          <a:prstGeom prst="ellipse">
            <a:avLst/>
          </a:prstGeom>
          <a:solidFill>
            <a:srgbClr val="F3074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528460" name="Oval 76"/>
          <p:cNvSpPr>
            <a:spLocks noChangeArrowheads="1"/>
          </p:cNvSpPr>
          <p:nvPr/>
        </p:nvSpPr>
        <p:spPr bwMode="auto">
          <a:xfrm>
            <a:off x="0" y="73025"/>
            <a:ext cx="107950" cy="11588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PE">
              <a:solidFill>
                <a:schemeClr val="folHlink"/>
              </a:solidFill>
            </a:endParaRPr>
          </a:p>
        </p:txBody>
      </p:sp>
      <p:sp>
        <p:nvSpPr>
          <p:cNvPr id="528461" name="Oval 77"/>
          <p:cNvSpPr>
            <a:spLocks noChangeArrowheads="1"/>
          </p:cNvSpPr>
          <p:nvPr/>
        </p:nvSpPr>
        <p:spPr bwMode="auto">
          <a:xfrm>
            <a:off x="0" y="404813"/>
            <a:ext cx="107950" cy="11588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PE">
              <a:solidFill>
                <a:schemeClr val="folHlink"/>
              </a:solidFill>
            </a:endParaRPr>
          </a:p>
        </p:txBody>
      </p:sp>
      <p:sp>
        <p:nvSpPr>
          <p:cNvPr id="528462" name="Oval 78"/>
          <p:cNvSpPr>
            <a:spLocks noChangeArrowheads="1"/>
          </p:cNvSpPr>
          <p:nvPr/>
        </p:nvSpPr>
        <p:spPr bwMode="auto">
          <a:xfrm>
            <a:off x="0" y="692150"/>
            <a:ext cx="107950" cy="11588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PE">
              <a:solidFill>
                <a:schemeClr val="folHlink"/>
              </a:solidFill>
            </a:endParaRPr>
          </a:p>
        </p:txBody>
      </p:sp>
      <p:sp>
        <p:nvSpPr>
          <p:cNvPr id="528463" name="Oval 79"/>
          <p:cNvSpPr>
            <a:spLocks noChangeArrowheads="1"/>
          </p:cNvSpPr>
          <p:nvPr/>
        </p:nvSpPr>
        <p:spPr bwMode="auto">
          <a:xfrm>
            <a:off x="0" y="981075"/>
            <a:ext cx="107950" cy="11588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PE">
              <a:solidFill>
                <a:schemeClr val="folHlink"/>
              </a:solidFill>
            </a:endParaRPr>
          </a:p>
        </p:txBody>
      </p:sp>
      <p:sp>
        <p:nvSpPr>
          <p:cNvPr id="528464" name="Oval 80"/>
          <p:cNvSpPr>
            <a:spLocks noChangeArrowheads="1"/>
          </p:cNvSpPr>
          <p:nvPr/>
        </p:nvSpPr>
        <p:spPr bwMode="auto">
          <a:xfrm>
            <a:off x="0" y="1485900"/>
            <a:ext cx="107950" cy="71438"/>
          </a:xfrm>
          <a:prstGeom prst="ellipse">
            <a:avLst/>
          </a:prstGeom>
          <a:solidFill>
            <a:srgbClr val="F3074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528465" name="Oval 81"/>
          <p:cNvSpPr>
            <a:spLocks noChangeArrowheads="1"/>
          </p:cNvSpPr>
          <p:nvPr/>
        </p:nvSpPr>
        <p:spPr bwMode="auto">
          <a:xfrm>
            <a:off x="323850" y="4797425"/>
            <a:ext cx="107950" cy="11588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PE">
              <a:solidFill>
                <a:schemeClr val="folHlink"/>
              </a:solidFill>
            </a:endParaRPr>
          </a:p>
        </p:txBody>
      </p:sp>
      <p:sp>
        <p:nvSpPr>
          <p:cNvPr id="528466" name="Oval 82"/>
          <p:cNvSpPr>
            <a:spLocks noChangeArrowheads="1"/>
          </p:cNvSpPr>
          <p:nvPr/>
        </p:nvSpPr>
        <p:spPr bwMode="auto">
          <a:xfrm>
            <a:off x="4140200" y="5589588"/>
            <a:ext cx="144463" cy="144462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528467" name="Oval 83"/>
          <p:cNvSpPr>
            <a:spLocks noChangeArrowheads="1"/>
          </p:cNvSpPr>
          <p:nvPr/>
        </p:nvSpPr>
        <p:spPr bwMode="auto">
          <a:xfrm>
            <a:off x="3995738" y="6021388"/>
            <a:ext cx="144462" cy="144462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528468" name="Rectangle 84"/>
          <p:cNvSpPr>
            <a:spLocks noChangeArrowheads="1"/>
          </p:cNvSpPr>
          <p:nvPr/>
        </p:nvSpPr>
        <p:spPr bwMode="auto">
          <a:xfrm>
            <a:off x="7740650" y="1125538"/>
            <a:ext cx="11525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PE" sz="1200"/>
              <a:t>Pemetrexed.</a:t>
            </a:r>
            <a:endParaRPr lang="es-E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932262" y="304800"/>
            <a:ext cx="4104234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ctr" defTabSz="914400" eaLnBrk="1" hangingPunct="1"/>
            <a:r>
              <a:rPr lang="es-MX" sz="3200" b="1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</a:rPr>
              <a:t>Mutaciones</a:t>
            </a:r>
            <a:endParaRPr lang="es-MX" sz="3200" b="1" dirty="0">
              <a:solidFill>
                <a:schemeClr val="accent2">
                  <a:lumMod val="75000"/>
                </a:schemeClr>
              </a:solidFill>
              <a:latin typeface="Calibri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410200" y="4648200"/>
            <a:ext cx="3312146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ctr" defTabSz="914400" eaLnBrk="1" hangingPunct="1"/>
            <a:r>
              <a:rPr lang="es-MX" sz="3200" b="1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Tratamiento</a:t>
            </a:r>
          </a:p>
          <a:p>
            <a:pPr algn="ctr" defTabSz="914400" eaLnBrk="1" hangingPunct="1"/>
            <a:r>
              <a:rPr lang="es-MX" sz="3200" b="1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Erlotinib</a:t>
            </a:r>
          </a:p>
          <a:p>
            <a:pPr algn="ctr" defTabSz="914400" eaLnBrk="1" hangingPunct="1"/>
            <a:r>
              <a:rPr lang="es-MX" sz="3200" b="1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Gefitinib</a:t>
            </a:r>
          </a:p>
          <a:p>
            <a:pPr algn="ctr" defTabSz="914400" eaLnBrk="1" hangingPunct="1"/>
            <a:r>
              <a:rPr lang="es-MX" sz="3200" b="1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Crizotinib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32134" y="533400"/>
            <a:ext cx="4620866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ctr" defTabSz="914400" eaLnBrk="1" hangingPunct="1"/>
            <a:r>
              <a:rPr lang="es-MX" sz="3200" b="1" dirty="0" smtClean="0">
                <a:solidFill>
                  <a:srgbClr val="215968"/>
                </a:solidFill>
                <a:latin typeface="Calibri" charset="0"/>
              </a:rPr>
              <a:t>Tumor pulmonar (NSCLC)</a:t>
            </a:r>
            <a:endParaRPr lang="es-MX" sz="3200" b="1" dirty="0">
              <a:solidFill>
                <a:srgbClr val="215968"/>
              </a:solidFill>
              <a:latin typeface="Calibri" charset="0"/>
            </a:endParaRPr>
          </a:p>
        </p:txBody>
      </p:sp>
      <p:sp>
        <p:nvSpPr>
          <p:cNvPr id="8" name="7 Flecha abajo"/>
          <p:cNvSpPr/>
          <p:nvPr/>
        </p:nvSpPr>
        <p:spPr>
          <a:xfrm>
            <a:off x="6840363" y="3810000"/>
            <a:ext cx="323925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8 Flecha abajo"/>
          <p:cNvSpPr/>
          <p:nvPr/>
        </p:nvSpPr>
        <p:spPr>
          <a:xfrm>
            <a:off x="6840363" y="1066800"/>
            <a:ext cx="323925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580112" y="2057400"/>
            <a:ext cx="288032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ctr" defTabSz="914400" eaLnBrk="1" hangingPunct="1"/>
            <a:r>
              <a:rPr lang="es-MX" sz="3200" b="1" dirty="0" smtClean="0">
                <a:solidFill>
                  <a:schemeClr val="accent3">
                    <a:lumMod val="75000"/>
                  </a:schemeClr>
                </a:solidFill>
                <a:latin typeface="Calibri" charset="0"/>
              </a:rPr>
              <a:t>EGFR</a:t>
            </a:r>
          </a:p>
          <a:p>
            <a:pPr algn="ctr" defTabSz="914400" eaLnBrk="1" hangingPunct="1"/>
            <a:r>
              <a:rPr lang="es-MX" sz="3200" b="1" dirty="0" smtClean="0">
                <a:solidFill>
                  <a:schemeClr val="accent3">
                    <a:lumMod val="75000"/>
                  </a:schemeClr>
                </a:solidFill>
                <a:latin typeface="Calibri" charset="0"/>
              </a:rPr>
              <a:t>KRAS</a:t>
            </a:r>
          </a:p>
          <a:p>
            <a:pPr algn="ctr" defTabSz="914400" eaLnBrk="1" hangingPunct="1"/>
            <a:r>
              <a:rPr lang="es-MX" sz="3200" b="1" dirty="0" smtClean="0">
                <a:solidFill>
                  <a:schemeClr val="accent3">
                    <a:lumMod val="75000"/>
                  </a:schemeClr>
                </a:solidFill>
                <a:latin typeface="Calibri" charset="0"/>
              </a:rPr>
              <a:t>EML4-ALK</a:t>
            </a:r>
            <a:endParaRPr lang="es-MX" sz="3200" b="1" dirty="0">
              <a:solidFill>
                <a:schemeClr val="accent3">
                  <a:lumMod val="75000"/>
                </a:schemeClr>
              </a:solidFill>
              <a:latin typeface="Calibri" charset="0"/>
            </a:endParaRPr>
          </a:p>
        </p:txBody>
      </p:sp>
      <p:pic>
        <p:nvPicPr>
          <p:cNvPr id="11" name="Picture 10" descr="pulm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371600"/>
            <a:ext cx="5334000" cy="517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962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780928"/>
            <a:ext cx="15621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708920"/>
            <a:ext cx="16383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4149080"/>
            <a:ext cx="446722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861048"/>
            <a:ext cx="2162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3.bp.blogspot.com/_e6oTDJyglz4/S-2uhEGTtXI/AAAAAAAAAJQ/Fu6wZ8KgwVI/s1600/adipogenesi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60648"/>
            <a:ext cx="1368152" cy="1296145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2051720" y="188640"/>
            <a:ext cx="4968552" cy="50405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TUMORES DE TEJIDO ADIPOSO</a:t>
            </a:r>
            <a:endParaRPr lang="es-ES" sz="2800" b="1" dirty="0"/>
          </a:p>
        </p:txBody>
      </p:sp>
      <p:pic>
        <p:nvPicPr>
          <p:cNvPr id="8" name="Picture 2" descr="http://www.innatia.com/imagenes/2010/efecto-del-ejercicio-sobre-el-metabolismo-de-las-grasa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328" y="260648"/>
            <a:ext cx="1440160" cy="1268759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2843808" y="980728"/>
            <a:ext cx="3528392" cy="57606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MALIGNOS</a:t>
            </a:r>
            <a:r>
              <a:rPr lang="es-ES" dirty="0" smtClean="0"/>
              <a:t>  </a:t>
            </a:r>
            <a:endParaRPr lang="es-ES" dirty="0"/>
          </a:p>
        </p:txBody>
      </p:sp>
      <p:sp>
        <p:nvSpPr>
          <p:cNvPr id="10" name="9 Rectángulo"/>
          <p:cNvSpPr/>
          <p:nvPr/>
        </p:nvSpPr>
        <p:spPr>
          <a:xfrm>
            <a:off x="179512" y="1844824"/>
            <a:ext cx="194421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800" dirty="0" err="1" smtClean="0"/>
              <a:t>Liposarcoma</a:t>
            </a:r>
            <a:r>
              <a:rPr lang="es-ES" sz="800" dirty="0" smtClean="0"/>
              <a:t> bien diferenciado</a:t>
            </a:r>
          </a:p>
          <a:p>
            <a:r>
              <a:rPr lang="es-ES" sz="800" dirty="0" smtClean="0"/>
              <a:t>(LPS BD)/tumor </a:t>
            </a:r>
            <a:r>
              <a:rPr lang="es-ES" sz="800" dirty="0" err="1" smtClean="0"/>
              <a:t>lipomatoso</a:t>
            </a:r>
            <a:r>
              <a:rPr lang="es-ES" sz="800" dirty="0" smtClean="0"/>
              <a:t> atípico (TLA)</a:t>
            </a:r>
            <a:endParaRPr lang="es-ES" sz="800" dirty="0"/>
          </a:p>
        </p:txBody>
      </p:sp>
      <p:sp>
        <p:nvSpPr>
          <p:cNvPr id="11" name="10 Rectángulo"/>
          <p:cNvSpPr/>
          <p:nvPr/>
        </p:nvSpPr>
        <p:spPr>
          <a:xfrm>
            <a:off x="4572000" y="1988840"/>
            <a:ext cx="180020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800" dirty="0" err="1" smtClean="0"/>
              <a:t>Liposarcomas</a:t>
            </a:r>
            <a:r>
              <a:rPr lang="es-ES" sz="800" dirty="0" smtClean="0"/>
              <a:t> mixoides (LPS</a:t>
            </a:r>
          </a:p>
          <a:p>
            <a:r>
              <a:rPr lang="es-ES" sz="800" dirty="0" smtClean="0"/>
              <a:t>MIX) y de células redondas (LPS CR)</a:t>
            </a:r>
            <a:endParaRPr lang="es-ES" sz="800" dirty="0"/>
          </a:p>
        </p:txBody>
      </p:sp>
      <p:sp>
        <p:nvSpPr>
          <p:cNvPr id="12" name="11 Rectángulo"/>
          <p:cNvSpPr/>
          <p:nvPr/>
        </p:nvSpPr>
        <p:spPr>
          <a:xfrm>
            <a:off x="2483768" y="1916832"/>
            <a:ext cx="180020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000" dirty="0" err="1" smtClean="0"/>
              <a:t>Liposarcoma</a:t>
            </a:r>
            <a:endParaRPr lang="es-ES" sz="1000" dirty="0" smtClean="0"/>
          </a:p>
          <a:p>
            <a:r>
              <a:rPr lang="es-ES" sz="1000" dirty="0" err="1" smtClean="0"/>
              <a:t>desdiferenciado</a:t>
            </a:r>
            <a:r>
              <a:rPr lang="es-ES" sz="1000" dirty="0" smtClean="0"/>
              <a:t> (LPS DD)</a:t>
            </a:r>
            <a:endParaRPr lang="es-ES" sz="1000" dirty="0"/>
          </a:p>
        </p:txBody>
      </p:sp>
      <p:sp>
        <p:nvSpPr>
          <p:cNvPr id="13" name="12 Rectángulo"/>
          <p:cNvSpPr/>
          <p:nvPr/>
        </p:nvSpPr>
        <p:spPr>
          <a:xfrm>
            <a:off x="6876256" y="1916832"/>
            <a:ext cx="194421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err="1" smtClean="0"/>
              <a:t>Liposarcoma</a:t>
            </a:r>
            <a:r>
              <a:rPr lang="es-ES" sz="1200" dirty="0" smtClean="0"/>
              <a:t> </a:t>
            </a:r>
            <a:r>
              <a:rPr lang="es-ES" sz="1200" dirty="0" err="1" smtClean="0"/>
              <a:t>Pleomorfico</a:t>
            </a:r>
            <a:r>
              <a:rPr lang="es-ES" sz="1200" dirty="0" smtClean="0"/>
              <a:t>. </a:t>
            </a:r>
            <a:endParaRPr lang="es-ES" sz="1200" dirty="0"/>
          </a:p>
        </p:txBody>
      </p:sp>
      <p:cxnSp>
        <p:nvCxnSpPr>
          <p:cNvPr id="15" name="14 Conector recto de flecha"/>
          <p:cNvCxnSpPr/>
          <p:nvPr/>
        </p:nvCxnSpPr>
        <p:spPr>
          <a:xfrm rot="10800000" flipV="1">
            <a:off x="1907704" y="1484784"/>
            <a:ext cx="864096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 rot="5400000">
            <a:off x="3563888" y="1700014"/>
            <a:ext cx="28803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/>
          <p:nvPr/>
        </p:nvCxnSpPr>
        <p:spPr>
          <a:xfrm rot="5400000">
            <a:off x="5075262" y="1700014"/>
            <a:ext cx="28803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>
            <a:off x="6444208" y="1556792"/>
            <a:ext cx="432048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ectángulo"/>
          <p:cNvSpPr/>
          <p:nvPr/>
        </p:nvSpPr>
        <p:spPr>
          <a:xfrm>
            <a:off x="323528" y="2852936"/>
            <a:ext cx="136815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LPS –BD</a:t>
            </a:r>
          </a:p>
          <a:p>
            <a:pPr algn="ctr"/>
            <a:r>
              <a:rPr lang="es-ES" b="1" dirty="0" smtClean="0"/>
              <a:t>TLA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03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124744"/>
            <a:ext cx="1584176" cy="1368152"/>
          </a:xfrm>
          <a:prstGeom prst="rect">
            <a:avLst/>
          </a:prstGeom>
          <a:ln w="28575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5 Imagen" descr="06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124744"/>
            <a:ext cx="2016224" cy="140991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6 Imagen" descr="02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124744"/>
            <a:ext cx="1512168" cy="144016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7 Imagen" descr="10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1792" y="1124744"/>
            <a:ext cx="1872208" cy="144016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2880345"/>
            <a:ext cx="1684227" cy="126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4293096"/>
            <a:ext cx="1656184" cy="118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5776" y="5633864"/>
            <a:ext cx="1634581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4201" y="2708920"/>
            <a:ext cx="216217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68144" y="4869160"/>
            <a:ext cx="2162175" cy="1484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Rectángulo"/>
          <p:cNvSpPr/>
          <p:nvPr/>
        </p:nvSpPr>
        <p:spPr>
          <a:xfrm>
            <a:off x="755576" y="188640"/>
            <a:ext cx="648072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dirty="0" err="1" smtClean="0"/>
              <a:t>Liposarcoma</a:t>
            </a:r>
            <a:r>
              <a:rPr lang="es-ES" sz="2800" dirty="0" smtClean="0"/>
              <a:t> bien diferenciado</a:t>
            </a:r>
          </a:p>
          <a:p>
            <a:r>
              <a:rPr lang="es-ES" sz="2800" dirty="0" smtClean="0"/>
              <a:t>(LPS BD)/tumor </a:t>
            </a:r>
            <a:r>
              <a:rPr lang="es-ES" sz="2800" dirty="0" err="1" smtClean="0"/>
              <a:t>lipomatoso</a:t>
            </a:r>
            <a:r>
              <a:rPr lang="es-ES" sz="2800" dirty="0" smtClean="0"/>
              <a:t> atípico (TLA)</a:t>
            </a:r>
            <a:endParaRPr lang="es-ES" sz="2800" dirty="0"/>
          </a:p>
        </p:txBody>
      </p:sp>
      <p:sp>
        <p:nvSpPr>
          <p:cNvPr id="12" name="11 Rectángulo"/>
          <p:cNvSpPr/>
          <p:nvPr/>
        </p:nvSpPr>
        <p:spPr>
          <a:xfrm>
            <a:off x="72008" y="1412776"/>
            <a:ext cx="169168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TLA/LPS BD tipo lipoma</a:t>
            </a:r>
            <a:endParaRPr lang="es-ES" dirty="0"/>
          </a:p>
        </p:txBody>
      </p:sp>
      <p:sp>
        <p:nvSpPr>
          <p:cNvPr id="13" name="12 Rectángulo"/>
          <p:cNvSpPr/>
          <p:nvPr/>
        </p:nvSpPr>
        <p:spPr>
          <a:xfrm>
            <a:off x="144016" y="3068960"/>
            <a:ext cx="169168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/>
              <a:t>TLA/LPS BD tipo </a:t>
            </a:r>
            <a:r>
              <a:rPr lang="es-ES" sz="1600" b="1" dirty="0" err="1" smtClean="0"/>
              <a:t>esclerosante</a:t>
            </a:r>
            <a:endParaRPr lang="es-ES" sz="1600" dirty="0"/>
          </a:p>
        </p:txBody>
      </p:sp>
      <p:sp>
        <p:nvSpPr>
          <p:cNvPr id="14" name="13 Rectángulo"/>
          <p:cNvSpPr/>
          <p:nvPr/>
        </p:nvSpPr>
        <p:spPr>
          <a:xfrm>
            <a:off x="72008" y="4437112"/>
            <a:ext cx="176368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TLA/LPS BD de tipo inflamatorio</a:t>
            </a:r>
            <a:endParaRPr lang="es-ES" dirty="0"/>
          </a:p>
        </p:txBody>
      </p:sp>
      <p:sp>
        <p:nvSpPr>
          <p:cNvPr id="15" name="14 Rectángulo"/>
          <p:cNvSpPr/>
          <p:nvPr/>
        </p:nvSpPr>
        <p:spPr>
          <a:xfrm>
            <a:off x="107504" y="5733256"/>
            <a:ext cx="172819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TLA/LPS BD de tipo células fusiforme</a:t>
            </a:r>
            <a:endParaRPr lang="es-ES" dirty="0"/>
          </a:p>
        </p:txBody>
      </p:sp>
      <p:sp>
        <p:nvSpPr>
          <p:cNvPr id="16" name="15 Flecha derecha"/>
          <p:cNvSpPr/>
          <p:nvPr/>
        </p:nvSpPr>
        <p:spPr>
          <a:xfrm>
            <a:off x="1979712" y="3356992"/>
            <a:ext cx="360040" cy="72008"/>
          </a:xfrm>
          <a:prstGeom prst="rightArrow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Flecha derecha"/>
          <p:cNvSpPr/>
          <p:nvPr/>
        </p:nvSpPr>
        <p:spPr>
          <a:xfrm>
            <a:off x="1979712" y="4725144"/>
            <a:ext cx="360040" cy="144016"/>
          </a:xfrm>
          <a:prstGeom prst="rightArrow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Flecha derecha"/>
          <p:cNvSpPr/>
          <p:nvPr/>
        </p:nvSpPr>
        <p:spPr>
          <a:xfrm>
            <a:off x="1979712" y="6093296"/>
            <a:ext cx="288032" cy="72008"/>
          </a:xfrm>
          <a:prstGeom prst="rightArrow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Flecha derecha"/>
          <p:cNvSpPr/>
          <p:nvPr/>
        </p:nvSpPr>
        <p:spPr>
          <a:xfrm>
            <a:off x="1835696" y="1700808"/>
            <a:ext cx="288032" cy="144016"/>
          </a:xfrm>
          <a:prstGeom prst="rightArrow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Rectángulo"/>
          <p:cNvSpPr/>
          <p:nvPr/>
        </p:nvSpPr>
        <p:spPr>
          <a:xfrm>
            <a:off x="5796136" y="4293096"/>
            <a:ext cx="288032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800" dirty="0" smtClean="0">
                <a:solidFill>
                  <a:schemeClr val="tx1"/>
                </a:solidFill>
              </a:rPr>
              <a:t>Metafase de un </a:t>
            </a:r>
            <a:r>
              <a:rPr lang="es-ES" sz="800" dirty="0" err="1" smtClean="0">
                <a:solidFill>
                  <a:schemeClr val="tx1"/>
                </a:solidFill>
              </a:rPr>
              <a:t>liposarcoma</a:t>
            </a:r>
            <a:r>
              <a:rPr lang="es-ES" sz="800" dirty="0" smtClean="0">
                <a:solidFill>
                  <a:schemeClr val="tx1"/>
                </a:solidFill>
              </a:rPr>
              <a:t> bien diferenciado tipo lipoma mostrando el característico cromosoma en anillo</a:t>
            </a:r>
            <a:r>
              <a:rPr lang="es-ES" dirty="0" smtClean="0">
                <a:solidFill>
                  <a:schemeClr val="tx1"/>
                </a:solidFill>
              </a:rPr>
              <a:t>.</a:t>
            </a:r>
            <a:endParaRPr lang="es-ES" dirty="0">
              <a:solidFill>
                <a:schemeClr val="tx1"/>
              </a:solidFill>
            </a:endParaRPr>
          </a:p>
        </p:txBody>
      </p:sp>
      <p:cxnSp>
        <p:nvCxnSpPr>
          <p:cNvPr id="24" name="23 Conector recto de flecha"/>
          <p:cNvCxnSpPr/>
          <p:nvPr/>
        </p:nvCxnSpPr>
        <p:spPr>
          <a:xfrm rot="10800000" flipV="1">
            <a:off x="6804249" y="2564904"/>
            <a:ext cx="360039" cy="14401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Rectángulo"/>
          <p:cNvSpPr/>
          <p:nvPr/>
        </p:nvSpPr>
        <p:spPr>
          <a:xfrm>
            <a:off x="6372200" y="6453336"/>
            <a:ext cx="1008112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FISH 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7308304" y="6453336"/>
            <a:ext cx="1224136" cy="404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800" dirty="0" smtClean="0">
                <a:solidFill>
                  <a:schemeClr val="tx1"/>
                </a:solidFill>
              </a:rPr>
              <a:t>amplificación</a:t>
            </a:r>
          </a:p>
          <a:p>
            <a:r>
              <a:rPr lang="es-ES" sz="800" dirty="0" smtClean="0">
                <a:solidFill>
                  <a:schemeClr val="tx1"/>
                </a:solidFill>
              </a:rPr>
              <a:t>del segmento 12q13-21</a:t>
            </a:r>
            <a:endParaRPr lang="es-ES" sz="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newsimg.bbc.co.uk/media/images/42426000/jpg/_42426172_pielfibroblast2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442526" cy="1080120"/>
          </a:xfrm>
          <a:prstGeom prst="rect">
            <a:avLst/>
          </a:prstGeom>
          <a:noFill/>
        </p:spPr>
      </p:pic>
      <p:pic>
        <p:nvPicPr>
          <p:cNvPr id="5" name="Picture 8" descr="http://www.med.uva.es/biocel/Practicas/Apracticasbiolcel/p5/fibro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116631"/>
            <a:ext cx="1519705" cy="1080121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2267744" y="188640"/>
            <a:ext cx="4464496" cy="79208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TUMORES FIBROHISTIOCITICOS </a:t>
            </a:r>
            <a:endParaRPr lang="es-ES" sz="2800" b="1" dirty="0"/>
          </a:p>
        </p:txBody>
      </p:sp>
      <p:sp>
        <p:nvSpPr>
          <p:cNvPr id="13" name="12 Rectángulo"/>
          <p:cNvSpPr/>
          <p:nvPr/>
        </p:nvSpPr>
        <p:spPr>
          <a:xfrm>
            <a:off x="179512" y="1484784"/>
            <a:ext cx="158417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err="1" smtClean="0"/>
              <a:t>Inflammatory</a:t>
            </a:r>
            <a:endParaRPr lang="es-ES" sz="1600" b="1" dirty="0" smtClean="0"/>
          </a:p>
          <a:p>
            <a:pPr algn="ctr"/>
            <a:r>
              <a:rPr lang="es-ES" sz="1600" b="1" dirty="0" smtClean="0"/>
              <a:t> </a:t>
            </a:r>
            <a:r>
              <a:rPr lang="es-ES" sz="1600" b="1" dirty="0" err="1" smtClean="0"/>
              <a:t>myofibroblastic</a:t>
            </a:r>
            <a:endParaRPr lang="es-ES" sz="1600" b="1" dirty="0" smtClean="0"/>
          </a:p>
          <a:p>
            <a:pPr algn="ctr"/>
            <a:r>
              <a:rPr lang="es-ES" sz="1600" b="1" dirty="0" smtClean="0"/>
              <a:t> </a:t>
            </a:r>
            <a:r>
              <a:rPr lang="es-ES" sz="1600" b="1" dirty="0" err="1" smtClean="0"/>
              <a:t>tumour</a:t>
            </a:r>
            <a:endParaRPr lang="es-E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1412776"/>
            <a:ext cx="15621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1412777"/>
            <a:ext cx="194421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1412776"/>
            <a:ext cx="1638300" cy="1004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288" y="1340768"/>
            <a:ext cx="16383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7 Rectángulo"/>
          <p:cNvSpPr/>
          <p:nvPr/>
        </p:nvSpPr>
        <p:spPr>
          <a:xfrm>
            <a:off x="7308304" y="2492896"/>
            <a:ext cx="1152128" cy="14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Ac  ALK 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4860032" y="2492896"/>
            <a:ext cx="18002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 smtClean="0">
                <a:solidFill>
                  <a:schemeClr val="tx1"/>
                </a:solidFill>
              </a:rPr>
              <a:t>ALK receptor tyrosine </a:t>
            </a:r>
            <a:r>
              <a:rPr lang="en-US" sz="800" dirty="0" err="1" smtClean="0">
                <a:solidFill>
                  <a:schemeClr val="tx1"/>
                </a:solidFill>
              </a:rPr>
              <a:t>kinase</a:t>
            </a:r>
            <a:r>
              <a:rPr lang="en-US" sz="800" dirty="0" smtClean="0">
                <a:solidFill>
                  <a:schemeClr val="tx1"/>
                </a:solidFill>
              </a:rPr>
              <a:t> gene in</a:t>
            </a:r>
          </a:p>
          <a:p>
            <a:r>
              <a:rPr lang="es-ES" sz="800" dirty="0" err="1" smtClean="0">
                <a:solidFill>
                  <a:schemeClr val="tx1"/>
                </a:solidFill>
              </a:rPr>
              <a:t>chromosome</a:t>
            </a:r>
            <a:r>
              <a:rPr lang="es-ES" sz="800" dirty="0" smtClean="0">
                <a:solidFill>
                  <a:schemeClr val="tx1"/>
                </a:solidFill>
              </a:rPr>
              <a:t> band 2p23</a:t>
            </a:r>
            <a:endParaRPr lang="es-ES" sz="800" dirty="0">
              <a:solidFill>
                <a:schemeClr val="tx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35696" y="2886075"/>
            <a:ext cx="16383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91880" y="2890838"/>
            <a:ext cx="16383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76056" y="2890838"/>
            <a:ext cx="16287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76256" y="2852936"/>
            <a:ext cx="1876797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23 Rectángulo"/>
          <p:cNvSpPr/>
          <p:nvPr/>
        </p:nvSpPr>
        <p:spPr>
          <a:xfrm>
            <a:off x="6876256" y="3717032"/>
            <a:ext cx="18722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800" dirty="0" smtClean="0"/>
              <a:t>t(12;15)</a:t>
            </a:r>
          </a:p>
          <a:p>
            <a:r>
              <a:rPr lang="en-US" sz="800" dirty="0" smtClean="0"/>
              <a:t>(p13;q26) involving exchange of material</a:t>
            </a:r>
          </a:p>
          <a:p>
            <a:r>
              <a:rPr lang="en-US" sz="800" dirty="0" smtClean="0"/>
              <a:t>between 12p and 15q, resulting in </a:t>
            </a:r>
            <a:r>
              <a:rPr lang="en-US" sz="800" dirty="0" err="1" smtClean="0"/>
              <a:t>oncogenic</a:t>
            </a:r>
            <a:endParaRPr lang="en-US" sz="800" dirty="0" smtClean="0"/>
          </a:p>
          <a:p>
            <a:r>
              <a:rPr lang="en-US" sz="800" dirty="0" smtClean="0"/>
              <a:t>activation of the NTRK3 (a.k.a.</a:t>
            </a:r>
          </a:p>
          <a:p>
            <a:r>
              <a:rPr lang="es-ES" sz="800" dirty="0" smtClean="0"/>
              <a:t>TRKC) receptor </a:t>
            </a:r>
            <a:r>
              <a:rPr lang="es-ES" sz="800" dirty="0" err="1" smtClean="0"/>
              <a:t>tyrosine</a:t>
            </a:r>
            <a:r>
              <a:rPr lang="es-ES" sz="800" dirty="0" smtClean="0"/>
              <a:t> </a:t>
            </a:r>
            <a:r>
              <a:rPr lang="es-ES" sz="800" dirty="0" err="1" smtClean="0"/>
              <a:t>kinase</a:t>
            </a:r>
            <a:r>
              <a:rPr lang="es-ES" sz="800" dirty="0" smtClean="0"/>
              <a:t> gene</a:t>
            </a:r>
            <a:endParaRPr lang="es-ES" sz="800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39752" y="5301208"/>
            <a:ext cx="1849562" cy="118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26 Rectángulo"/>
          <p:cNvSpPr/>
          <p:nvPr/>
        </p:nvSpPr>
        <p:spPr>
          <a:xfrm>
            <a:off x="179512" y="2996952"/>
            <a:ext cx="151216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smtClean="0"/>
              <a:t>FIBROSARCOMA  INFANTIL</a:t>
            </a:r>
            <a:endParaRPr lang="es-ES" sz="1400" b="1" dirty="0"/>
          </a:p>
        </p:txBody>
      </p:sp>
      <p:sp>
        <p:nvSpPr>
          <p:cNvPr id="28" name="27 Rectángulo"/>
          <p:cNvSpPr/>
          <p:nvPr/>
        </p:nvSpPr>
        <p:spPr>
          <a:xfrm>
            <a:off x="179512" y="5445224"/>
            <a:ext cx="18002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FIBROSARCOMA DEL ADULTO</a:t>
            </a:r>
            <a:endParaRPr lang="es-ES" dirty="0"/>
          </a:p>
        </p:txBody>
      </p:sp>
      <p:pic>
        <p:nvPicPr>
          <p:cNvPr id="10242" name="Picture 2" descr="http://eyepathologist.com/images/KL21084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63887" y="3933056"/>
            <a:ext cx="1377153" cy="1224136"/>
          </a:xfrm>
          <a:prstGeom prst="rect">
            <a:avLst/>
          </a:prstGeom>
          <a:noFill/>
        </p:spPr>
      </p:pic>
      <p:sp>
        <p:nvSpPr>
          <p:cNvPr id="22" name="21 Rectángulo"/>
          <p:cNvSpPr/>
          <p:nvPr/>
        </p:nvSpPr>
        <p:spPr>
          <a:xfrm>
            <a:off x="3851920" y="4509120"/>
            <a:ext cx="504056" cy="1440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Rectángulo"/>
          <p:cNvSpPr/>
          <p:nvPr/>
        </p:nvSpPr>
        <p:spPr>
          <a:xfrm>
            <a:off x="4427984" y="5805264"/>
            <a:ext cx="165618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err="1" smtClean="0"/>
              <a:t>Myxofibrosarcoma</a:t>
            </a:r>
            <a:endParaRPr lang="es-ES" sz="14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00192" y="4941168"/>
            <a:ext cx="2448272" cy="77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660232" y="5661248"/>
            <a:ext cx="16192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28 Flecha derecha"/>
          <p:cNvSpPr/>
          <p:nvPr/>
        </p:nvSpPr>
        <p:spPr>
          <a:xfrm>
            <a:off x="2123728" y="5733256"/>
            <a:ext cx="21602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Flecha derecha"/>
          <p:cNvSpPr/>
          <p:nvPr/>
        </p:nvSpPr>
        <p:spPr>
          <a:xfrm>
            <a:off x="6156176" y="5949280"/>
            <a:ext cx="216024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Rectángulo"/>
          <p:cNvSpPr/>
          <p:nvPr/>
        </p:nvSpPr>
        <p:spPr>
          <a:xfrm>
            <a:off x="2627784" y="2564904"/>
            <a:ext cx="93610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 smtClean="0"/>
              <a:t>T 1,2  q22,p23</a:t>
            </a:r>
            <a:endParaRPr lang="es-ES" sz="1000" dirty="0"/>
          </a:p>
        </p:txBody>
      </p:sp>
      <p:sp>
        <p:nvSpPr>
          <p:cNvPr id="32" name="31 Rectángulo"/>
          <p:cNvSpPr/>
          <p:nvPr/>
        </p:nvSpPr>
        <p:spPr>
          <a:xfrm>
            <a:off x="3851920" y="2564904"/>
            <a:ext cx="79208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 smtClean="0"/>
              <a:t>TPM3-ALK</a:t>
            </a:r>
            <a:endParaRPr lang="es-E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newsimg.bbc.co.uk/media/images/42426000/jpg/_42426172_pielfibroblast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42526" cy="1080120"/>
          </a:xfrm>
          <a:prstGeom prst="rect">
            <a:avLst/>
          </a:prstGeom>
          <a:noFill/>
        </p:spPr>
      </p:pic>
      <p:pic>
        <p:nvPicPr>
          <p:cNvPr id="5" name="Picture 8" descr="http://www.med.uva.es/biocel/Practicas/Apracticasbiolcel/p5/fibro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116631"/>
            <a:ext cx="1519705" cy="1080121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2267744" y="188640"/>
            <a:ext cx="446449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FIBROHISTIOCITOMA  MALIGNO –FHM.</a:t>
            </a:r>
            <a:endParaRPr lang="es-ES" sz="2800" b="1" dirty="0"/>
          </a:p>
        </p:txBody>
      </p:sp>
      <p:pic>
        <p:nvPicPr>
          <p:cNvPr id="9218" name="Picture 2" descr="http://www.scielo.org.ve/img/fbpe/rvo/v21n1/art06fig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2132856"/>
            <a:ext cx="1604939" cy="1373255"/>
          </a:xfrm>
          <a:prstGeom prst="rect">
            <a:avLst/>
          </a:prstGeom>
          <a:noFill/>
        </p:spPr>
      </p:pic>
      <p:pic>
        <p:nvPicPr>
          <p:cNvPr id="9" name="8 Imagen" descr="F:\fibrohistio\08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5327413"/>
            <a:ext cx="1584176" cy="126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 descr="http://www.scielo.org.ve/img/fbpe/rvo/v21n1/art06fig4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2132856"/>
            <a:ext cx="3557207" cy="1403995"/>
          </a:xfrm>
          <a:prstGeom prst="rect">
            <a:avLst/>
          </a:prstGeom>
          <a:noFill/>
        </p:spPr>
      </p:pic>
      <p:pic>
        <p:nvPicPr>
          <p:cNvPr id="11" name="10 Imagen" descr="F:\fibrohistio\08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5301208"/>
            <a:ext cx="172819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8144" y="2132856"/>
            <a:ext cx="1532380" cy="122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2320" y="2132856"/>
            <a:ext cx="147526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0" descr="http://vitae.ucv.ve/images/user/mes-1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96136" y="5373216"/>
            <a:ext cx="1419646" cy="1175146"/>
          </a:xfrm>
          <a:prstGeom prst="rect">
            <a:avLst/>
          </a:prstGeom>
          <a:noFill/>
        </p:spPr>
      </p:pic>
      <p:sp>
        <p:nvSpPr>
          <p:cNvPr id="15" name="14 Rectángulo"/>
          <p:cNvSpPr/>
          <p:nvPr/>
        </p:nvSpPr>
        <p:spPr>
          <a:xfrm>
            <a:off x="7128792" y="5325015"/>
            <a:ext cx="2123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Reacción de </a:t>
            </a:r>
            <a:r>
              <a:rPr lang="es-ES" dirty="0" err="1" smtClean="0"/>
              <a:t>Inmunohistoquímica</a:t>
            </a:r>
            <a:endParaRPr lang="es-ES" dirty="0" smtClean="0"/>
          </a:p>
          <a:p>
            <a:r>
              <a:rPr lang="es-ES" dirty="0" smtClean="0"/>
              <a:t> para CD 68</a:t>
            </a:r>
            <a:endParaRPr lang="es-ES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95736" y="3356992"/>
            <a:ext cx="324036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Rectángulo"/>
          <p:cNvSpPr/>
          <p:nvPr/>
        </p:nvSpPr>
        <p:spPr>
          <a:xfrm>
            <a:off x="5724128" y="3789040"/>
            <a:ext cx="2808312" cy="13681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GENETICA </a:t>
            </a:r>
          </a:p>
          <a:p>
            <a:pPr algn="ctr"/>
            <a:r>
              <a:rPr lang="es-ES" dirty="0" err="1" smtClean="0">
                <a:solidFill>
                  <a:schemeClr val="tx1"/>
                </a:solidFill>
              </a:rPr>
              <a:t>Triploidia,tetraploidia</a:t>
            </a:r>
            <a:r>
              <a:rPr lang="es-ES" dirty="0" smtClean="0">
                <a:solidFill>
                  <a:schemeClr val="tx1"/>
                </a:solidFill>
              </a:rPr>
              <a:t> .</a:t>
            </a: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Perdida de 2p24-pter.</a:t>
            </a: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Y 2q 32-qter y cromosomas </a:t>
            </a: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11,13 y 16.</a:t>
            </a:r>
            <a:endParaRPr lang="es-ES" dirty="0">
              <a:solidFill>
                <a:schemeClr val="tx1"/>
              </a:solidFill>
            </a:endParaRPr>
          </a:p>
        </p:txBody>
      </p:sp>
      <p:cxnSp>
        <p:nvCxnSpPr>
          <p:cNvPr id="17" name="16 Conector recto"/>
          <p:cNvCxnSpPr/>
          <p:nvPr/>
        </p:nvCxnSpPr>
        <p:spPr>
          <a:xfrm rot="5400000">
            <a:off x="899592" y="2276872"/>
            <a:ext cx="1368152" cy="1224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 rot="16200000" flipV="1">
            <a:off x="755576" y="3789040"/>
            <a:ext cx="1656184" cy="1224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 rot="10800000" flipV="1">
            <a:off x="1259632" y="5301208"/>
            <a:ext cx="936104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 rot="10800000">
            <a:off x="1259632" y="5733256"/>
            <a:ext cx="936104" cy="864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Rectángulo redondeado"/>
          <p:cNvSpPr/>
          <p:nvPr/>
        </p:nvSpPr>
        <p:spPr>
          <a:xfrm>
            <a:off x="35496" y="3356992"/>
            <a:ext cx="914400" cy="482352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CASO</a:t>
            </a:r>
            <a:endParaRPr lang="es-ES" dirty="0"/>
          </a:p>
        </p:txBody>
      </p:sp>
      <p:sp>
        <p:nvSpPr>
          <p:cNvPr id="25" name="24 Rectángulo redondeado"/>
          <p:cNvSpPr/>
          <p:nvPr/>
        </p:nvSpPr>
        <p:spPr>
          <a:xfrm>
            <a:off x="251520" y="5589240"/>
            <a:ext cx="864096" cy="432048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CASO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D:\DR.ROLIG\Dr Rolig\4.-tumores tejidos blando y hueso\2.-Tejidos blandos- Sarcomas\CASOS\caso FHM HUMERO JUN11\Image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9200" y="0"/>
            <a:ext cx="51455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D:\DR.ROLIG\Dr Rolig\4.-tumores tejidos blando y hueso\2.-Tejidos blandos- Sarcomas\CASOS\caso FHM HUMERO JUN11\Image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99"/>
            <a:ext cx="9144000" cy="68552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D:\DR.ROLIG\Dr Rolig\4.-tumores tejidos blando y hueso\2.-Tejidos blandos- Sarcomas\CASOS\caso FHM HUMERO JUN11\DSCN12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DR.ROLIG\Dr Rolig\1.-tumores cabeza y cuello\caso de ca epider maxilar\DSCN06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D:\DR.ROLIG\Dr Rolig\4.-tumores tejidos blando y hueso\2.-Tejidos blandos- Sarcomas\CASOS\caso FHM HUMERO JUN11\DSCN1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D:\DR.ROLIG\Dr Rolig\4.-tumores tejidos blando y hueso\2.-Tejidos blandos- Sarcomas\CASOS\caso FHM HUMERO JUN11\DSCN12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32040" cy="3699030"/>
          </a:xfrm>
          <a:prstGeom prst="rect">
            <a:avLst/>
          </a:prstGeom>
          <a:noFill/>
        </p:spPr>
      </p:pic>
      <p:pic>
        <p:nvPicPr>
          <p:cNvPr id="78851" name="Picture 3" descr="D:\DR.ROLIG\Dr Rolig\4.-tumores tejidos blando y hueso\2.-Tejidos blandos- Sarcomas\CASOS\caso FHM HUMERO JUN11\DSCN12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212976"/>
            <a:ext cx="4860032" cy="3645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ChangeArrowheads="1"/>
          </p:cNvSpPr>
          <p:nvPr/>
        </p:nvSpPr>
        <p:spPr bwMode="auto">
          <a:xfrm>
            <a:off x="7812088" y="2420938"/>
            <a:ext cx="3603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PE" sz="2000" b="1"/>
              <a:t>A</a:t>
            </a:r>
            <a:endParaRPr lang="es-ES" sz="2000" b="1"/>
          </a:p>
        </p:txBody>
      </p:sp>
      <p:sp>
        <p:nvSpPr>
          <p:cNvPr id="55299" name="Rectangle 9"/>
          <p:cNvSpPr>
            <a:spLocks noChangeArrowheads="1"/>
          </p:cNvSpPr>
          <p:nvPr/>
        </p:nvSpPr>
        <p:spPr bwMode="auto">
          <a:xfrm>
            <a:off x="8459788" y="4076700"/>
            <a:ext cx="3603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PE" sz="2000" b="1"/>
              <a:t>B</a:t>
            </a:r>
            <a:endParaRPr lang="es-ES" sz="2000" b="1"/>
          </a:p>
        </p:txBody>
      </p:sp>
      <p:sp>
        <p:nvSpPr>
          <p:cNvPr id="55300" name="Rectangle 11"/>
          <p:cNvSpPr>
            <a:spLocks noChangeArrowheads="1"/>
          </p:cNvSpPr>
          <p:nvPr/>
        </p:nvSpPr>
        <p:spPr bwMode="auto">
          <a:xfrm>
            <a:off x="7164388" y="1341438"/>
            <a:ext cx="360362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PE" sz="2000" b="1"/>
              <a:t>C</a:t>
            </a:r>
            <a:endParaRPr lang="es-ES" sz="2000" b="1"/>
          </a:p>
        </p:txBody>
      </p:sp>
      <p:sp>
        <p:nvSpPr>
          <p:cNvPr id="55301" name="Oval 12"/>
          <p:cNvSpPr>
            <a:spLocks noChangeArrowheads="1"/>
          </p:cNvSpPr>
          <p:nvPr/>
        </p:nvSpPr>
        <p:spPr bwMode="auto">
          <a:xfrm>
            <a:off x="1619250" y="6021388"/>
            <a:ext cx="649288" cy="836612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PE"/>
          </a:p>
        </p:txBody>
      </p:sp>
      <p:sp>
        <p:nvSpPr>
          <p:cNvPr id="55302" name="Oval 13"/>
          <p:cNvSpPr>
            <a:spLocks noChangeArrowheads="1"/>
          </p:cNvSpPr>
          <p:nvPr/>
        </p:nvSpPr>
        <p:spPr bwMode="auto">
          <a:xfrm>
            <a:off x="1835150" y="6426200"/>
            <a:ext cx="288925" cy="431800"/>
          </a:xfrm>
          <a:prstGeom prst="ellipse">
            <a:avLst/>
          </a:prstGeom>
          <a:solidFill>
            <a:srgbClr val="99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PE"/>
          </a:p>
        </p:txBody>
      </p:sp>
      <p:sp>
        <p:nvSpPr>
          <p:cNvPr id="55303" name="Oval 14"/>
          <p:cNvSpPr>
            <a:spLocks noChangeArrowheads="1"/>
          </p:cNvSpPr>
          <p:nvPr/>
        </p:nvSpPr>
        <p:spPr bwMode="auto">
          <a:xfrm>
            <a:off x="3132138" y="6021388"/>
            <a:ext cx="649287" cy="836612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PE"/>
          </a:p>
        </p:txBody>
      </p:sp>
      <p:sp>
        <p:nvSpPr>
          <p:cNvPr id="55304" name="Oval 15"/>
          <p:cNvSpPr>
            <a:spLocks noChangeArrowheads="1"/>
          </p:cNvSpPr>
          <p:nvPr/>
        </p:nvSpPr>
        <p:spPr bwMode="auto">
          <a:xfrm>
            <a:off x="4932363" y="6021388"/>
            <a:ext cx="720725" cy="836612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PE"/>
          </a:p>
        </p:txBody>
      </p:sp>
      <p:sp>
        <p:nvSpPr>
          <p:cNvPr id="55305" name="Oval 16"/>
          <p:cNvSpPr>
            <a:spLocks noChangeArrowheads="1"/>
          </p:cNvSpPr>
          <p:nvPr/>
        </p:nvSpPr>
        <p:spPr bwMode="auto">
          <a:xfrm>
            <a:off x="8494713" y="6021388"/>
            <a:ext cx="649287" cy="836612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PE"/>
          </a:p>
        </p:txBody>
      </p:sp>
      <p:sp>
        <p:nvSpPr>
          <p:cNvPr id="55306" name="Oval 17"/>
          <p:cNvSpPr>
            <a:spLocks noChangeArrowheads="1"/>
          </p:cNvSpPr>
          <p:nvPr/>
        </p:nvSpPr>
        <p:spPr bwMode="auto">
          <a:xfrm>
            <a:off x="7524750" y="6021388"/>
            <a:ext cx="649288" cy="836612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PE"/>
          </a:p>
        </p:txBody>
      </p:sp>
      <p:sp>
        <p:nvSpPr>
          <p:cNvPr id="55307" name="Oval 18"/>
          <p:cNvSpPr>
            <a:spLocks noChangeArrowheads="1"/>
          </p:cNvSpPr>
          <p:nvPr/>
        </p:nvSpPr>
        <p:spPr bwMode="auto">
          <a:xfrm>
            <a:off x="7740650" y="6426200"/>
            <a:ext cx="288925" cy="431800"/>
          </a:xfrm>
          <a:prstGeom prst="ellipse">
            <a:avLst/>
          </a:prstGeom>
          <a:solidFill>
            <a:srgbClr val="99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PE"/>
          </a:p>
        </p:txBody>
      </p:sp>
      <p:sp>
        <p:nvSpPr>
          <p:cNvPr id="55308" name="Oval 19"/>
          <p:cNvSpPr>
            <a:spLocks noChangeArrowheads="1"/>
          </p:cNvSpPr>
          <p:nvPr/>
        </p:nvSpPr>
        <p:spPr bwMode="auto">
          <a:xfrm>
            <a:off x="5148263" y="6426200"/>
            <a:ext cx="288925" cy="431800"/>
          </a:xfrm>
          <a:prstGeom prst="ellipse">
            <a:avLst/>
          </a:prstGeom>
          <a:solidFill>
            <a:srgbClr val="99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PE"/>
          </a:p>
        </p:txBody>
      </p:sp>
      <p:sp>
        <p:nvSpPr>
          <p:cNvPr id="55309" name="Oval 20"/>
          <p:cNvSpPr>
            <a:spLocks noChangeArrowheads="1"/>
          </p:cNvSpPr>
          <p:nvPr/>
        </p:nvSpPr>
        <p:spPr bwMode="auto">
          <a:xfrm>
            <a:off x="3348038" y="6426200"/>
            <a:ext cx="288925" cy="431800"/>
          </a:xfrm>
          <a:prstGeom prst="ellipse">
            <a:avLst/>
          </a:prstGeom>
          <a:solidFill>
            <a:srgbClr val="99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PE"/>
          </a:p>
        </p:txBody>
      </p:sp>
      <p:sp>
        <p:nvSpPr>
          <p:cNvPr id="55310" name="Oval 21"/>
          <p:cNvSpPr>
            <a:spLocks noChangeArrowheads="1"/>
          </p:cNvSpPr>
          <p:nvPr/>
        </p:nvSpPr>
        <p:spPr bwMode="auto">
          <a:xfrm>
            <a:off x="8675688" y="6426200"/>
            <a:ext cx="288925" cy="431800"/>
          </a:xfrm>
          <a:prstGeom prst="ellipse">
            <a:avLst/>
          </a:prstGeom>
          <a:solidFill>
            <a:srgbClr val="99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PE"/>
          </a:p>
        </p:txBody>
      </p:sp>
      <p:sp>
        <p:nvSpPr>
          <p:cNvPr id="55311" name="Line 22"/>
          <p:cNvSpPr>
            <a:spLocks noChangeShapeType="1"/>
          </p:cNvSpPr>
          <p:nvPr/>
        </p:nvSpPr>
        <p:spPr bwMode="auto">
          <a:xfrm flipV="1">
            <a:off x="3708400" y="6092825"/>
            <a:ext cx="215900" cy="7302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PE"/>
          </a:p>
        </p:txBody>
      </p:sp>
      <p:sp>
        <p:nvSpPr>
          <p:cNvPr id="55312" name="Line 23"/>
          <p:cNvSpPr>
            <a:spLocks noChangeShapeType="1"/>
          </p:cNvSpPr>
          <p:nvPr/>
        </p:nvSpPr>
        <p:spPr bwMode="auto">
          <a:xfrm flipH="1" flipV="1">
            <a:off x="2987675" y="6021388"/>
            <a:ext cx="215900" cy="144462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PE"/>
          </a:p>
        </p:txBody>
      </p:sp>
      <p:sp>
        <p:nvSpPr>
          <p:cNvPr id="55313" name="Line 24"/>
          <p:cNvSpPr>
            <a:spLocks noChangeShapeType="1"/>
          </p:cNvSpPr>
          <p:nvPr/>
        </p:nvSpPr>
        <p:spPr bwMode="auto">
          <a:xfrm flipV="1">
            <a:off x="3492500" y="5734050"/>
            <a:ext cx="0" cy="287338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PE"/>
          </a:p>
        </p:txBody>
      </p:sp>
      <p:sp>
        <p:nvSpPr>
          <p:cNvPr id="55314" name="Line 26"/>
          <p:cNvSpPr>
            <a:spLocks noChangeShapeType="1"/>
          </p:cNvSpPr>
          <p:nvPr/>
        </p:nvSpPr>
        <p:spPr bwMode="auto">
          <a:xfrm flipH="1" flipV="1">
            <a:off x="4787900" y="6021388"/>
            <a:ext cx="215900" cy="2159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PE"/>
          </a:p>
        </p:txBody>
      </p:sp>
      <p:sp>
        <p:nvSpPr>
          <p:cNvPr id="55315" name="Line 27"/>
          <p:cNvSpPr>
            <a:spLocks noChangeShapeType="1"/>
          </p:cNvSpPr>
          <p:nvPr/>
        </p:nvSpPr>
        <p:spPr bwMode="auto">
          <a:xfrm flipV="1">
            <a:off x="5292725" y="5734050"/>
            <a:ext cx="0" cy="287338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PE"/>
          </a:p>
        </p:txBody>
      </p:sp>
      <p:sp>
        <p:nvSpPr>
          <p:cNvPr id="55316" name="Line 28"/>
          <p:cNvSpPr>
            <a:spLocks noChangeShapeType="1"/>
          </p:cNvSpPr>
          <p:nvPr/>
        </p:nvSpPr>
        <p:spPr bwMode="auto">
          <a:xfrm flipV="1">
            <a:off x="5508625" y="5949950"/>
            <a:ext cx="287338" cy="2159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PE"/>
          </a:p>
        </p:txBody>
      </p:sp>
      <p:sp>
        <p:nvSpPr>
          <p:cNvPr id="55317" name="Line 30"/>
          <p:cNvSpPr>
            <a:spLocks noChangeShapeType="1"/>
          </p:cNvSpPr>
          <p:nvPr/>
        </p:nvSpPr>
        <p:spPr bwMode="auto">
          <a:xfrm>
            <a:off x="5292725" y="6021388"/>
            <a:ext cx="0" cy="431800"/>
          </a:xfrm>
          <a:prstGeom prst="line">
            <a:avLst/>
          </a:prstGeom>
          <a:noFill/>
          <a:ln w="57150" cap="rnd">
            <a:solidFill>
              <a:srgbClr val="FF505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PE"/>
          </a:p>
        </p:txBody>
      </p:sp>
      <p:sp>
        <p:nvSpPr>
          <p:cNvPr id="55318" name="Line 31"/>
          <p:cNvSpPr>
            <a:spLocks noChangeShapeType="1"/>
          </p:cNvSpPr>
          <p:nvPr/>
        </p:nvSpPr>
        <p:spPr bwMode="auto">
          <a:xfrm>
            <a:off x="5003800" y="6237288"/>
            <a:ext cx="288925" cy="287337"/>
          </a:xfrm>
          <a:prstGeom prst="line">
            <a:avLst/>
          </a:prstGeom>
          <a:noFill/>
          <a:ln w="57150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PE"/>
          </a:p>
        </p:txBody>
      </p:sp>
      <p:sp>
        <p:nvSpPr>
          <p:cNvPr id="55319" name="Line 32"/>
          <p:cNvSpPr>
            <a:spLocks noChangeShapeType="1"/>
          </p:cNvSpPr>
          <p:nvPr/>
        </p:nvSpPr>
        <p:spPr bwMode="auto">
          <a:xfrm flipH="1">
            <a:off x="5364163" y="6237288"/>
            <a:ext cx="144462" cy="360362"/>
          </a:xfrm>
          <a:prstGeom prst="line">
            <a:avLst/>
          </a:prstGeom>
          <a:noFill/>
          <a:ln w="57150" cap="rnd">
            <a:solidFill>
              <a:srgbClr val="99CC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PE"/>
          </a:p>
        </p:txBody>
      </p:sp>
      <p:sp>
        <p:nvSpPr>
          <p:cNvPr id="55320" name="Oval 33"/>
          <p:cNvSpPr>
            <a:spLocks noChangeArrowheads="1"/>
          </p:cNvSpPr>
          <p:nvPr/>
        </p:nvSpPr>
        <p:spPr bwMode="auto">
          <a:xfrm>
            <a:off x="6372225" y="6237288"/>
            <a:ext cx="576263" cy="714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PE"/>
          </a:p>
        </p:txBody>
      </p:sp>
      <p:sp>
        <p:nvSpPr>
          <p:cNvPr id="55321" name="Oval 34"/>
          <p:cNvSpPr>
            <a:spLocks noChangeArrowheads="1"/>
          </p:cNvSpPr>
          <p:nvPr/>
        </p:nvSpPr>
        <p:spPr bwMode="auto">
          <a:xfrm>
            <a:off x="6804025" y="6237288"/>
            <a:ext cx="576263" cy="714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PE"/>
          </a:p>
        </p:txBody>
      </p:sp>
      <p:sp>
        <p:nvSpPr>
          <p:cNvPr id="55322" name="Oval 35"/>
          <p:cNvSpPr>
            <a:spLocks noChangeArrowheads="1"/>
          </p:cNvSpPr>
          <p:nvPr/>
        </p:nvSpPr>
        <p:spPr bwMode="auto">
          <a:xfrm>
            <a:off x="6011863" y="6237288"/>
            <a:ext cx="576262" cy="714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PE"/>
          </a:p>
        </p:txBody>
      </p:sp>
      <p:sp>
        <p:nvSpPr>
          <p:cNvPr id="55323" name="Oval 36"/>
          <p:cNvSpPr>
            <a:spLocks noChangeArrowheads="1"/>
          </p:cNvSpPr>
          <p:nvPr/>
        </p:nvSpPr>
        <p:spPr bwMode="auto">
          <a:xfrm>
            <a:off x="6588125" y="6524625"/>
            <a:ext cx="576263" cy="714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PE"/>
          </a:p>
        </p:txBody>
      </p:sp>
      <p:sp>
        <p:nvSpPr>
          <p:cNvPr id="55324" name="Oval 37"/>
          <p:cNvSpPr>
            <a:spLocks noChangeArrowheads="1"/>
          </p:cNvSpPr>
          <p:nvPr/>
        </p:nvSpPr>
        <p:spPr bwMode="auto">
          <a:xfrm>
            <a:off x="6084888" y="6524625"/>
            <a:ext cx="576262" cy="714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PE"/>
          </a:p>
        </p:txBody>
      </p:sp>
      <p:sp>
        <p:nvSpPr>
          <p:cNvPr id="55325" name="Oval 38"/>
          <p:cNvSpPr>
            <a:spLocks noChangeArrowheads="1"/>
          </p:cNvSpPr>
          <p:nvPr/>
        </p:nvSpPr>
        <p:spPr bwMode="auto">
          <a:xfrm>
            <a:off x="7019925" y="6524625"/>
            <a:ext cx="576263" cy="714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PE"/>
          </a:p>
        </p:txBody>
      </p:sp>
      <p:sp>
        <p:nvSpPr>
          <p:cNvPr id="55326" name="Oval 39"/>
          <p:cNvSpPr>
            <a:spLocks noChangeArrowheads="1"/>
          </p:cNvSpPr>
          <p:nvPr/>
        </p:nvSpPr>
        <p:spPr bwMode="auto">
          <a:xfrm>
            <a:off x="6227763" y="6381750"/>
            <a:ext cx="144462" cy="1428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PE"/>
          </a:p>
        </p:txBody>
      </p:sp>
      <p:sp>
        <p:nvSpPr>
          <p:cNvPr id="55327" name="Oval 40"/>
          <p:cNvSpPr>
            <a:spLocks noChangeArrowheads="1"/>
          </p:cNvSpPr>
          <p:nvPr/>
        </p:nvSpPr>
        <p:spPr bwMode="auto">
          <a:xfrm>
            <a:off x="6443663" y="6308725"/>
            <a:ext cx="144462" cy="1428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PE"/>
          </a:p>
        </p:txBody>
      </p:sp>
      <p:sp>
        <p:nvSpPr>
          <p:cNvPr id="55328" name="Oval 41"/>
          <p:cNvSpPr>
            <a:spLocks noChangeArrowheads="1"/>
          </p:cNvSpPr>
          <p:nvPr/>
        </p:nvSpPr>
        <p:spPr bwMode="auto">
          <a:xfrm>
            <a:off x="6659563" y="6308725"/>
            <a:ext cx="144462" cy="1428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PE"/>
          </a:p>
        </p:txBody>
      </p:sp>
      <p:sp>
        <p:nvSpPr>
          <p:cNvPr id="55329" name="Oval 42"/>
          <p:cNvSpPr>
            <a:spLocks noChangeArrowheads="1"/>
          </p:cNvSpPr>
          <p:nvPr/>
        </p:nvSpPr>
        <p:spPr bwMode="auto">
          <a:xfrm>
            <a:off x="6877050" y="6381750"/>
            <a:ext cx="144463" cy="1428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PE"/>
          </a:p>
        </p:txBody>
      </p:sp>
      <p:sp>
        <p:nvSpPr>
          <p:cNvPr id="55330" name="Oval 43"/>
          <p:cNvSpPr>
            <a:spLocks noChangeArrowheads="1"/>
          </p:cNvSpPr>
          <p:nvPr/>
        </p:nvSpPr>
        <p:spPr bwMode="auto">
          <a:xfrm>
            <a:off x="7164388" y="6308725"/>
            <a:ext cx="144462" cy="1428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PE"/>
          </a:p>
        </p:txBody>
      </p:sp>
      <p:sp>
        <p:nvSpPr>
          <p:cNvPr id="55331" name="Oval 44"/>
          <p:cNvSpPr>
            <a:spLocks noChangeArrowheads="1"/>
          </p:cNvSpPr>
          <p:nvPr/>
        </p:nvSpPr>
        <p:spPr bwMode="auto">
          <a:xfrm>
            <a:off x="5364163" y="0"/>
            <a:ext cx="914400" cy="11969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PE"/>
          </a:p>
        </p:txBody>
      </p:sp>
      <p:sp>
        <p:nvSpPr>
          <p:cNvPr id="55332" name="Oval 45"/>
          <p:cNvSpPr>
            <a:spLocks noChangeArrowheads="1"/>
          </p:cNvSpPr>
          <p:nvPr/>
        </p:nvSpPr>
        <p:spPr bwMode="auto">
          <a:xfrm>
            <a:off x="5651500" y="620713"/>
            <a:ext cx="433388" cy="576262"/>
          </a:xfrm>
          <a:prstGeom prst="ellipse">
            <a:avLst/>
          </a:prstGeom>
          <a:solidFill>
            <a:srgbClr val="99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PE"/>
          </a:p>
        </p:txBody>
      </p:sp>
      <p:sp>
        <p:nvSpPr>
          <p:cNvPr id="55333" name="Rectangle 46"/>
          <p:cNvSpPr>
            <a:spLocks noChangeArrowheads="1"/>
          </p:cNvSpPr>
          <p:nvPr/>
        </p:nvSpPr>
        <p:spPr bwMode="auto">
          <a:xfrm>
            <a:off x="6300788" y="476250"/>
            <a:ext cx="719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PE" sz="2000" b="1">
                <a:solidFill>
                  <a:srgbClr val="800000"/>
                </a:solidFill>
              </a:rPr>
              <a:t>GSC</a:t>
            </a:r>
            <a:endParaRPr lang="es-ES" sz="2000" b="1">
              <a:solidFill>
                <a:srgbClr val="800000"/>
              </a:solidFill>
            </a:endParaRPr>
          </a:p>
        </p:txBody>
      </p:sp>
      <p:pic>
        <p:nvPicPr>
          <p:cNvPr id="55334" name="Picture 2" descr="http://escuela.med.puc.cl/paginas/cursos/tercero/anatomiapatologica/imagenes_ap/fotos475-480/4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341438"/>
            <a:ext cx="6624638" cy="432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4" name="43 Conector recto de flecha"/>
          <p:cNvCxnSpPr>
            <a:stCxn id="55298" idx="1"/>
          </p:cNvCxnSpPr>
          <p:nvPr/>
        </p:nvCxnSpPr>
        <p:spPr>
          <a:xfrm rot="10800000" flipV="1">
            <a:off x="4284663" y="2563813"/>
            <a:ext cx="3527425" cy="936625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>
            <a:stCxn id="55299" idx="1"/>
          </p:cNvCxnSpPr>
          <p:nvPr/>
        </p:nvCxnSpPr>
        <p:spPr>
          <a:xfrm rot="10800000">
            <a:off x="4067175" y="3573463"/>
            <a:ext cx="4392613" cy="684212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recto de flecha"/>
          <p:cNvCxnSpPr>
            <a:stCxn id="55300" idx="2"/>
          </p:cNvCxnSpPr>
          <p:nvPr/>
        </p:nvCxnSpPr>
        <p:spPr>
          <a:xfrm rot="5400000">
            <a:off x="4625975" y="133351"/>
            <a:ext cx="1152525" cy="4286250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:\DR.ROLIG\Dr Rolig\4.-tumores tejidos blando y hueso\1.-Hueso\CASOS\fotos de caso\IMG_1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D:\DR.ROLIG\Dr Rolig\4.-tumores tejidos blando y hueso\1.-Hueso\CASOS\fotos de caso\IMG_13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G:\DCIM\107_PANA\P10700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G:\DCIM\107_PANA\P1070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1" descr="G:\DCIM\107_PANA\P1070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G:\DCIM\107_PANA\P1070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G:\DCIM\107_PANA\P1070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DR.ROLIG\Dr Rolig\1.-tumores cabeza y cuello\caso de ca epider maxilar\DSCN06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G:\DCIM\107_PANA\P10700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D:\DR.ROLIG\Dr Rolig\4.-tumores tejidos blando y hueso\1.-Hueso\CASOS\sarcoma ileopelvico oct 2011\P10002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D:\DR.ROLIG\Dr Rolig\4.-tumores tejidos blando y hueso\1.-Hueso\CASOS\sarcoma ileopelvico oct 2011\P10002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D:\DR.ROLIG\Dr Rolig\4.-tumores tejidos blando y hueso\1.-Hueso\CASOS\sarcoma ileopelvico oct 2011\P10002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D:\DR.ROLIG\Dr Rolig\4.-tumores tejidos blando y hueso\1.-Hueso\CASOS\sarcoma ileopelvico oct 2011\P10002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D:\DR.ROLIG\Dr Rolig\4.-tumores tejidos blando y hueso\1.-Hueso\CASOS\sarcoma ileopelvico oct 2011\P1000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D:\DR.ROLIG\Dr Rolig\4.-tumores tejidos blando y hueso\1.-Hueso\CASOS\sarcoma ileopelvico oct 2011\P10002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D:\DR.ROLIG\Dr Rolig\4.-tumores tejidos blando y hueso\1.-Hueso\CASOS\sarcoma ileopelvico oct 2011\P10004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D:\DR.ROLIG\Dr Rolig\5.-tumores de piel\2.-Melanomas\caso enero 2012\P10202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D:\DR.ROLIG\Dr Rolig\5.-tumores de piel\2.-Melanomas\caso enero 2012\P10202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DR.ROLIG\Dr Rolig\1.-tumores cabeza y cuello\caso de ca epider maxilar\DSCN06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D:\DR.ROLIG\Dr Rolig\5.-tumores de piel\2.-Melanomas\casos ene-06\IMG_16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 descr="D:\DR.ROLIG\Dr Rolig\5.-tumores de piel\2.-Melanomas\casos ene-06\IMG_1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D:\DR.ROLIG\Dr Rolig\5.-tumores de piel\2.-Melanomas\mar 08\IMG_23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482024"/>
            <a:ext cx="232086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215968"/>
                </a:solidFill>
                <a:latin typeface="Calibri" charset="0"/>
              </a:rPr>
              <a:t>MELANOMA</a:t>
            </a:r>
            <a:endParaRPr lang="es-MX" sz="3200" b="1" dirty="0">
              <a:solidFill>
                <a:srgbClr val="215968"/>
              </a:solidFill>
              <a:latin typeface="Calibri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496966" y="660165"/>
            <a:ext cx="4104234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ctr" defTabSz="914400" eaLnBrk="1" hangingPunct="1"/>
            <a:r>
              <a:rPr lang="es-MX" sz="3200" b="1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</a:rPr>
              <a:t>Mutaciones</a:t>
            </a:r>
            <a:endParaRPr lang="es-MX" sz="3200" b="1" dirty="0">
              <a:solidFill>
                <a:schemeClr val="accent2">
                  <a:lumMod val="75000"/>
                </a:schemeClr>
              </a:solidFill>
              <a:latin typeface="Calibri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974904" y="4969098"/>
            <a:ext cx="3312146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ctr" defTabSz="914400" eaLnBrk="1" hangingPunct="1"/>
            <a:r>
              <a:rPr lang="es-MX" sz="3200" b="1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Tratamiento</a:t>
            </a:r>
          </a:p>
          <a:p>
            <a:pPr algn="ctr" defTabSz="914400" eaLnBrk="1" hangingPunct="1"/>
            <a:r>
              <a:rPr lang="es-MX" sz="3200" b="1" dirty="0" smtClean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Vemurafenib</a:t>
            </a:r>
            <a:endParaRPr lang="es-MX" sz="3200" b="1" dirty="0">
              <a:solidFill>
                <a:schemeClr val="accent1">
                  <a:lumMod val="75000"/>
                </a:schemeClr>
              </a:solidFill>
              <a:latin typeface="Calibri" charset="0"/>
            </a:endParaRPr>
          </a:p>
        </p:txBody>
      </p:sp>
      <p:sp>
        <p:nvSpPr>
          <p:cNvPr id="7" name="7 Flecha abajo"/>
          <p:cNvSpPr/>
          <p:nvPr/>
        </p:nvSpPr>
        <p:spPr>
          <a:xfrm>
            <a:off x="7405067" y="3933056"/>
            <a:ext cx="323925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8 Flecha abajo"/>
          <p:cNvSpPr/>
          <p:nvPr/>
        </p:nvSpPr>
        <p:spPr>
          <a:xfrm>
            <a:off x="7405067" y="1556792"/>
            <a:ext cx="323925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218784" y="2736850"/>
            <a:ext cx="288032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ctr" defTabSz="914400" eaLnBrk="1" hangingPunct="1"/>
            <a:r>
              <a:rPr lang="es-MX" sz="3200" b="1" dirty="0" smtClean="0">
                <a:solidFill>
                  <a:schemeClr val="accent3">
                    <a:lumMod val="75000"/>
                  </a:schemeClr>
                </a:solidFill>
                <a:latin typeface="Calibri" charset="0"/>
              </a:rPr>
              <a:t>BRAF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14" t="16469" r="4954" b="12713"/>
          <a:stretch/>
        </p:blipFill>
        <p:spPr bwMode="auto">
          <a:xfrm>
            <a:off x="137904" y="1295400"/>
            <a:ext cx="6186696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Explorar0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682668"/>
            <a:ext cx="3672855" cy="498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DR.ROLIG\Dr Rolig\5.-tumores de piel\2.-Melanomas\mar 08\IMG_23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92288" cy="1988840"/>
          </a:xfrm>
          <a:prstGeom prst="rect">
            <a:avLst/>
          </a:prstGeom>
          <a:noFill/>
        </p:spPr>
      </p:pic>
      <p:pic>
        <p:nvPicPr>
          <p:cNvPr id="6" name="Picture 2" descr="D:\DR.ROLIG\Dr Rolig\4.-tumores tejidos blando y hueso\1.-Hueso\CASOS\sarcoma ileopelvico oct 2011\P10004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9" y="0"/>
            <a:ext cx="3419872" cy="2178242"/>
          </a:xfrm>
          <a:prstGeom prst="rect">
            <a:avLst/>
          </a:prstGeom>
          <a:noFill/>
        </p:spPr>
      </p:pic>
      <p:pic>
        <p:nvPicPr>
          <p:cNvPr id="7" name="Picture 2" descr="G:\DCIM\107_PANA\P10700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16832"/>
            <a:ext cx="2699792" cy="2168860"/>
          </a:xfrm>
          <a:prstGeom prst="rect">
            <a:avLst/>
          </a:prstGeom>
          <a:noFill/>
        </p:spPr>
      </p:pic>
      <p:pic>
        <p:nvPicPr>
          <p:cNvPr id="8" name="Picture 2" descr="D:\DR.ROLIG\Dr Rolig\4.-tumores tejidos blando y hueso\2.-Tejidos blandos- Sarcomas\CASOS\caso FHM HUMERO JUN11\DSCN12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2132856"/>
            <a:ext cx="3203848" cy="1988840"/>
          </a:xfrm>
          <a:prstGeom prst="rect">
            <a:avLst/>
          </a:prstGeom>
          <a:noFill/>
        </p:spPr>
      </p:pic>
      <p:pic>
        <p:nvPicPr>
          <p:cNvPr id="9" name="Picture 2" descr="D:\DR.ROLIG\Dr Rolig\1.-tumores cabeza y cuello\nm seno maxilar\DSCN17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3768" y="0"/>
            <a:ext cx="3528392" cy="2124236"/>
          </a:xfrm>
          <a:prstGeom prst="rect">
            <a:avLst/>
          </a:prstGeom>
          <a:noFill/>
        </p:spPr>
      </p:pic>
      <p:sp>
        <p:nvSpPr>
          <p:cNvPr id="10" name="9 Rectángulo"/>
          <p:cNvSpPr/>
          <p:nvPr/>
        </p:nvSpPr>
        <p:spPr>
          <a:xfrm>
            <a:off x="2339752" y="6093296"/>
            <a:ext cx="417646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GRACIAS </a:t>
            </a:r>
          </a:p>
          <a:p>
            <a:pPr algn="ctr"/>
            <a:r>
              <a:rPr lang="es-PE" dirty="0" smtClean="0"/>
              <a:t>DR  ROLIG ALIAGA </a:t>
            </a:r>
            <a:endParaRPr lang="es-P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DR.ROLIG\Dr Rolig\1.-tumores cabeza y cuello\caso de ca epider maxilar\DSCN06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485</Words>
  <Application>Microsoft Office PowerPoint</Application>
  <PresentationFormat>Presentación en pantalla (4:3)</PresentationFormat>
  <Paragraphs>129</Paragraphs>
  <Slides>84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84</vt:i4>
      </vt:variant>
    </vt:vector>
  </HeadingPairs>
  <TitlesOfParts>
    <vt:vector size="86" baseType="lpstr">
      <vt:lpstr>Tema de Office</vt:lpstr>
      <vt:lpstr>Fotografía de Photo Editor</vt:lpstr>
      <vt:lpstr>ENFOQUE DE CITOPATOLOGIAS CON DIAGNOSTICOS ONCOLOGICOS  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Caso clínico </vt:lpstr>
      <vt:lpstr>Tubo digestivo 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ENFOQUE DE CITOPATOLOGIAS CON DIAGNOSTICOS ONCOLOGICOS  </dc:title>
  <dc:creator>pc</dc:creator>
  <cp:lastModifiedBy>pc</cp:lastModifiedBy>
  <cp:revision>9</cp:revision>
  <dcterms:created xsi:type="dcterms:W3CDTF">2014-11-27T23:31:02Z</dcterms:created>
  <dcterms:modified xsi:type="dcterms:W3CDTF">2014-11-28T10:56:41Z</dcterms:modified>
</cp:coreProperties>
</file>