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7" r:id="rId2"/>
    <p:sldId id="259" r:id="rId3"/>
    <p:sldId id="260" r:id="rId4"/>
    <p:sldId id="335" r:id="rId5"/>
    <p:sldId id="299" r:id="rId6"/>
    <p:sldId id="302" r:id="rId7"/>
    <p:sldId id="308" r:id="rId8"/>
    <p:sldId id="310" r:id="rId9"/>
    <p:sldId id="311" r:id="rId10"/>
    <p:sldId id="357" r:id="rId11"/>
    <p:sldId id="336" r:id="rId12"/>
    <p:sldId id="312" r:id="rId13"/>
    <p:sldId id="337" r:id="rId14"/>
    <p:sldId id="322" r:id="rId15"/>
    <p:sldId id="314" r:id="rId16"/>
    <p:sldId id="317" r:id="rId17"/>
    <p:sldId id="319" r:id="rId18"/>
    <p:sldId id="323" r:id="rId19"/>
    <p:sldId id="297" r:id="rId20"/>
    <p:sldId id="300" r:id="rId21"/>
    <p:sldId id="304" r:id="rId22"/>
    <p:sldId id="261" r:id="rId23"/>
    <p:sldId id="285" r:id="rId24"/>
    <p:sldId id="286" r:id="rId25"/>
    <p:sldId id="382" r:id="rId26"/>
    <p:sldId id="355" r:id="rId27"/>
    <p:sldId id="386" r:id="rId28"/>
    <p:sldId id="339" r:id="rId29"/>
    <p:sldId id="340" r:id="rId30"/>
    <p:sldId id="341" r:id="rId31"/>
    <p:sldId id="342" r:id="rId32"/>
    <p:sldId id="343" r:id="rId33"/>
    <p:sldId id="344" r:id="rId34"/>
    <p:sldId id="345" r:id="rId35"/>
    <p:sldId id="346" r:id="rId36"/>
    <p:sldId id="347" r:id="rId37"/>
    <p:sldId id="358" r:id="rId38"/>
    <p:sldId id="359" r:id="rId39"/>
    <p:sldId id="360" r:id="rId40"/>
    <p:sldId id="361" r:id="rId41"/>
    <p:sldId id="348" r:id="rId42"/>
    <p:sldId id="362" r:id="rId43"/>
    <p:sldId id="363" r:id="rId44"/>
    <p:sldId id="349" r:id="rId45"/>
    <p:sldId id="364" r:id="rId46"/>
    <p:sldId id="365" r:id="rId47"/>
    <p:sldId id="350" r:id="rId48"/>
    <p:sldId id="366" r:id="rId49"/>
    <p:sldId id="367" r:id="rId50"/>
    <p:sldId id="368" r:id="rId51"/>
    <p:sldId id="351" r:id="rId52"/>
    <p:sldId id="369" r:id="rId53"/>
    <p:sldId id="370" r:id="rId54"/>
    <p:sldId id="352" r:id="rId55"/>
    <p:sldId id="371" r:id="rId56"/>
    <p:sldId id="372" r:id="rId57"/>
    <p:sldId id="353" r:id="rId58"/>
    <p:sldId id="354" r:id="rId59"/>
    <p:sldId id="374" r:id="rId60"/>
    <p:sldId id="375" r:id="rId61"/>
    <p:sldId id="376" r:id="rId62"/>
    <p:sldId id="377" r:id="rId63"/>
    <p:sldId id="378" r:id="rId64"/>
    <p:sldId id="379" r:id="rId65"/>
    <p:sldId id="380" r:id="rId66"/>
    <p:sldId id="356" r:id="rId67"/>
    <p:sldId id="381" r:id="rId68"/>
    <p:sldId id="387" r:id="rId69"/>
    <p:sldId id="331" r:id="rId70"/>
    <p:sldId id="296" r:id="rId71"/>
    <p:sldId id="388" r:id="rId72"/>
    <p:sldId id="332" r:id="rId73"/>
  </p:sldIdLst>
  <p:sldSz cx="9144000" cy="6858000" type="screen4x3"/>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642" autoAdjust="0"/>
    <p:restoredTop sz="94388" autoAdjust="0"/>
  </p:normalViewPr>
  <p:slideViewPr>
    <p:cSldViewPr>
      <p:cViewPr varScale="1">
        <p:scale>
          <a:sx n="92" d="100"/>
          <a:sy n="92" d="100"/>
        </p:scale>
        <p:origin x="-1872"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BF50A0-1403-4053-A628-027294A56010}" type="datetimeFigureOut">
              <a:rPr lang="es-PE" smtClean="0"/>
              <a:t>27/11/2014</a:t>
            </a:fld>
            <a:endParaRPr lang="es-P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P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P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AC2B16-1FAB-41A7-8A2E-F3A31BB7AD62}" type="slidenum">
              <a:rPr lang="es-PE" smtClean="0"/>
              <a:t>‹Nº›</a:t>
            </a:fld>
            <a:endParaRPr lang="es-PE"/>
          </a:p>
        </p:txBody>
      </p:sp>
    </p:spTree>
    <p:extLst>
      <p:ext uri="{BB962C8B-B14F-4D97-AF65-F5344CB8AC3E}">
        <p14:creationId xmlns:p14="http://schemas.microsoft.com/office/powerpoint/2010/main" val="4293495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CBAC2B16-1FAB-41A7-8A2E-F3A31BB7AD62}" type="slidenum">
              <a:rPr lang="es-PE" smtClean="0"/>
              <a:t>3</a:t>
            </a:fld>
            <a:endParaRPr lang="es-PE"/>
          </a:p>
        </p:txBody>
      </p:sp>
    </p:spTree>
    <p:extLst>
      <p:ext uri="{BB962C8B-B14F-4D97-AF65-F5344CB8AC3E}">
        <p14:creationId xmlns:p14="http://schemas.microsoft.com/office/powerpoint/2010/main" val="2060366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dirty="0" smtClean="0"/>
              <a:t>http://www.csmgraf.ch/es/anwendungen/zytodiagnostik/?type=98</a:t>
            </a:r>
          </a:p>
          <a:p>
            <a:endParaRPr lang="es-PE" dirty="0"/>
          </a:p>
        </p:txBody>
      </p:sp>
      <p:sp>
        <p:nvSpPr>
          <p:cNvPr id="4" name="3 Marcador de número de diapositiva"/>
          <p:cNvSpPr>
            <a:spLocks noGrp="1"/>
          </p:cNvSpPr>
          <p:nvPr>
            <p:ph type="sldNum" sz="quarter" idx="10"/>
          </p:nvPr>
        </p:nvSpPr>
        <p:spPr/>
        <p:txBody>
          <a:bodyPr/>
          <a:lstStyle/>
          <a:p>
            <a:fld id="{CBAC2B16-1FAB-41A7-8A2E-F3A31BB7AD62}" type="slidenum">
              <a:rPr lang="es-PE" smtClean="0"/>
              <a:t>20</a:t>
            </a:fld>
            <a:endParaRPr lang="es-PE"/>
          </a:p>
        </p:txBody>
      </p:sp>
    </p:spTree>
    <p:extLst>
      <p:ext uri="{BB962C8B-B14F-4D97-AF65-F5344CB8AC3E}">
        <p14:creationId xmlns:p14="http://schemas.microsoft.com/office/powerpoint/2010/main" val="1708000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P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PE"/>
          </a:p>
        </p:txBody>
      </p:sp>
      <p:sp>
        <p:nvSpPr>
          <p:cNvPr id="4" name="3 Marcador de fecha"/>
          <p:cNvSpPr>
            <a:spLocks noGrp="1"/>
          </p:cNvSpPr>
          <p:nvPr>
            <p:ph type="dt" sz="half" idx="10"/>
          </p:nvPr>
        </p:nvSpPr>
        <p:spPr/>
        <p:txBody>
          <a:bodyPr/>
          <a:lstStyle/>
          <a:p>
            <a:fld id="{84CC0486-EECD-4D3E-88BA-909682014068}" type="datetimeFigureOut">
              <a:rPr lang="es-PE" smtClean="0"/>
              <a:t>27/11/2014</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5F374CD0-8011-4D8B-99D0-471E07B393C9}" type="slidenum">
              <a:rPr lang="es-PE" smtClean="0"/>
              <a:t>‹Nº›</a:t>
            </a:fld>
            <a:endParaRPr lang="es-PE"/>
          </a:p>
        </p:txBody>
      </p:sp>
    </p:spTree>
    <p:extLst>
      <p:ext uri="{BB962C8B-B14F-4D97-AF65-F5344CB8AC3E}">
        <p14:creationId xmlns:p14="http://schemas.microsoft.com/office/powerpoint/2010/main" val="2336064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84CC0486-EECD-4D3E-88BA-909682014068}" type="datetimeFigureOut">
              <a:rPr lang="es-PE" smtClean="0"/>
              <a:t>27/11/2014</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5F374CD0-8011-4D8B-99D0-471E07B393C9}" type="slidenum">
              <a:rPr lang="es-PE" smtClean="0"/>
              <a:t>‹Nº›</a:t>
            </a:fld>
            <a:endParaRPr lang="es-PE"/>
          </a:p>
        </p:txBody>
      </p:sp>
    </p:spTree>
    <p:extLst>
      <p:ext uri="{BB962C8B-B14F-4D97-AF65-F5344CB8AC3E}">
        <p14:creationId xmlns:p14="http://schemas.microsoft.com/office/powerpoint/2010/main" val="2101837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84CC0486-EECD-4D3E-88BA-909682014068}" type="datetimeFigureOut">
              <a:rPr lang="es-PE" smtClean="0"/>
              <a:t>27/11/2014</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5F374CD0-8011-4D8B-99D0-471E07B393C9}" type="slidenum">
              <a:rPr lang="es-PE" smtClean="0"/>
              <a:t>‹Nº›</a:t>
            </a:fld>
            <a:endParaRPr lang="es-PE"/>
          </a:p>
        </p:txBody>
      </p:sp>
    </p:spTree>
    <p:extLst>
      <p:ext uri="{BB962C8B-B14F-4D97-AF65-F5344CB8AC3E}">
        <p14:creationId xmlns:p14="http://schemas.microsoft.com/office/powerpoint/2010/main" val="2680655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84CC0486-EECD-4D3E-88BA-909682014068}" type="datetimeFigureOut">
              <a:rPr lang="es-PE" smtClean="0"/>
              <a:t>27/11/2014</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5F374CD0-8011-4D8B-99D0-471E07B393C9}" type="slidenum">
              <a:rPr lang="es-PE" smtClean="0"/>
              <a:t>‹Nº›</a:t>
            </a:fld>
            <a:endParaRPr lang="es-PE"/>
          </a:p>
        </p:txBody>
      </p:sp>
    </p:spTree>
    <p:extLst>
      <p:ext uri="{BB962C8B-B14F-4D97-AF65-F5344CB8AC3E}">
        <p14:creationId xmlns:p14="http://schemas.microsoft.com/office/powerpoint/2010/main" val="156927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4CC0486-EECD-4D3E-88BA-909682014068}" type="datetimeFigureOut">
              <a:rPr lang="es-PE" smtClean="0"/>
              <a:t>27/11/2014</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5F374CD0-8011-4D8B-99D0-471E07B393C9}" type="slidenum">
              <a:rPr lang="es-PE" smtClean="0"/>
              <a:t>‹Nº›</a:t>
            </a:fld>
            <a:endParaRPr lang="es-PE"/>
          </a:p>
        </p:txBody>
      </p:sp>
    </p:spTree>
    <p:extLst>
      <p:ext uri="{BB962C8B-B14F-4D97-AF65-F5344CB8AC3E}">
        <p14:creationId xmlns:p14="http://schemas.microsoft.com/office/powerpoint/2010/main" val="2891441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fecha"/>
          <p:cNvSpPr>
            <a:spLocks noGrp="1"/>
          </p:cNvSpPr>
          <p:nvPr>
            <p:ph type="dt" sz="half" idx="10"/>
          </p:nvPr>
        </p:nvSpPr>
        <p:spPr/>
        <p:txBody>
          <a:bodyPr/>
          <a:lstStyle/>
          <a:p>
            <a:fld id="{84CC0486-EECD-4D3E-88BA-909682014068}" type="datetimeFigureOut">
              <a:rPr lang="es-PE" smtClean="0"/>
              <a:t>27/11/2014</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5F374CD0-8011-4D8B-99D0-471E07B393C9}" type="slidenum">
              <a:rPr lang="es-PE" smtClean="0"/>
              <a:t>‹Nº›</a:t>
            </a:fld>
            <a:endParaRPr lang="es-PE"/>
          </a:p>
        </p:txBody>
      </p:sp>
    </p:spTree>
    <p:extLst>
      <p:ext uri="{BB962C8B-B14F-4D97-AF65-F5344CB8AC3E}">
        <p14:creationId xmlns:p14="http://schemas.microsoft.com/office/powerpoint/2010/main" val="2762847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6 Marcador de fecha"/>
          <p:cNvSpPr>
            <a:spLocks noGrp="1"/>
          </p:cNvSpPr>
          <p:nvPr>
            <p:ph type="dt" sz="half" idx="10"/>
          </p:nvPr>
        </p:nvSpPr>
        <p:spPr/>
        <p:txBody>
          <a:bodyPr/>
          <a:lstStyle/>
          <a:p>
            <a:fld id="{84CC0486-EECD-4D3E-88BA-909682014068}" type="datetimeFigureOut">
              <a:rPr lang="es-PE" smtClean="0"/>
              <a:t>27/11/2014</a:t>
            </a:fld>
            <a:endParaRPr lang="es-PE"/>
          </a:p>
        </p:txBody>
      </p:sp>
      <p:sp>
        <p:nvSpPr>
          <p:cNvPr id="8" name="7 Marcador de pie de página"/>
          <p:cNvSpPr>
            <a:spLocks noGrp="1"/>
          </p:cNvSpPr>
          <p:nvPr>
            <p:ph type="ftr" sz="quarter" idx="11"/>
          </p:nvPr>
        </p:nvSpPr>
        <p:spPr/>
        <p:txBody>
          <a:bodyPr/>
          <a:lstStyle/>
          <a:p>
            <a:endParaRPr lang="es-PE"/>
          </a:p>
        </p:txBody>
      </p:sp>
      <p:sp>
        <p:nvSpPr>
          <p:cNvPr id="9" name="8 Marcador de número de diapositiva"/>
          <p:cNvSpPr>
            <a:spLocks noGrp="1"/>
          </p:cNvSpPr>
          <p:nvPr>
            <p:ph type="sldNum" sz="quarter" idx="12"/>
          </p:nvPr>
        </p:nvSpPr>
        <p:spPr/>
        <p:txBody>
          <a:bodyPr/>
          <a:lstStyle/>
          <a:p>
            <a:fld id="{5F374CD0-8011-4D8B-99D0-471E07B393C9}" type="slidenum">
              <a:rPr lang="es-PE" smtClean="0"/>
              <a:t>‹Nº›</a:t>
            </a:fld>
            <a:endParaRPr lang="es-PE"/>
          </a:p>
        </p:txBody>
      </p:sp>
    </p:spTree>
    <p:extLst>
      <p:ext uri="{BB962C8B-B14F-4D97-AF65-F5344CB8AC3E}">
        <p14:creationId xmlns:p14="http://schemas.microsoft.com/office/powerpoint/2010/main" val="2428063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fecha"/>
          <p:cNvSpPr>
            <a:spLocks noGrp="1"/>
          </p:cNvSpPr>
          <p:nvPr>
            <p:ph type="dt" sz="half" idx="10"/>
          </p:nvPr>
        </p:nvSpPr>
        <p:spPr/>
        <p:txBody>
          <a:bodyPr/>
          <a:lstStyle/>
          <a:p>
            <a:fld id="{84CC0486-EECD-4D3E-88BA-909682014068}" type="datetimeFigureOut">
              <a:rPr lang="es-PE" smtClean="0"/>
              <a:t>27/11/2014</a:t>
            </a:fld>
            <a:endParaRPr lang="es-PE"/>
          </a:p>
        </p:txBody>
      </p:sp>
      <p:sp>
        <p:nvSpPr>
          <p:cNvPr id="4" name="3 Marcador de pie de página"/>
          <p:cNvSpPr>
            <a:spLocks noGrp="1"/>
          </p:cNvSpPr>
          <p:nvPr>
            <p:ph type="ftr" sz="quarter" idx="11"/>
          </p:nvPr>
        </p:nvSpPr>
        <p:spPr/>
        <p:txBody>
          <a:bodyPr/>
          <a:lstStyle/>
          <a:p>
            <a:endParaRPr lang="es-PE"/>
          </a:p>
        </p:txBody>
      </p:sp>
      <p:sp>
        <p:nvSpPr>
          <p:cNvPr id="5" name="4 Marcador de número de diapositiva"/>
          <p:cNvSpPr>
            <a:spLocks noGrp="1"/>
          </p:cNvSpPr>
          <p:nvPr>
            <p:ph type="sldNum" sz="quarter" idx="12"/>
          </p:nvPr>
        </p:nvSpPr>
        <p:spPr/>
        <p:txBody>
          <a:bodyPr/>
          <a:lstStyle/>
          <a:p>
            <a:fld id="{5F374CD0-8011-4D8B-99D0-471E07B393C9}" type="slidenum">
              <a:rPr lang="es-PE" smtClean="0"/>
              <a:t>‹Nº›</a:t>
            </a:fld>
            <a:endParaRPr lang="es-PE"/>
          </a:p>
        </p:txBody>
      </p:sp>
    </p:spTree>
    <p:extLst>
      <p:ext uri="{BB962C8B-B14F-4D97-AF65-F5344CB8AC3E}">
        <p14:creationId xmlns:p14="http://schemas.microsoft.com/office/powerpoint/2010/main" val="3504198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4CC0486-EECD-4D3E-88BA-909682014068}" type="datetimeFigureOut">
              <a:rPr lang="es-PE" smtClean="0"/>
              <a:t>27/11/2014</a:t>
            </a:fld>
            <a:endParaRPr lang="es-PE"/>
          </a:p>
        </p:txBody>
      </p:sp>
      <p:sp>
        <p:nvSpPr>
          <p:cNvPr id="3" name="2 Marcador de pie de página"/>
          <p:cNvSpPr>
            <a:spLocks noGrp="1"/>
          </p:cNvSpPr>
          <p:nvPr>
            <p:ph type="ftr" sz="quarter" idx="11"/>
          </p:nvPr>
        </p:nvSpPr>
        <p:spPr/>
        <p:txBody>
          <a:bodyPr/>
          <a:lstStyle/>
          <a:p>
            <a:endParaRPr lang="es-PE"/>
          </a:p>
        </p:txBody>
      </p:sp>
      <p:sp>
        <p:nvSpPr>
          <p:cNvPr id="4" name="3 Marcador de número de diapositiva"/>
          <p:cNvSpPr>
            <a:spLocks noGrp="1"/>
          </p:cNvSpPr>
          <p:nvPr>
            <p:ph type="sldNum" sz="quarter" idx="12"/>
          </p:nvPr>
        </p:nvSpPr>
        <p:spPr/>
        <p:txBody>
          <a:bodyPr/>
          <a:lstStyle/>
          <a:p>
            <a:fld id="{5F374CD0-8011-4D8B-99D0-471E07B393C9}" type="slidenum">
              <a:rPr lang="es-PE" smtClean="0"/>
              <a:t>‹Nº›</a:t>
            </a:fld>
            <a:endParaRPr lang="es-PE"/>
          </a:p>
        </p:txBody>
      </p:sp>
    </p:spTree>
    <p:extLst>
      <p:ext uri="{BB962C8B-B14F-4D97-AF65-F5344CB8AC3E}">
        <p14:creationId xmlns:p14="http://schemas.microsoft.com/office/powerpoint/2010/main" val="149696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P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4CC0486-EECD-4D3E-88BA-909682014068}" type="datetimeFigureOut">
              <a:rPr lang="es-PE" smtClean="0"/>
              <a:t>27/11/2014</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5F374CD0-8011-4D8B-99D0-471E07B393C9}" type="slidenum">
              <a:rPr lang="es-PE" smtClean="0"/>
              <a:t>‹Nº›</a:t>
            </a:fld>
            <a:endParaRPr lang="es-PE"/>
          </a:p>
        </p:txBody>
      </p:sp>
    </p:spTree>
    <p:extLst>
      <p:ext uri="{BB962C8B-B14F-4D97-AF65-F5344CB8AC3E}">
        <p14:creationId xmlns:p14="http://schemas.microsoft.com/office/powerpoint/2010/main" val="2198519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P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4CC0486-EECD-4D3E-88BA-909682014068}" type="datetimeFigureOut">
              <a:rPr lang="es-PE" smtClean="0"/>
              <a:t>27/11/2014</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5F374CD0-8011-4D8B-99D0-471E07B393C9}" type="slidenum">
              <a:rPr lang="es-PE" smtClean="0"/>
              <a:t>‹Nº›</a:t>
            </a:fld>
            <a:endParaRPr lang="es-PE"/>
          </a:p>
        </p:txBody>
      </p:sp>
    </p:spTree>
    <p:extLst>
      <p:ext uri="{BB962C8B-B14F-4D97-AF65-F5344CB8AC3E}">
        <p14:creationId xmlns:p14="http://schemas.microsoft.com/office/powerpoint/2010/main" val="2440403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8000" r="-8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CC0486-EECD-4D3E-88BA-909682014068}" type="datetimeFigureOut">
              <a:rPr lang="es-PE" smtClean="0"/>
              <a:t>27/11/2014</a:t>
            </a:fld>
            <a:endParaRPr lang="es-P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74CD0-8011-4D8B-99D0-471E07B393C9}" type="slidenum">
              <a:rPr lang="es-PE" smtClean="0"/>
              <a:t>‹Nº›</a:t>
            </a:fld>
            <a:endParaRPr lang="es-PE"/>
          </a:p>
        </p:txBody>
      </p:sp>
    </p:spTree>
    <p:extLst>
      <p:ext uri="{BB962C8B-B14F-4D97-AF65-F5344CB8AC3E}">
        <p14:creationId xmlns:p14="http://schemas.microsoft.com/office/powerpoint/2010/main" val="2933081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microsoft.com/office/2007/relationships/hdphoto" Target="../media/hdphoto9.wdp"/><Relationship Id="rId4" Type="http://schemas.microsoft.com/office/2007/relationships/hdphoto" Target="../media/hdphoto7.wdp"/><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147489" y="3113212"/>
            <a:ext cx="8920312" cy="1395908"/>
          </a:xfrm>
        </p:spPr>
        <p:txBody>
          <a:bodyPr>
            <a:noAutofit/>
          </a:bodyPr>
          <a:lstStyle/>
          <a:p>
            <a:pPr eaLnBrk="1" hangingPunct="1">
              <a:defRPr/>
            </a:pPr>
            <a:r>
              <a:rPr lang="es-PE" sz="5400" b="1" dirty="0" smtClean="0">
                <a:effectLst>
                  <a:outerShdw blurRad="38100" dist="38100" dir="2700000" algn="tl">
                    <a:srgbClr val="000000">
                      <a:alpha val="43137"/>
                    </a:srgbClr>
                  </a:outerShdw>
                </a:effectLst>
                <a:latin typeface="Aparajita" pitchFamily="34" charset="0"/>
                <a:cs typeface="Aparajita" pitchFamily="34" charset="0"/>
              </a:rPr>
              <a:t>DEL CYTOCOLOR HACIA EL PAPANICOLAOU ECOLÓGICO. </a:t>
            </a:r>
            <a:endParaRPr lang="es-ES" sz="5400" b="1" dirty="0" smtClean="0">
              <a:effectLst>
                <a:outerShdw blurRad="38100" dist="38100" dir="2700000" algn="tl">
                  <a:srgbClr val="000000">
                    <a:alpha val="43137"/>
                  </a:srgbClr>
                </a:outerShdw>
              </a:effectLst>
              <a:latin typeface="Aparajita" pitchFamily="34" charset="0"/>
              <a:cs typeface="Aparajita" pitchFamily="34" charset="0"/>
            </a:endParaRPr>
          </a:p>
        </p:txBody>
      </p:sp>
      <p:sp>
        <p:nvSpPr>
          <p:cNvPr id="3079" name="Text Box 7"/>
          <p:cNvSpPr txBox="1">
            <a:spLocks noChangeArrowheads="1"/>
          </p:cNvSpPr>
          <p:nvPr/>
        </p:nvSpPr>
        <p:spPr bwMode="auto">
          <a:xfrm>
            <a:off x="323528" y="4437112"/>
            <a:ext cx="86265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PE" sz="3200" dirty="0" smtClean="0">
                <a:latin typeface="Aparajita" pitchFamily="34" charset="0"/>
                <a:cs typeface="Aparajita" pitchFamily="34" charset="0"/>
              </a:rPr>
              <a:t>Por</a:t>
            </a:r>
            <a:r>
              <a:rPr lang="es-PE" sz="3200" b="1" dirty="0" smtClean="0">
                <a:latin typeface="Aparajita" pitchFamily="34" charset="0"/>
                <a:cs typeface="Aparajita" pitchFamily="34" charset="0"/>
              </a:rPr>
              <a:t>: T.M. Lic. VICTOR ABRAHAM ROJAS ZUMARAN </a:t>
            </a:r>
            <a:endParaRPr lang="es-ES" sz="3200" b="1" dirty="0">
              <a:latin typeface="Aparajita" pitchFamily="34" charset="0"/>
              <a:cs typeface="Aparajita" pitchFamily="34" charset="0"/>
            </a:endParaRPr>
          </a:p>
        </p:txBody>
      </p:sp>
      <p:sp>
        <p:nvSpPr>
          <p:cNvPr id="3080" name="Text Box 8"/>
          <p:cNvSpPr txBox="1">
            <a:spLocks noChangeArrowheads="1"/>
          </p:cNvSpPr>
          <p:nvPr/>
        </p:nvSpPr>
        <p:spPr bwMode="auto">
          <a:xfrm>
            <a:off x="3275856" y="5812522"/>
            <a:ext cx="257651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PE" sz="2000" b="1" dirty="0" smtClean="0">
                <a:latin typeface="Aparajita" pitchFamily="34" charset="0"/>
                <a:cs typeface="Aparajita" pitchFamily="34" charset="0"/>
              </a:rPr>
              <a:t>LIMA- PERÚ </a:t>
            </a:r>
          </a:p>
          <a:p>
            <a:pPr algn="ctr" eaLnBrk="1" hangingPunct="1">
              <a:spcBef>
                <a:spcPct val="50000"/>
              </a:spcBef>
            </a:pPr>
            <a:r>
              <a:rPr lang="es-PE" sz="2000" b="1" dirty="0" smtClean="0">
                <a:latin typeface="Aparajita" pitchFamily="34" charset="0"/>
                <a:cs typeface="Aparajita" pitchFamily="34" charset="0"/>
              </a:rPr>
              <a:t>2014</a:t>
            </a:r>
            <a:endParaRPr lang="es-ES" sz="2000" b="1" dirty="0">
              <a:latin typeface="Aparajita" pitchFamily="34" charset="0"/>
              <a:cs typeface="Aparajita" pitchFamily="34" charset="0"/>
            </a:endParaRPr>
          </a:p>
        </p:txBody>
      </p:sp>
      <p:pic>
        <p:nvPicPr>
          <p:cNvPr id="1026" name="Picture 2" descr="C:\Users\vrojas\Desktop\10749925_728304873904845_634551690792064858_o.jpg"/>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8603" t="2991" r="21321" b="83435"/>
          <a:stretch/>
        </p:blipFill>
        <p:spPr bwMode="auto">
          <a:xfrm>
            <a:off x="30761" y="116632"/>
            <a:ext cx="1831128" cy="18753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vrojas\Desktop\10749925_728304873904845_634551690792064858_o.jpg"/>
          <p:cNvPicPr>
            <a:picLocks noChangeAspect="1" noChangeArrowheads="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l="91190" t="1830" r="1890" b="84491"/>
          <a:stretch/>
        </p:blipFill>
        <p:spPr bwMode="auto">
          <a:xfrm>
            <a:off x="7954466" y="38402"/>
            <a:ext cx="1154038" cy="17344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vrojas\Desktop\10749925_728304873904845_634551690792064858_o.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8603" t="16888" b="76012"/>
          <a:stretch/>
        </p:blipFill>
        <p:spPr bwMode="auto">
          <a:xfrm>
            <a:off x="1616157" y="2015953"/>
            <a:ext cx="6124575" cy="105300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7"/>
          <p:cNvSpPr txBox="1">
            <a:spLocks noChangeArrowheads="1"/>
          </p:cNvSpPr>
          <p:nvPr/>
        </p:nvSpPr>
        <p:spPr bwMode="auto">
          <a:xfrm>
            <a:off x="1259632" y="4869160"/>
            <a:ext cx="67035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2800" dirty="0" smtClean="0">
                <a:latin typeface="Aparajita" pitchFamily="34" charset="0"/>
                <a:cs typeface="Aparajita" pitchFamily="34" charset="0"/>
              </a:rPr>
              <a:t>Miembro SAC. Miembro cofundador de la ASPCT</a:t>
            </a:r>
            <a:endParaRPr lang="es-ES" sz="2800" dirty="0">
              <a:latin typeface="Aparajita" pitchFamily="34" charset="0"/>
              <a:cs typeface="Aparajita" pitchFamily="34" charset="0"/>
            </a:endParaRPr>
          </a:p>
        </p:txBody>
      </p:sp>
      <p:pic>
        <p:nvPicPr>
          <p:cNvPr id="3074" name="Picture 2"/>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845006" y="81433"/>
            <a:ext cx="16668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2586988"/>
      </p:ext>
    </p:extLst>
  </p:cSld>
  <p:clrMapOvr>
    <a:masterClrMapping/>
  </p:clrMapOvr>
  <mc:AlternateContent xmlns:mc="http://schemas.openxmlformats.org/markup-compatibility/2006" xmlns:p14="http://schemas.microsoft.com/office/powerpoint/2010/main">
    <mc:Choice Requires="p14">
      <p:transition spd="slow" p14:dur="3000">
        <p14:doors dir="vert"/>
        <p:sndAc>
          <p:stSnd>
            <p:snd r:embed="rId2" name="applause.wav"/>
          </p:stSnd>
        </p:sndAc>
      </p:transition>
    </mc:Choice>
    <mc:Fallback xmlns="">
      <p:transition spd="slow">
        <p:fade/>
        <p:sndAc>
          <p:stSnd>
            <p:snd r:embed="rId7" name="applause.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457" t="12889" r="50000" b="11852"/>
          <a:stretch/>
        </p:blipFill>
        <p:spPr bwMode="auto">
          <a:xfrm>
            <a:off x="4318000" y="217759"/>
            <a:ext cx="4574480" cy="655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77687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5496" y="532993"/>
            <a:ext cx="4464496" cy="5632311"/>
          </a:xfrm>
          <a:prstGeom prst="rect">
            <a:avLst/>
          </a:prstGeom>
        </p:spPr>
        <p:txBody>
          <a:bodyPr wrap="square">
            <a:spAutoFit/>
          </a:bodyPr>
          <a:lstStyle/>
          <a:p>
            <a:pPr algn="just"/>
            <a:r>
              <a:rPr lang="en-US" sz="2400" dirty="0"/>
              <a:t>Murayama was at the National Geographic Society until 1941, when cancer researcher </a:t>
            </a:r>
            <a:r>
              <a:rPr lang="en-US" sz="2400" dirty="0" err="1"/>
              <a:t>Georgios</a:t>
            </a:r>
            <a:r>
              <a:rPr lang="en-US" sz="2400" dirty="0"/>
              <a:t> </a:t>
            </a:r>
            <a:r>
              <a:rPr lang="en-US" sz="2400" dirty="0" err="1"/>
              <a:t>Papanikolaou</a:t>
            </a:r>
            <a:r>
              <a:rPr lang="en-US" sz="2400" dirty="0"/>
              <a:t> persuaded him to return to Cornell, where they had worked together two decades earlier. Murayama’s family remained in </a:t>
            </a:r>
            <a:r>
              <a:rPr lang="en-US" sz="2400" dirty="0" smtClean="0"/>
              <a:t>Washington.</a:t>
            </a:r>
          </a:p>
          <a:p>
            <a:pPr algn="just"/>
            <a:endParaRPr lang="en-US" sz="2400" dirty="0" smtClean="0"/>
          </a:p>
          <a:p>
            <a:pPr algn="just"/>
            <a:r>
              <a:rPr lang="en-US" sz="2400" dirty="0" smtClean="0"/>
              <a:t>Between </a:t>
            </a:r>
            <a:r>
              <a:rPr lang="en-US" sz="2400" dirty="0"/>
              <a:t>1941 and 1954, </a:t>
            </a:r>
            <a:r>
              <a:rPr lang="en-US" sz="2400" dirty="0" err="1"/>
              <a:t>Hashime</a:t>
            </a:r>
            <a:r>
              <a:rPr lang="en-US" sz="2400" dirty="0"/>
              <a:t> Murayama prepared all the illustrations for Dr. </a:t>
            </a:r>
            <a:r>
              <a:rPr lang="en-US" sz="2400" dirty="0" err="1"/>
              <a:t>Papanikolaou’s</a:t>
            </a:r>
            <a:r>
              <a:rPr lang="en-US" sz="2400" dirty="0"/>
              <a:t> revolutionary method for detecting uterine cancer, the Pap Smear.</a:t>
            </a:r>
            <a:endParaRPr lang="es-PE" sz="2400" dirty="0"/>
          </a:p>
        </p:txBody>
      </p:sp>
      <p:pic>
        <p:nvPicPr>
          <p:cNvPr id="6146" name="Picture 2" descr="http://gloverparkhistory.com/wp-content/uploads/Murayamastar-copy.jpg"/>
          <p:cNvPicPr>
            <a:picLocks noChangeAspect="1" noChangeArrowheads="1"/>
          </p:cNvPicPr>
          <p:nvPr/>
        </p:nvPicPr>
        <p:blipFill rotWithShape="1">
          <a:blip r:embed="rId3">
            <a:extLst>
              <a:ext uri="{28A0092B-C50C-407E-A947-70E740481C1C}">
                <a14:useLocalDpi xmlns:a14="http://schemas.microsoft.com/office/drawing/2010/main" val="0"/>
              </a:ext>
            </a:extLst>
          </a:blip>
          <a:srcRect b="8939"/>
          <a:stretch/>
        </p:blipFill>
        <p:spPr bwMode="auto">
          <a:xfrm>
            <a:off x="4644008" y="794812"/>
            <a:ext cx="4475116" cy="5226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56557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4" name="chimes.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G:\P1020134.JPG"/>
          <p:cNvPicPr>
            <a:picLocks noChangeAspect="1" noChangeArrowheads="1"/>
          </p:cNvPicPr>
          <p:nvPr/>
        </p:nvPicPr>
        <p:blipFill rotWithShape="1">
          <a:blip r:embed="rId3">
            <a:extLst>
              <a:ext uri="{28A0092B-C50C-407E-A947-70E740481C1C}">
                <a14:useLocalDpi xmlns:a14="http://schemas.microsoft.com/office/drawing/2010/main" val="0"/>
              </a:ext>
            </a:extLst>
          </a:blip>
          <a:srcRect l="8217" t="7513" r="17605" b="6165"/>
          <a:stretch/>
        </p:blipFill>
        <p:spPr bwMode="auto">
          <a:xfrm>
            <a:off x="152966" y="409692"/>
            <a:ext cx="4491042" cy="60436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3"/>
          <p:cNvSpPr txBox="1">
            <a:spLocks noChangeArrowheads="1"/>
          </p:cNvSpPr>
          <p:nvPr/>
        </p:nvSpPr>
        <p:spPr>
          <a:xfrm>
            <a:off x="5612574" y="6597352"/>
            <a:ext cx="3567938" cy="28803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s-ES_tradnl" sz="1200" dirty="0" smtClean="0"/>
              <a:t>Papanicolaou, G. Atlas  of </a:t>
            </a:r>
            <a:r>
              <a:rPr lang="es-ES_tradnl" sz="1200" dirty="0" err="1" smtClean="0"/>
              <a:t>exfoliative</a:t>
            </a:r>
            <a:r>
              <a:rPr lang="es-ES_tradnl" sz="1200" dirty="0" smtClean="0"/>
              <a:t> </a:t>
            </a:r>
            <a:r>
              <a:rPr lang="es-ES_tradnl" sz="1200" dirty="0" err="1" smtClean="0"/>
              <a:t>Citology</a:t>
            </a:r>
            <a:r>
              <a:rPr lang="es-ES_tradnl" sz="1200" dirty="0" smtClean="0"/>
              <a:t>. 1954. AI </a:t>
            </a:r>
            <a:endParaRPr lang="es-ES" sz="1200" dirty="0"/>
          </a:p>
        </p:txBody>
      </p:sp>
      <p:pic>
        <p:nvPicPr>
          <p:cNvPr id="7170" name="Picture 2" descr="http://www.jascyto.org/cms/attachment/2019693233/2039701769/gr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5388" y="377994"/>
            <a:ext cx="4309100" cy="6054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62301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5"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right)">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08520" y="2574032"/>
            <a:ext cx="9267328" cy="1287016"/>
          </a:xfrm>
        </p:spPr>
        <p:txBody>
          <a:bodyPr>
            <a:normAutofit/>
          </a:bodyPr>
          <a:lstStyle/>
          <a:p>
            <a:r>
              <a:rPr lang="es-PE" sz="5400" b="1" dirty="0" smtClean="0"/>
              <a:t>TECNICA DE COLORACIÓN </a:t>
            </a:r>
            <a:endParaRPr lang="es-PE" sz="5400" b="1" dirty="0"/>
          </a:p>
        </p:txBody>
      </p:sp>
    </p:spTree>
    <p:extLst>
      <p:ext uri="{BB962C8B-B14F-4D97-AF65-F5344CB8AC3E}">
        <p14:creationId xmlns:p14="http://schemas.microsoft.com/office/powerpoint/2010/main" val="4957266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s-ES" smtClean="0"/>
              <a:t>“Tinción de PAPANICOLAOU”</a:t>
            </a:r>
          </a:p>
        </p:txBody>
      </p:sp>
      <p:sp>
        <p:nvSpPr>
          <p:cNvPr id="27651" name="Rectangle 3"/>
          <p:cNvSpPr>
            <a:spLocks noGrp="1" noChangeArrowheads="1"/>
          </p:cNvSpPr>
          <p:nvPr>
            <p:ph type="body" idx="1"/>
          </p:nvPr>
        </p:nvSpPr>
        <p:spPr>
          <a:xfrm>
            <a:off x="457200" y="1268760"/>
            <a:ext cx="8229600" cy="5328592"/>
          </a:xfrm>
        </p:spPr>
        <p:txBody>
          <a:bodyPr>
            <a:noAutofit/>
          </a:bodyPr>
          <a:lstStyle/>
          <a:p>
            <a:pPr eaLnBrk="1" hangingPunct="1">
              <a:lnSpc>
                <a:spcPct val="80000"/>
              </a:lnSpc>
              <a:buClr>
                <a:schemeClr val="tx1"/>
              </a:buClr>
              <a:buFont typeface="Wingdings" pitchFamily="2" charset="2"/>
              <a:buNone/>
              <a:defRPr/>
            </a:pPr>
            <a:r>
              <a:rPr lang="es-ES" sz="1800" b="1" dirty="0" smtClean="0"/>
              <a:t>METODO</a:t>
            </a:r>
          </a:p>
          <a:p>
            <a:pPr eaLnBrk="1" hangingPunct="1">
              <a:lnSpc>
                <a:spcPct val="80000"/>
              </a:lnSpc>
              <a:buClr>
                <a:schemeClr val="tx1"/>
              </a:buClr>
              <a:defRPr/>
            </a:pPr>
            <a:endParaRPr lang="es-ES" sz="1600" b="1" dirty="0" smtClean="0"/>
          </a:p>
          <a:p>
            <a:pPr eaLnBrk="1" hangingPunct="1">
              <a:lnSpc>
                <a:spcPct val="80000"/>
              </a:lnSpc>
              <a:buClr>
                <a:schemeClr val="tx1"/>
              </a:buClr>
              <a:defRPr/>
            </a:pPr>
            <a:r>
              <a:rPr lang="es-ES" sz="1400" b="1" dirty="0" smtClean="0"/>
              <a:t>Se fija la muestra con alcohol y </a:t>
            </a:r>
            <a:r>
              <a:rPr lang="es-ES" sz="1400" b="1" dirty="0" err="1" smtClean="0"/>
              <a:t>eter</a:t>
            </a:r>
            <a:r>
              <a:rPr lang="es-ES" sz="1400" b="1" dirty="0" smtClean="0"/>
              <a:t> (50%) …….. 	10 minutos</a:t>
            </a:r>
          </a:p>
          <a:p>
            <a:pPr eaLnBrk="1" hangingPunct="1">
              <a:lnSpc>
                <a:spcPct val="80000"/>
              </a:lnSpc>
              <a:buClr>
                <a:schemeClr val="tx1"/>
              </a:buClr>
              <a:defRPr/>
            </a:pPr>
            <a:r>
              <a:rPr lang="es-ES" sz="1400" b="1" dirty="0" smtClean="0"/>
              <a:t>Pasar por agua destilada ………………………….  		1 minuto</a:t>
            </a:r>
          </a:p>
          <a:p>
            <a:pPr eaLnBrk="1" hangingPunct="1">
              <a:lnSpc>
                <a:spcPct val="80000"/>
              </a:lnSpc>
              <a:buClr>
                <a:schemeClr val="tx1"/>
              </a:buClr>
              <a:defRPr/>
            </a:pPr>
            <a:r>
              <a:rPr lang="es-ES" sz="1400" b="1" dirty="0" smtClean="0"/>
              <a:t>Se tiñe con </a:t>
            </a:r>
            <a:r>
              <a:rPr lang="es-ES" sz="1400" b="1" dirty="0" err="1" smtClean="0"/>
              <a:t>hematoxicilina</a:t>
            </a:r>
            <a:r>
              <a:rPr lang="es-ES" sz="1400" b="1" dirty="0" smtClean="0"/>
              <a:t> de Harris ……………  	6 minutos</a:t>
            </a:r>
          </a:p>
          <a:p>
            <a:pPr eaLnBrk="1" hangingPunct="1">
              <a:lnSpc>
                <a:spcPct val="80000"/>
              </a:lnSpc>
              <a:buClr>
                <a:schemeClr val="tx1"/>
              </a:buClr>
              <a:defRPr/>
            </a:pPr>
            <a:r>
              <a:rPr lang="es-ES" sz="1400" b="1" dirty="0" smtClean="0"/>
              <a:t>Enjuagar con agua destilada (sumergir 5 veces, 10 </a:t>
            </a:r>
            <a:r>
              <a:rPr lang="es-ES" sz="1400" b="1" dirty="0" err="1" smtClean="0"/>
              <a:t>seg.cada</a:t>
            </a:r>
            <a:r>
              <a:rPr lang="es-ES" sz="1400" b="1" dirty="0" smtClean="0"/>
              <a:t> vez)</a:t>
            </a:r>
          </a:p>
          <a:p>
            <a:pPr eaLnBrk="1" hangingPunct="1">
              <a:lnSpc>
                <a:spcPct val="80000"/>
              </a:lnSpc>
              <a:buClr>
                <a:schemeClr val="tx1"/>
              </a:buClr>
              <a:defRPr/>
            </a:pPr>
            <a:r>
              <a:rPr lang="es-ES" sz="1400" b="1" dirty="0" smtClean="0"/>
              <a:t>Sumergir en acido </a:t>
            </a:r>
            <a:r>
              <a:rPr lang="es-ES" sz="1400" b="1" dirty="0" err="1" smtClean="0"/>
              <a:t>clohídrico</a:t>
            </a:r>
            <a:r>
              <a:rPr lang="es-ES" sz="1400" b="1" dirty="0" smtClean="0"/>
              <a:t> al 0.5% ……………  	30 segundos</a:t>
            </a:r>
          </a:p>
          <a:p>
            <a:pPr eaLnBrk="1" hangingPunct="1">
              <a:lnSpc>
                <a:spcPct val="80000"/>
              </a:lnSpc>
              <a:buClr>
                <a:schemeClr val="tx1"/>
              </a:buClr>
              <a:defRPr/>
            </a:pPr>
            <a:r>
              <a:rPr lang="es-ES" sz="1400" b="1" dirty="0" smtClean="0"/>
              <a:t>Lavar con agua corriente …………………………   		5 minutos</a:t>
            </a:r>
          </a:p>
          <a:p>
            <a:pPr eaLnBrk="1" hangingPunct="1">
              <a:lnSpc>
                <a:spcPct val="80000"/>
              </a:lnSpc>
              <a:buClr>
                <a:schemeClr val="tx1"/>
              </a:buClr>
              <a:defRPr/>
            </a:pPr>
            <a:r>
              <a:rPr lang="es-ES" sz="1400" b="1" dirty="0" smtClean="0"/>
              <a:t>Sumergir en Agua amoniacal al 0.5% …………….	30 segundos</a:t>
            </a:r>
          </a:p>
          <a:p>
            <a:pPr eaLnBrk="1" hangingPunct="1">
              <a:lnSpc>
                <a:spcPct val="80000"/>
              </a:lnSpc>
              <a:buClr>
                <a:schemeClr val="tx1"/>
              </a:buClr>
              <a:defRPr/>
            </a:pPr>
            <a:r>
              <a:rPr lang="es-ES" sz="1400" b="1" dirty="0" smtClean="0"/>
              <a:t>Baño de alcohol etílico 50% ……………………..    	1 minuto</a:t>
            </a:r>
          </a:p>
          <a:p>
            <a:pPr eaLnBrk="1" hangingPunct="1">
              <a:lnSpc>
                <a:spcPct val="80000"/>
              </a:lnSpc>
              <a:buClr>
                <a:schemeClr val="tx1"/>
              </a:buClr>
              <a:defRPr/>
            </a:pPr>
            <a:r>
              <a:rPr lang="es-ES" sz="1400" b="1" dirty="0" smtClean="0"/>
              <a:t>Baño de alcohol etílico 70% ……………………..    	1 minuto</a:t>
            </a:r>
          </a:p>
          <a:p>
            <a:pPr eaLnBrk="1" hangingPunct="1">
              <a:lnSpc>
                <a:spcPct val="80000"/>
              </a:lnSpc>
              <a:buClr>
                <a:schemeClr val="tx1"/>
              </a:buClr>
              <a:defRPr/>
            </a:pPr>
            <a:r>
              <a:rPr lang="es-ES" sz="1400" b="1" dirty="0" smtClean="0"/>
              <a:t>Baño de alcohol etílico 80% …………………….. 	  	1 minuto</a:t>
            </a:r>
          </a:p>
          <a:p>
            <a:pPr eaLnBrk="1" hangingPunct="1">
              <a:lnSpc>
                <a:spcPct val="80000"/>
              </a:lnSpc>
              <a:buClr>
                <a:schemeClr val="tx1"/>
              </a:buClr>
              <a:defRPr/>
            </a:pPr>
            <a:r>
              <a:rPr lang="es-ES" sz="1400" b="1" dirty="0" smtClean="0"/>
              <a:t>Baño de alcohol etílico 95% ……………………... 	  	1 minuto </a:t>
            </a:r>
          </a:p>
          <a:p>
            <a:pPr eaLnBrk="1" hangingPunct="1">
              <a:lnSpc>
                <a:spcPct val="80000"/>
              </a:lnSpc>
              <a:buClr>
                <a:schemeClr val="tx1"/>
              </a:buClr>
              <a:defRPr/>
            </a:pPr>
            <a:r>
              <a:rPr lang="es-ES" sz="1400" b="1" dirty="0" smtClean="0"/>
              <a:t>Se tiñe con anaranjado G …………………………   		1 a 2 minutos</a:t>
            </a:r>
          </a:p>
          <a:p>
            <a:pPr eaLnBrk="1" hangingPunct="1">
              <a:lnSpc>
                <a:spcPct val="80000"/>
              </a:lnSpc>
              <a:buClr>
                <a:schemeClr val="tx1"/>
              </a:buClr>
              <a:defRPr/>
            </a:pPr>
            <a:r>
              <a:rPr lang="es-ES" sz="1400" b="1" dirty="0" smtClean="0"/>
              <a:t>Lavar con alcohol etílico 95% ……………………   		30 segundos</a:t>
            </a:r>
          </a:p>
          <a:p>
            <a:pPr eaLnBrk="1" hangingPunct="1">
              <a:lnSpc>
                <a:spcPct val="80000"/>
              </a:lnSpc>
              <a:buClr>
                <a:schemeClr val="tx1"/>
              </a:buClr>
              <a:defRPr/>
            </a:pPr>
            <a:r>
              <a:rPr lang="es-ES" sz="1400" b="1" dirty="0" smtClean="0"/>
              <a:t>Lavar con alcohol etílico 95% ……………………   		30 segundos   </a:t>
            </a:r>
          </a:p>
          <a:p>
            <a:pPr eaLnBrk="1" hangingPunct="1">
              <a:lnSpc>
                <a:spcPct val="80000"/>
              </a:lnSpc>
              <a:buClr>
                <a:schemeClr val="tx1"/>
              </a:buClr>
              <a:defRPr/>
            </a:pPr>
            <a:r>
              <a:rPr lang="es-ES" sz="1400" b="1" dirty="0" smtClean="0"/>
              <a:t>Teñir con EA 36 ………………………………….   		1 a 2 minutos</a:t>
            </a:r>
          </a:p>
          <a:p>
            <a:pPr eaLnBrk="1" hangingPunct="1">
              <a:lnSpc>
                <a:spcPct val="80000"/>
              </a:lnSpc>
              <a:buClr>
                <a:schemeClr val="tx1"/>
              </a:buClr>
              <a:defRPr/>
            </a:pPr>
            <a:r>
              <a:rPr lang="es-ES" sz="1400" b="1" dirty="0" smtClean="0"/>
              <a:t>Lavar con alcohol de 95% ………………………..  		30 segundos</a:t>
            </a:r>
          </a:p>
          <a:p>
            <a:pPr eaLnBrk="1" hangingPunct="1">
              <a:lnSpc>
                <a:spcPct val="80000"/>
              </a:lnSpc>
              <a:buClr>
                <a:schemeClr val="tx1"/>
              </a:buClr>
              <a:defRPr/>
            </a:pPr>
            <a:r>
              <a:rPr lang="es-ES" sz="1400" b="1" dirty="0" smtClean="0"/>
              <a:t>Lavar con alcohol de 95% ………………………..  		30 segundos</a:t>
            </a:r>
          </a:p>
          <a:p>
            <a:pPr eaLnBrk="1" hangingPunct="1">
              <a:lnSpc>
                <a:spcPct val="80000"/>
              </a:lnSpc>
              <a:buClr>
                <a:schemeClr val="tx1"/>
              </a:buClr>
              <a:defRPr/>
            </a:pPr>
            <a:r>
              <a:rPr lang="es-ES" sz="1400" b="1" dirty="0" smtClean="0"/>
              <a:t>Lavar con alcohol de 95% ………………………..  		30 segundos</a:t>
            </a:r>
          </a:p>
          <a:p>
            <a:pPr eaLnBrk="1" hangingPunct="1">
              <a:lnSpc>
                <a:spcPct val="80000"/>
              </a:lnSpc>
              <a:buClr>
                <a:schemeClr val="tx1"/>
              </a:buClr>
              <a:defRPr/>
            </a:pPr>
            <a:r>
              <a:rPr lang="es-ES" sz="1400" b="1" dirty="0" smtClean="0"/>
              <a:t>Lavar con alcohol etílico absoluto ………………..  	30 segundos</a:t>
            </a:r>
          </a:p>
          <a:p>
            <a:pPr eaLnBrk="1" hangingPunct="1">
              <a:lnSpc>
                <a:spcPct val="80000"/>
              </a:lnSpc>
              <a:buClr>
                <a:schemeClr val="tx1"/>
              </a:buClr>
              <a:defRPr/>
            </a:pPr>
            <a:r>
              <a:rPr lang="es-ES" sz="1400" b="1" dirty="0" smtClean="0"/>
              <a:t>Secar</a:t>
            </a:r>
          </a:p>
          <a:p>
            <a:pPr eaLnBrk="1" hangingPunct="1">
              <a:lnSpc>
                <a:spcPct val="80000"/>
              </a:lnSpc>
              <a:buClr>
                <a:schemeClr val="tx1"/>
              </a:buClr>
              <a:defRPr/>
            </a:pPr>
            <a:r>
              <a:rPr lang="es-ES" sz="1400" b="1" dirty="0" smtClean="0"/>
              <a:t>Aclarar en 2 baños de xilol …………………….. 		c/u 1 a 2 segundos</a:t>
            </a:r>
          </a:p>
          <a:p>
            <a:pPr eaLnBrk="1" hangingPunct="1">
              <a:lnSpc>
                <a:spcPct val="80000"/>
              </a:lnSpc>
              <a:buClr>
                <a:schemeClr val="tx1"/>
              </a:buClr>
              <a:defRPr/>
            </a:pPr>
            <a:r>
              <a:rPr lang="es-ES" sz="1400" b="1" dirty="0" smtClean="0"/>
              <a:t>Montaje con Bálsamo de Canadá o Entellan, con Laminilla de 22 x 50mm. </a:t>
            </a:r>
          </a:p>
          <a:p>
            <a:pPr eaLnBrk="1" hangingPunct="1">
              <a:lnSpc>
                <a:spcPct val="80000"/>
              </a:lnSpc>
              <a:defRPr/>
            </a:pPr>
            <a:endParaRPr lang="es-ES" sz="1400" b="1" dirty="0" smtClean="0"/>
          </a:p>
        </p:txBody>
      </p:sp>
      <p:sp>
        <p:nvSpPr>
          <p:cNvPr id="2" name="1 Rectángulo"/>
          <p:cNvSpPr/>
          <p:nvPr/>
        </p:nvSpPr>
        <p:spPr>
          <a:xfrm>
            <a:off x="419448" y="2636912"/>
            <a:ext cx="5808736" cy="216024"/>
          </a:xfrm>
          <a:prstGeom prst="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4 Rectángulo"/>
          <p:cNvSpPr/>
          <p:nvPr/>
        </p:nvSpPr>
        <p:spPr>
          <a:xfrm>
            <a:off x="419448" y="3068960"/>
            <a:ext cx="5808736" cy="216024"/>
          </a:xfrm>
          <a:prstGeom prst="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217638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108520" y="908721"/>
            <a:ext cx="9123312" cy="3384376"/>
          </a:xfrm>
        </p:spPr>
        <p:txBody>
          <a:bodyPr/>
          <a:lstStyle/>
          <a:p>
            <a:pPr algn="ctr" eaLnBrk="1" hangingPunct="1">
              <a:buFont typeface="Wingdings" pitchFamily="2" charset="2"/>
              <a:buNone/>
              <a:defRPr/>
            </a:pPr>
            <a:r>
              <a:rPr lang="es-ES_tradnl" sz="4400" b="1" dirty="0" smtClean="0">
                <a:effectLst>
                  <a:outerShdw blurRad="38100" dist="38100" dir="2700000" algn="tl">
                    <a:srgbClr val="000000">
                      <a:alpha val="43137"/>
                    </a:srgbClr>
                  </a:outerShdw>
                </a:effectLst>
              </a:rPr>
              <a:t>Hematoxilina de Harris: </a:t>
            </a:r>
          </a:p>
          <a:p>
            <a:pPr eaLnBrk="1" hangingPunct="1">
              <a:buFont typeface="Wingdings" pitchFamily="2" charset="2"/>
              <a:buNone/>
              <a:defRPr/>
            </a:pPr>
            <a:endParaRPr lang="en-US" dirty="0" smtClean="0"/>
          </a:p>
          <a:p>
            <a:pPr algn="just" eaLnBrk="1" hangingPunct="1">
              <a:buFont typeface="Wingdings" pitchFamily="2" charset="2"/>
              <a:buNone/>
              <a:defRPr/>
            </a:pPr>
            <a:r>
              <a:rPr lang="es-ES_tradnl" sz="2400" b="1" dirty="0" smtClean="0"/>
              <a:t>    FUNDAMENTO:</a:t>
            </a:r>
            <a:r>
              <a:rPr lang="es-ES_tradnl" sz="2400" dirty="0" smtClean="0"/>
              <a:t> Usado para colorear el núcleo. la membrana nuclear y la cromatina, </a:t>
            </a:r>
            <a:r>
              <a:rPr lang="es-ES_tradnl" sz="2400" b="1" dirty="0" smtClean="0"/>
              <a:t>se tiñen de color azul oscuro </a:t>
            </a:r>
            <a:r>
              <a:rPr lang="es-ES_tradnl" sz="2400" dirty="0" smtClean="0"/>
              <a:t>o rojizo púrpura y el nucléolo de color rojo a rosado. La Hematoxilina de Harris es  fácil de preparar y envejece rápidamente, por lo que se puede usar inmediatamente después de preparado.</a:t>
            </a:r>
            <a:endParaRPr lang="en-US" sz="2400" dirty="0" smtClean="0"/>
          </a:p>
          <a:p>
            <a:pPr eaLnBrk="1" hangingPunct="1">
              <a:buFont typeface="Wingdings" pitchFamily="2" charset="2"/>
              <a:buNone/>
              <a:defRPr/>
            </a:pPr>
            <a:endParaRPr lang="en-US" sz="2000" dirty="0" smtClean="0"/>
          </a:p>
          <a:p>
            <a:pPr eaLnBrk="1" hangingPunct="1">
              <a:defRPr/>
            </a:pPr>
            <a:endParaRPr lang="en-US" dirty="0" smtClean="0"/>
          </a:p>
          <a:p>
            <a:pPr eaLnBrk="1" hangingPunct="1">
              <a:defRPr/>
            </a:pPr>
            <a:endParaRPr lang="es-ES" dirty="0" smtClean="0"/>
          </a:p>
        </p:txBody>
      </p:sp>
      <p:pic>
        <p:nvPicPr>
          <p:cNvPr id="4" name="Picture 2" descr="Hämatoxylin, purif., (CI-Nr. 752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980" y="4077072"/>
            <a:ext cx="3387911" cy="2592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2" name="Picture 2" descr="http://upload.wikimedia.org/wikipedia/commons/thumb/1/17/H%C3%A4matoxylin.svg/220px-H%C3%A4matoxylin.svg.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71600" y="4207480"/>
            <a:ext cx="2304256" cy="2534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0274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67544" y="620688"/>
            <a:ext cx="8229600" cy="706090"/>
          </a:xfrm>
        </p:spPr>
        <p:txBody>
          <a:bodyPr>
            <a:noAutofit/>
          </a:bodyPr>
          <a:lstStyle/>
          <a:p>
            <a:pPr eaLnBrk="1" hangingPunct="1">
              <a:defRPr/>
            </a:pPr>
            <a:r>
              <a:rPr lang="es-ES_tradnl" sz="4000" b="1" dirty="0" smtClean="0">
                <a:effectLst>
                  <a:outerShdw blurRad="38100" dist="38100" dir="2700000" algn="tl">
                    <a:srgbClr val="000000">
                      <a:alpha val="43137"/>
                    </a:srgbClr>
                  </a:outerShdw>
                </a:effectLst>
              </a:rPr>
              <a:t>Orange G</a:t>
            </a:r>
            <a:endParaRPr lang="es-ES" sz="4000" b="1" dirty="0" smtClean="0">
              <a:effectLst>
                <a:outerShdw blurRad="38100" dist="38100" dir="2700000" algn="tl">
                  <a:srgbClr val="000000">
                    <a:alpha val="43137"/>
                  </a:srgbClr>
                </a:outerShdw>
              </a:effectLst>
            </a:endParaRPr>
          </a:p>
        </p:txBody>
      </p:sp>
      <p:sp>
        <p:nvSpPr>
          <p:cNvPr id="22531" name="Rectangle 3"/>
          <p:cNvSpPr>
            <a:spLocks noGrp="1" noChangeArrowheads="1"/>
          </p:cNvSpPr>
          <p:nvPr>
            <p:ph type="body" idx="1"/>
          </p:nvPr>
        </p:nvSpPr>
        <p:spPr>
          <a:xfrm>
            <a:off x="457200" y="1600201"/>
            <a:ext cx="8229600" cy="2332856"/>
          </a:xfrm>
        </p:spPr>
        <p:txBody>
          <a:bodyPr/>
          <a:lstStyle/>
          <a:p>
            <a:pPr marL="0" indent="0" algn="just" eaLnBrk="1" hangingPunct="1">
              <a:lnSpc>
                <a:spcPct val="90000"/>
              </a:lnSpc>
              <a:buNone/>
              <a:defRPr/>
            </a:pPr>
            <a:r>
              <a:rPr lang="es-ES_tradnl" sz="2400" b="1" dirty="0" smtClean="0"/>
              <a:t>FUNDAMENTO: </a:t>
            </a:r>
            <a:r>
              <a:rPr lang="es-ES_tradnl" sz="2400" dirty="0" smtClean="0"/>
              <a:t>El Orange G y la solución EA se usan para teñir el citoplasma. Ambas son soluciones alcohólicas y el alcohol hace transparente el citoplasma. Con el Orange G, el citoplasma de las células superficiales se tiñe de un color naranja precioso, que contrasta con un núcleo hipercromático, que se tiñe de un color rojizo púrpura oscuro con la hematoxilina.</a:t>
            </a:r>
          </a:p>
          <a:p>
            <a:pPr marL="0" indent="0" algn="just" eaLnBrk="1" hangingPunct="1">
              <a:lnSpc>
                <a:spcPct val="90000"/>
              </a:lnSpc>
              <a:buNone/>
              <a:defRPr/>
            </a:pPr>
            <a:endParaRPr lang="en-US" sz="2400" dirty="0" smtClean="0"/>
          </a:p>
          <a:p>
            <a:pPr eaLnBrk="1" hangingPunct="1">
              <a:lnSpc>
                <a:spcPct val="90000"/>
              </a:lnSpc>
              <a:defRPr/>
            </a:pPr>
            <a:endParaRPr lang="es-ES" dirty="0" smtClean="0"/>
          </a:p>
        </p:txBody>
      </p:sp>
      <p:sp>
        <p:nvSpPr>
          <p:cNvPr id="2" name="AutoShape 2" descr="data:image/png;base64,iVBORw0KGgoAAAANSUhEUgAAAKAAAACmCAMAAABqSHQCAAAAflBMVEX///8AAAD8/Pz5+fni4uIXFxeRkZGWlpaDg4NxcXHe3t7j4+Pr6+v09PTm5uY7OztYWFg0NDS4uLigoKDX19eurq5DQ0PQ0NB4eHi/v7/Kysqnp6chISEcHBxFRUVfX18rKytnZ2ctLS1MTEx9fX0MDAyLi4tSUlI1NTVdXV05S+yaAAAKRElEQVR4nO2d2ZqiOhSFs5nBBJB5HgX1/V/wJEGra5ChPqiDF6yLsqpF+E12QrJ2QiN06NAhosA1FPemGBVxboWrNpG3N8iI4rJyTYQMrerNvVleCEdwGbiEsM39nWl+CKvdleF5KWF/xo0Vv1MokvhmO/RVUjOXDP+i3vRwX6hPSsrcwQiJrqX/ax9G3y0NRUdxDfZK2FnY38ameGLdaYwkbKzkc7UKXpu7Cz4fA1gN2PQUJ3D4B0HZEA+7UEuMpsx+Now4aGZDMZHvCZZSqDEyIR4A1c3wRL/gwWf055f1SZSbnkyegeiNxF5TCvcARNsBhnrm07AhbqN7wutDPC1X8MQpTBjCAGeasDUgiUBnbTa2zskIHpVgVM1Er/iEInpLTMgrpo0APagNFnx2lc4c6TTNAsCCAuoq00aAqcUo+7M235k4MAHoDIBtSTauYj+g5SfXs90x7XsmALFV8q7dgHTrVswAkTF/QyukKUD6Xo9FWniB8SeAC2RNAxIXAi0CK2Ed9QNwm456I0Akhlqpp6wzxI87pR6vhmPaCpAWmfgIlOfLeKf1G7nbAbrpNkhftR2gqCkH4IQooH8AvtIBuFYH4FodgGv19oBqsey47QBxNAxzomWjHeV/BzRBZuOxpePFPQChRctH3EsBzwZKu8kjlgMWbBb9K8Dcnz21SlAqTx4haMvqjM5ZdFrJSwF5I3GtNpmfN80AOkHhLATEUJOF01LvLjt0wmiqsjbnSZ/qbOJd6QJ9DxdpESBKwV8EKCpZq4DNjCGpzpTJQlTP5fjkmShyQGf+ZiArZAkg0cFggKo7ec1YvjkCMqNOZ7ZCUsjjPVMSsEPH8OKufdSu03bxFKL4sOeMc8EA/SAYdfaE5F49+I0yU0/0NW3s1/5RqDf9+EXjumLuGMIMDftVPf49Q80Vh4l9CryKsZtdXlcMSzN8RJ3g2BYLRaNvLj+NW9OdClBc5/3wGXwpBpcxr19bdUSpFPMxsRdtUD2GdtLl/meZi25Wf/ECsQMsxJjF+j0sUivwRiOFqHn5r2GEmc2+iVTm6otr+ueWgZOU+1TENxKr5q7ztfve/ONz8MMxJZrMDaDEaj5XkVedJ4LPsa5fzi2oTcR4nSuvkc944YteSLicFVb6vp2choo2abEJXh287Ji9qFNNVrpNaQjPf3pVFk8ldeN/f9fTMpfZtWnzxTUOozx9Ve9JfWanILRZ84rvKyyqgTrm5jp2wdwBSYv4dbHSjEQwfzeSXznaQlJYzAs1ezl6XkeM8rHUH0lk1s1RwODEADMsxhM9Mk6HUDRZCdI+YDznKbpQjiRChLRq2TWMEng8EzdvJ/xH0ZVDCtjBReCA40cOZ9e7mnU5KAyqcVOa0PvaxHCOXCre7uMicLBzC2YSLViggDeX3l0WAFKyGhTDu0zeE2rLnT5RqGcs5rAbXHlgz4nomXA9m8ISQCTGgVxNposFmE6bsCuGFS/jBBZlxCggiqFGiwBpgDvTgxtBPiFxbvgj+BUdmJ6mh0D/AHN6ZwZHWQY4J0GWkKvPHoZpa5bkRaNYDkjsrK42A9TsRYf+BhB5AM27AtY8FHp41xIUlZq9EL2eHU8u0faAG+sAXKsDcK0OwLU6ANfqAFyrA3Ct/gTQ8FP/MT0wUtf/NFOQfG5eYGfxktC/APQzoMNVNqMW3Ib+Wv2bCvpdzU6SwCKD9APwOn+cuBwwlNlI0Gb+ggu1iLD+LwuQAv/9l4Dx3FIqJCbKcsAU2Nwe6wkyIeIfaS3j472iCh+AOInjcPaUQr4gGryIuZpmvogPJV3NvElRQM5jThvC0xpIwa9KwgGlEmSA2RWXwnxhi4rMl4M5sHApcQpdwS1u5TxMyTGkH295PoWigEIEITaj6YQNk5Lbk5478bOCzX4MW67lCYfns0TXrtgKzj54+KGgCgibhAMKFzBDWiyCSLC0ABBJWqeOOvpiUrTDcmKIPObqvbBtv8tgX/ik0VJL5cFpOtGyj1uLth0KiIzGdiggdluAfAEgEsK7NWLRexEwE1VMH9kXMSmzGStHQD1fnEjOF8F7VK1KYzHzjVrlgDRWrqyKMzX2+iWAzOGqbq/q+dKxJZPIu+Uf7iZx8mYiak+1RvsWFvke/Ulq3kpCluyh3/MJiAoAh7AVyYIOS+em7sDymdrveHR6Zfc1T+NmwUjvcNI6lkK4QKXbYNO4MWuwagtKHsRXEB+AOOONpK67fJkhxWREDU9gPBWXLauf04vNFObDM/wm7GeP1XLupdZd3n3hNNIvQ/yIkntHybC9II5CZCq1nibK6eeJRkTjy/KfoWhoGbuC6FvlK3cs1Cv3e9041+DfofjjXeHxmyLSPvdr+JLf7i4QHbkYmp1347USW7Lz+iRi2FlfQtEs5OnWI/eevuyeP4modrXE7gIiS7RcO3XiO6ZZ9ZF0of3ZZSbacW3Nu3wLRENR4YHk9Vk0HcAnpRsyB9it6lmfdjMJsd24mLiVHc/eyBM9o7c0v/2e6vljiQ7cLBgJvm+HxllVwESC6I8k3svFDaxuN/EpfydRU5cN/ejXUPUdZiqLF/bQYZiq77BXaingqTHeHPB8AL7WAbhWB+BaHYBrdQCu1QG4VgfgWh2Aa3UArhUHNOZ3EJjX026ACBl3a9Ya47O6XQD5aud0el0aF4n2AERJe2WLog3tpkxnKZL6vM3O2d8Kp8DMSCG0rYndC2aU98sNyI2F9Y6niZwsGFkUKrjdfdcn2YS1zB/aoMj6i9ZCHCvYp3Y/KS3uzEb1ovOPUAzr2w8TeAeZasdcTDG5W1/SYFiD/YLvq8h9WJ8ff86YufJ12we8rFJi820bgvrIS5P41i7O9v4vos2hZM2B73hAiX77/x3VOUlK9ti2gXt5QTpxB5l1rhBE0ix4k7bxU/H15lvF2z0d65OIC6N7L95DZv7efEg6AFfqAFyrA3Ct3r6bwdtssfk74eztRjFfhbM9loj+QgfgWh2Aa/X2gOTdAcX1S6/+VNjzvEdPbYaJRz6/w/8g3q4duWN3INfcXXBagO7TtvK0cQcfbM9H5WK4JlIsn+nt2IcikRyoPnBUyNnv/vxO4D+Uyhf0JnmMvIqvrMfZ/VmjKnQFfgCKGONdatoBvjubCJRjWNTsw3MOr2Ya9AOgGQFAtoetKZTQ9uzZxcJzY3Pysf5dzRINQgYoRBAnsXXfARCR2AYoHCT2wQAYds/172ru4eoqsBL0WOHVCx8dtC0fSzY4BS0o9aMEHRTyh9KqtI3EoDBAIb539HvskJkoL+ynV/U0Gofm68IJt4oTOBwQ1VkJiahBpPiltUMzGZ6PkYCLpCLgDxLJdUJos7XdAdC0Oki8iq0JL287PCOeQKY5fdNJ7IHaRZ/2Mt+K4dm0tBTeBTkAiVlYvmtDs4eFiOtzdtZ5zyJdz9VNG54hEtoKSvnjNgSFdt1xWzWRc90nfUKkj9AiQx2SUEDmFaPHKIe/mO80szItB2u7JBOXyqlk+x3/04RDhzbSfyHArxvCo3I+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4100" name="Picture 4" descr="http://www.hifichem.com/product_cn/images/554331_1.jpg"/>
          <p:cNvPicPr>
            <a:picLocks noChangeAspect="1" noChangeArrowheads="1"/>
          </p:cNvPicPr>
          <p:nvPr/>
        </p:nvPicPr>
        <p:blipFill rotWithShape="1">
          <a:blip r:embed="rId2">
            <a:extLst>
              <a:ext uri="{28A0092B-C50C-407E-A947-70E740481C1C}">
                <a14:useLocalDpi xmlns:a14="http://schemas.microsoft.com/office/drawing/2010/main" val="0"/>
              </a:ext>
            </a:extLst>
          </a:blip>
          <a:srcRect t="15588"/>
          <a:stretch/>
        </p:blipFill>
        <p:spPr bwMode="auto">
          <a:xfrm>
            <a:off x="755576" y="4005064"/>
            <a:ext cx="3810000" cy="21306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http://upload.wikimedia.org/wikipedia/commons/thumb/8/8e/Orange_G.svg/200px-Orange_G.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645024"/>
            <a:ext cx="2559496" cy="26618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4478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pPr eaLnBrk="1" hangingPunct="1">
              <a:defRPr/>
            </a:pPr>
            <a:r>
              <a:rPr lang="es-ES_tradnl" sz="3600" b="1" smtClean="0"/>
              <a:t>3.- Solución Alcoholica EA (Eosina, verde claro y marrón Bismarck) </a:t>
            </a:r>
            <a:r>
              <a:rPr lang="en-US" sz="3600" smtClean="0"/>
              <a:t/>
            </a:r>
            <a:br>
              <a:rPr lang="en-US" sz="3600" smtClean="0"/>
            </a:br>
            <a:endParaRPr lang="es-ES" sz="3600" smtClean="0"/>
          </a:p>
        </p:txBody>
      </p:sp>
      <p:sp>
        <p:nvSpPr>
          <p:cNvPr id="24579" name="Rectangle 3"/>
          <p:cNvSpPr>
            <a:spLocks noGrp="1" noChangeArrowheads="1"/>
          </p:cNvSpPr>
          <p:nvPr>
            <p:ph type="body" idx="1"/>
          </p:nvPr>
        </p:nvSpPr>
        <p:spPr/>
        <p:txBody>
          <a:bodyPr/>
          <a:lstStyle/>
          <a:p>
            <a:pPr algn="just" eaLnBrk="1" hangingPunct="1">
              <a:lnSpc>
                <a:spcPct val="90000"/>
              </a:lnSpc>
              <a:defRPr/>
            </a:pPr>
            <a:r>
              <a:rPr lang="es-ES_tradnl" sz="1800" b="1" smtClean="0"/>
              <a:t>FUNDAMENTO:</a:t>
            </a:r>
            <a:r>
              <a:rPr lang="es-ES_tradnl" sz="1800" smtClean="0"/>
              <a:t> Las soluciones colorantes originales de Papanicolaou se denominan EA. EA-36 (la solución comercial de la misma composición se llama EA-50) es para extensiones vaginales, y la EA-65 es para otras extensiones más gruesas, si el color verde tiene tendencia a hacerse demasiado oscuro. La EA-65 se prepara de la misma manera que la EA-36, pero con la diferencia que se usa la mitad de verde claro.</a:t>
            </a:r>
            <a:r>
              <a:rPr lang="en-US" sz="1800" smtClean="0"/>
              <a:t> </a:t>
            </a:r>
            <a:r>
              <a:rPr lang="es-ES_tradnl" sz="1800" smtClean="0"/>
              <a:t>Con el EA puede diferenciarse:</a:t>
            </a:r>
            <a:endParaRPr lang="en-US" sz="1800" smtClean="0"/>
          </a:p>
          <a:p>
            <a:pPr algn="just" eaLnBrk="1" hangingPunct="1">
              <a:lnSpc>
                <a:spcPct val="90000"/>
              </a:lnSpc>
              <a:defRPr/>
            </a:pPr>
            <a:r>
              <a:rPr lang="es-ES_tradnl" sz="1800" b="1" smtClean="0"/>
              <a:t>El Citoplasma eosinófilo</a:t>
            </a:r>
            <a:r>
              <a:rPr lang="es-ES_tradnl" sz="1800" smtClean="0"/>
              <a:t>, Que se tiñe bien con la eosina, de rosa a naranja pasando por diversas tonalidades.</a:t>
            </a:r>
            <a:endParaRPr lang="en-US" sz="1800" smtClean="0"/>
          </a:p>
          <a:p>
            <a:pPr algn="just" eaLnBrk="1" hangingPunct="1">
              <a:lnSpc>
                <a:spcPct val="90000"/>
              </a:lnSpc>
              <a:defRPr/>
            </a:pPr>
            <a:r>
              <a:rPr lang="es-ES_tradnl" sz="1800" b="1" smtClean="0"/>
              <a:t>El Citoplasma basófilo,</a:t>
            </a:r>
            <a:r>
              <a:rPr lang="es-ES_tradnl" sz="1800" smtClean="0"/>
              <a:t> Que se tiñe bien con el verde claro adoptando diversas tonalidades, de azul pálido a verde.</a:t>
            </a:r>
            <a:endParaRPr lang="en-US" sz="1800" smtClean="0"/>
          </a:p>
          <a:p>
            <a:pPr algn="just" eaLnBrk="1" hangingPunct="1">
              <a:lnSpc>
                <a:spcPct val="90000"/>
              </a:lnSpc>
              <a:defRPr/>
            </a:pPr>
            <a:r>
              <a:rPr lang="es-ES_tradnl" sz="1800" smtClean="0"/>
              <a:t>Habitualmente las células superficiales cornificadas son eosinófilas y las otras células son basófilas. Sin embargo, la coloración cambia cuando la extensión está seca, el pH de la secreción es diferente o la extensión es demasiado gruesa o muy delgada; de ahí, que frecuentemente, el color del citoplasma no sea un factor de confianza en el estudio de la extensión.</a:t>
            </a:r>
            <a:endParaRPr lang="en-US" sz="1800" smtClean="0"/>
          </a:p>
          <a:p>
            <a:pPr algn="just" eaLnBrk="1" hangingPunct="1">
              <a:lnSpc>
                <a:spcPct val="90000"/>
              </a:lnSpc>
              <a:buFont typeface="Wingdings" pitchFamily="2" charset="2"/>
              <a:buNone/>
              <a:defRPr/>
            </a:pPr>
            <a:r>
              <a:rPr lang="es-ES_tradnl" sz="1800" b="1" smtClean="0"/>
              <a:t> </a:t>
            </a:r>
            <a:endParaRPr lang="en-US" sz="1800" smtClean="0"/>
          </a:p>
          <a:p>
            <a:pPr eaLnBrk="1" hangingPunct="1">
              <a:lnSpc>
                <a:spcPct val="90000"/>
              </a:lnSpc>
              <a:defRPr/>
            </a:pPr>
            <a:endParaRPr lang="en-US" sz="1600" smtClean="0"/>
          </a:p>
          <a:p>
            <a:pPr eaLnBrk="1" hangingPunct="1">
              <a:lnSpc>
                <a:spcPct val="90000"/>
              </a:lnSpc>
              <a:defRPr/>
            </a:pPr>
            <a:endParaRPr lang="es-ES" smtClean="0"/>
          </a:p>
        </p:txBody>
      </p:sp>
    </p:spTree>
    <p:extLst>
      <p:ext uri="{BB962C8B-B14F-4D97-AF65-F5344CB8AC3E}">
        <p14:creationId xmlns:p14="http://schemas.microsoft.com/office/powerpoint/2010/main" val="42595908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p:txBody>
          <a:bodyPr/>
          <a:lstStyle/>
          <a:p>
            <a:pPr eaLnBrk="1" hangingPunct="1">
              <a:defRPr/>
            </a:pPr>
            <a:r>
              <a:rPr lang="es-ES_tradnl" smtClean="0"/>
              <a:t>COMO SE PUEDE OBSERVAR, EL TIEMPO REAL DE LA COLORACIÒN DE PAPANICOLAOU  ES MAYOR A 30 MINUTOS.</a:t>
            </a:r>
            <a:endParaRPr lang="es-ES" smtClean="0"/>
          </a:p>
          <a:p>
            <a:pPr eaLnBrk="1" hangingPunct="1">
              <a:defRPr/>
            </a:pPr>
            <a:endParaRPr lang="es-ES" smtClean="0"/>
          </a:p>
        </p:txBody>
      </p:sp>
    </p:spTree>
    <p:extLst>
      <p:ext uri="{BB962C8B-B14F-4D97-AF65-F5344CB8AC3E}">
        <p14:creationId xmlns:p14="http://schemas.microsoft.com/office/powerpoint/2010/main" val="12495008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9 Grupo"/>
          <p:cNvGrpSpPr/>
          <p:nvPr/>
        </p:nvGrpSpPr>
        <p:grpSpPr>
          <a:xfrm>
            <a:off x="3156676" y="332656"/>
            <a:ext cx="2999500" cy="5761332"/>
            <a:chOff x="3131840" y="341102"/>
            <a:chExt cx="2711468" cy="5471916"/>
          </a:xfrm>
        </p:grpSpPr>
        <p:sp>
          <p:nvSpPr>
            <p:cNvPr id="9" name="8 Rectángulo"/>
            <p:cNvSpPr/>
            <p:nvPr/>
          </p:nvSpPr>
          <p:spPr>
            <a:xfrm>
              <a:off x="3131840" y="476672"/>
              <a:ext cx="2711468" cy="5320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5" name="4 Grupo"/>
            <p:cNvGrpSpPr/>
            <p:nvPr/>
          </p:nvGrpSpPr>
          <p:grpSpPr>
            <a:xfrm>
              <a:off x="3203848" y="341102"/>
              <a:ext cx="2592459" cy="5471916"/>
              <a:chOff x="3491881" y="166912"/>
              <a:chExt cx="3024163" cy="5803404"/>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5826" t="66445" r="20343" b="8073"/>
              <a:stretch/>
            </p:blipFill>
            <p:spPr bwMode="auto">
              <a:xfrm>
                <a:off x="3740176" y="166912"/>
                <a:ext cx="2775868" cy="1669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3 Grupo"/>
              <p:cNvGrpSpPr/>
              <p:nvPr/>
            </p:nvGrpSpPr>
            <p:grpSpPr>
              <a:xfrm>
                <a:off x="3491881" y="1836418"/>
                <a:ext cx="2994099" cy="4133898"/>
                <a:chOff x="3652317" y="1942596"/>
                <a:chExt cx="2994099" cy="4133898"/>
              </a:xfrm>
            </p:grpSpPr>
            <p:pic>
              <p:nvPicPr>
                <p:cNvPr id="6"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1399" t="14961" r="38864" b="36121"/>
                <a:stretch/>
              </p:blipFill>
              <p:spPr bwMode="auto">
                <a:xfrm>
                  <a:off x="3681288" y="1942596"/>
                  <a:ext cx="2965128" cy="4133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8634" t="60847" r="51629" b="36121"/>
                <a:stretch/>
              </p:blipFill>
              <p:spPr bwMode="auto">
                <a:xfrm>
                  <a:off x="3652317" y="5859671"/>
                  <a:ext cx="2319662" cy="20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44542" t="13880" r="35250" b="16074"/>
          <a:stretch/>
        </p:blipFill>
        <p:spPr bwMode="auto">
          <a:xfrm>
            <a:off x="6266864" y="116632"/>
            <a:ext cx="2697624" cy="4996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22075" t="46736" r="55236" b="26455"/>
          <a:stretch/>
        </p:blipFill>
        <p:spPr bwMode="auto">
          <a:xfrm>
            <a:off x="6279369" y="5085184"/>
            <a:ext cx="2685119" cy="176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Rectángulo"/>
          <p:cNvSpPr/>
          <p:nvPr/>
        </p:nvSpPr>
        <p:spPr>
          <a:xfrm>
            <a:off x="78954" y="6596390"/>
            <a:ext cx="2302547" cy="261610"/>
          </a:xfrm>
          <a:prstGeom prst="rect">
            <a:avLst/>
          </a:prstGeom>
        </p:spPr>
        <p:txBody>
          <a:bodyPr wrap="square">
            <a:spAutoFit/>
          </a:bodyPr>
          <a:lstStyle/>
          <a:p>
            <a:r>
              <a:rPr lang="en-US" sz="1100" dirty="0"/>
              <a:t>Koss L.G. </a:t>
            </a:r>
            <a:r>
              <a:rPr lang="en-US" sz="1100" dirty="0" err="1" smtClean="0"/>
              <a:t>Jama</a:t>
            </a:r>
            <a:r>
              <a:rPr lang="en-US" sz="1100" dirty="0" smtClean="0"/>
              <a:t>,. 1989; 261: 737-743.</a:t>
            </a:r>
            <a:endParaRPr lang="es-PE" sz="1100" dirty="0"/>
          </a:p>
        </p:txBody>
      </p:sp>
      <p:grpSp>
        <p:nvGrpSpPr>
          <p:cNvPr id="2" name="1 Grupo"/>
          <p:cNvGrpSpPr/>
          <p:nvPr/>
        </p:nvGrpSpPr>
        <p:grpSpPr>
          <a:xfrm>
            <a:off x="78954" y="476672"/>
            <a:ext cx="2976350" cy="3400180"/>
            <a:chOff x="78954" y="476672"/>
            <a:chExt cx="2976350" cy="3400180"/>
          </a:xfrm>
        </p:grpSpPr>
        <p:pic>
          <p:nvPicPr>
            <p:cNvPr id="102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6907" t="23259" r="57491" b="37857"/>
            <a:stretch/>
          </p:blipFill>
          <p:spPr bwMode="auto">
            <a:xfrm>
              <a:off x="78954" y="476672"/>
              <a:ext cx="2976350" cy="254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l="16907" t="58576" r="57491" b="8148"/>
            <a:stretch/>
          </p:blipFill>
          <p:spPr bwMode="auto">
            <a:xfrm>
              <a:off x="78954" y="1700808"/>
              <a:ext cx="2976350" cy="2176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148461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70546" y="1556792"/>
            <a:ext cx="9073454"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ES" sz="3200" dirty="0" smtClean="0"/>
              <a:t>Para </a:t>
            </a:r>
            <a:r>
              <a:rPr lang="es-ES" sz="3200" dirty="0"/>
              <a:t>que una nación se desarrolle y progrese debe contar, entre otras cosas, con personas </a:t>
            </a:r>
            <a:r>
              <a:rPr lang="es-ES" sz="3200" dirty="0" smtClean="0"/>
              <a:t>sanas </a:t>
            </a:r>
            <a:r>
              <a:rPr lang="es-ES" sz="3200" dirty="0"/>
              <a:t>( </a:t>
            </a:r>
            <a:r>
              <a:rPr lang="es-ES" sz="3200" dirty="0" smtClean="0"/>
              <a:t>… ).</a:t>
            </a:r>
            <a:endParaRPr lang="es-ES" sz="3200" dirty="0"/>
          </a:p>
          <a:p>
            <a:pPr algn="just"/>
            <a:endParaRPr lang="es-ES" sz="3200" dirty="0"/>
          </a:p>
          <a:p>
            <a:pPr algn="just"/>
            <a:r>
              <a:rPr lang="es-ES" sz="3200" dirty="0" smtClean="0"/>
              <a:t>Actualmente </a:t>
            </a:r>
            <a:r>
              <a:rPr lang="es-ES" sz="3200" dirty="0"/>
              <a:t>el cáncer de cuello uterino se presenta en mujeres relativamente jóvenes, en plena actividad económica; mujeres responsables, de su hogar, sostén de sus familias, cuidado de sus hijos</a:t>
            </a:r>
            <a:r>
              <a:rPr lang="es-ES" sz="3200" dirty="0" smtClean="0"/>
              <a:t>.</a:t>
            </a:r>
            <a:endParaRPr lang="es-ES" sz="4000" dirty="0"/>
          </a:p>
        </p:txBody>
      </p:sp>
    </p:spTree>
    <p:extLst>
      <p:ext uri="{BB962C8B-B14F-4D97-AF65-F5344CB8AC3E}">
        <p14:creationId xmlns:p14="http://schemas.microsoft.com/office/powerpoint/2010/main" val="201399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179512" y="144016"/>
            <a:ext cx="3830268" cy="6453336"/>
            <a:chOff x="179512" y="0"/>
            <a:chExt cx="3830268" cy="6453336"/>
          </a:xfrm>
        </p:grpSpPr>
        <p:sp>
          <p:nvSpPr>
            <p:cNvPr id="5" name="4 Rectángulo"/>
            <p:cNvSpPr/>
            <p:nvPr/>
          </p:nvSpPr>
          <p:spPr>
            <a:xfrm>
              <a:off x="179512" y="0"/>
              <a:ext cx="3830268" cy="6453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852" t="36046" r="30310" b="34155"/>
            <a:stretch/>
          </p:blipFill>
          <p:spPr bwMode="auto">
            <a:xfrm>
              <a:off x="179512" y="154412"/>
              <a:ext cx="3802366" cy="3058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9152" t="16603" r="1524" b="42750"/>
            <a:stretch/>
          </p:blipFill>
          <p:spPr bwMode="auto">
            <a:xfrm>
              <a:off x="247036" y="3284984"/>
              <a:ext cx="3748900" cy="2922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1 Título"/>
          <p:cNvSpPr txBox="1">
            <a:spLocks/>
          </p:cNvSpPr>
          <p:nvPr/>
        </p:nvSpPr>
        <p:spPr>
          <a:xfrm>
            <a:off x="4102929" y="3841422"/>
            <a:ext cx="5062212" cy="225187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PE" sz="2400" b="1" dirty="0" smtClean="0">
                <a:latin typeface="Aparajita" pitchFamily="34" charset="0"/>
                <a:cs typeface="Aparajita" pitchFamily="34" charset="0"/>
              </a:rPr>
              <a:t>Hematoxilina Regresiva: S</a:t>
            </a:r>
            <a:r>
              <a:rPr lang="es-PE" sz="2400" dirty="0" smtClean="0">
                <a:latin typeface="Aparajita" pitchFamily="34" charset="0"/>
                <a:cs typeface="Aparajita" pitchFamily="34" charset="0"/>
              </a:rPr>
              <a:t>e </a:t>
            </a:r>
            <a:r>
              <a:rPr lang="es-PE" sz="2400" dirty="0">
                <a:latin typeface="Aparajita" pitchFamily="34" charset="0"/>
                <a:cs typeface="Aparajita" pitchFamily="34" charset="0"/>
              </a:rPr>
              <a:t>sobrecolorea y luego se elimina el exceso de colorante, </a:t>
            </a:r>
            <a:r>
              <a:rPr lang="es-PE" sz="2400" dirty="0" smtClean="0">
                <a:latin typeface="Aparajita" pitchFamily="34" charset="0"/>
                <a:cs typeface="Aparajita" pitchFamily="34" charset="0"/>
              </a:rPr>
              <a:t>diferenciación </a:t>
            </a:r>
            <a:r>
              <a:rPr lang="es-PE" sz="2400" dirty="0">
                <a:latin typeface="Aparajita" pitchFamily="34" charset="0"/>
                <a:cs typeface="Aparajita" pitchFamily="34" charset="0"/>
              </a:rPr>
              <a:t>que se puede hacer con agua, con ácidos, alcohol, bases o con </a:t>
            </a:r>
            <a:r>
              <a:rPr lang="es-PE" sz="2400" dirty="0" smtClean="0">
                <a:latin typeface="Aparajita" pitchFamily="34" charset="0"/>
                <a:cs typeface="Aparajita" pitchFamily="34" charset="0"/>
              </a:rPr>
              <a:t>soluciones metálicas.</a:t>
            </a:r>
            <a:endParaRPr lang="es-PE" sz="2400" dirty="0">
              <a:latin typeface="Aparajita" pitchFamily="34" charset="0"/>
              <a:cs typeface="Aparajita" pitchFamily="34" charset="0"/>
            </a:endParaRPr>
          </a:p>
        </p:txBody>
      </p:sp>
      <p:sp>
        <p:nvSpPr>
          <p:cNvPr id="12" name="1 Título"/>
          <p:cNvSpPr txBox="1">
            <a:spLocks/>
          </p:cNvSpPr>
          <p:nvPr/>
        </p:nvSpPr>
        <p:spPr>
          <a:xfrm>
            <a:off x="4102929" y="404664"/>
            <a:ext cx="5062212" cy="284254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PE" sz="3200" b="1" dirty="0" smtClean="0">
                <a:latin typeface="Aparajita" pitchFamily="34" charset="0"/>
                <a:cs typeface="Aparajita" pitchFamily="34" charset="0"/>
              </a:rPr>
              <a:t>Hematoxilina Progresiva: A</a:t>
            </a:r>
            <a:r>
              <a:rPr lang="es-PE" sz="3200" dirty="0" smtClean="0">
                <a:latin typeface="Aparajita" pitchFamily="34" charset="0"/>
                <a:cs typeface="Aparajita" pitchFamily="34" charset="0"/>
              </a:rPr>
              <a:t>ctúa el </a:t>
            </a:r>
            <a:r>
              <a:rPr lang="es-PE" sz="3200" dirty="0">
                <a:latin typeface="Aparajita" pitchFamily="34" charset="0"/>
                <a:cs typeface="Aparajita" pitchFamily="34" charset="0"/>
              </a:rPr>
              <a:t>colorante hasta que la coloración alcanza la </a:t>
            </a:r>
            <a:r>
              <a:rPr lang="es-PE" sz="3200" dirty="0" smtClean="0">
                <a:latin typeface="Aparajita" pitchFamily="34" charset="0"/>
                <a:cs typeface="Aparajita" pitchFamily="34" charset="0"/>
              </a:rPr>
              <a:t>intensidad deseada</a:t>
            </a:r>
            <a:r>
              <a:rPr lang="es-PE" sz="3200" dirty="0">
                <a:latin typeface="Aparajita" pitchFamily="34" charset="0"/>
                <a:cs typeface="Aparajita" pitchFamily="34" charset="0"/>
              </a:rPr>
              <a:t>, se lleva el control exacto de los tiempos y el punto exacto se controla con el </a:t>
            </a:r>
            <a:r>
              <a:rPr lang="es-PE" sz="3200" dirty="0" smtClean="0">
                <a:latin typeface="Aparajita" pitchFamily="34" charset="0"/>
                <a:cs typeface="Aparajita" pitchFamily="34" charset="0"/>
              </a:rPr>
              <a:t>microscopio.</a:t>
            </a:r>
            <a:endParaRPr lang="es-PE" sz="3600" dirty="0">
              <a:latin typeface="Aparajita" pitchFamily="34" charset="0"/>
              <a:cs typeface="Aparajita" pitchFamily="34" charset="0"/>
            </a:endParaRPr>
          </a:p>
        </p:txBody>
      </p:sp>
      <p:sp>
        <p:nvSpPr>
          <p:cNvPr id="2" name="1 Rectángulo"/>
          <p:cNvSpPr/>
          <p:nvPr/>
        </p:nvSpPr>
        <p:spPr>
          <a:xfrm>
            <a:off x="1547664" y="6597352"/>
            <a:ext cx="7762461" cy="276999"/>
          </a:xfrm>
          <a:prstGeom prst="rect">
            <a:avLst/>
          </a:prstGeom>
        </p:spPr>
        <p:txBody>
          <a:bodyPr wrap="square">
            <a:spAutoFit/>
          </a:bodyPr>
          <a:lstStyle/>
          <a:p>
            <a:r>
              <a:rPr lang="en-US" sz="1200" dirty="0"/>
              <a:t> Leopold G. Koss, Diagnostic Cytology and its Histologic Bases</a:t>
            </a:r>
            <a:r>
              <a:rPr lang="en-US" sz="1200" dirty="0" smtClean="0"/>
              <a:t>, </a:t>
            </a:r>
            <a:r>
              <a:rPr lang="en-US" sz="1200" dirty="0"/>
              <a:t>Third </a:t>
            </a:r>
            <a:r>
              <a:rPr lang="en-US" sz="1200" dirty="0" smtClean="0"/>
              <a:t>Edition, Philadelphia</a:t>
            </a:r>
            <a:r>
              <a:rPr lang="en-US" sz="1200" dirty="0"/>
              <a:t>, JB Lippincott, </a:t>
            </a:r>
            <a:r>
              <a:rPr lang="en-US" sz="1200" dirty="0" smtClean="0"/>
              <a:t>1979, 1(2): 154.</a:t>
            </a:r>
            <a:endParaRPr lang="es-PE" sz="1200" dirty="0"/>
          </a:p>
        </p:txBody>
      </p:sp>
    </p:spTree>
    <p:extLst>
      <p:ext uri="{BB962C8B-B14F-4D97-AF65-F5344CB8AC3E}">
        <p14:creationId xmlns:p14="http://schemas.microsoft.com/office/powerpoint/2010/main" val="41593664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71" t="14561" r="53143" b="49884"/>
          <a:stretch/>
        </p:blipFill>
        <p:spPr bwMode="auto">
          <a:xfrm>
            <a:off x="-73158" y="1061517"/>
            <a:ext cx="9541702" cy="4512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www.emdmillipore.com/waroot/medium/115355_Cytocolor_Szczepanik_stain%5b115355_Cytocolor_Szczepanik_stain-ALL%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1520" y="178466"/>
            <a:ext cx="864096" cy="864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descr="http://www.emdmillipore.com/waroot/medium/115355_Cytocolor_Szczepanik_stain%5b115355_Cytocolor_Szczepanik_stain-ALL%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028384" y="5805264"/>
            <a:ext cx="864096" cy="864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4087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107504" y="476672"/>
            <a:ext cx="9036496"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ES" sz="2800" dirty="0"/>
              <a:t>*En Alemania en la </a:t>
            </a:r>
            <a:r>
              <a:rPr lang="es-ES" sz="2800" dirty="0" err="1"/>
              <a:t>decada</a:t>
            </a:r>
            <a:r>
              <a:rPr lang="es-ES" sz="2800" dirty="0"/>
              <a:t> del 70, SZCZCPANIK,E.; presenta sus trabajos sobre resultados de la coloración rápida de los exámenes citológicos en ginecología. (   ) </a:t>
            </a:r>
          </a:p>
          <a:p>
            <a:pPr algn="just"/>
            <a:endParaRPr lang="es-ES" sz="2800" dirty="0"/>
          </a:p>
          <a:p>
            <a:pPr algn="just"/>
            <a:r>
              <a:rPr lang="es-ES" sz="2800" dirty="0"/>
              <a:t>*SZCZEPANIK “en su trabajo sobre “la valoración citológica en el gabinete del </a:t>
            </a:r>
            <a:r>
              <a:rPr lang="es-ES" sz="2800" dirty="0" err="1"/>
              <a:t>ginecologo</a:t>
            </a:r>
            <a:r>
              <a:rPr lang="es-ES" sz="2800" dirty="0"/>
              <a:t>”, propone al “</a:t>
            </a:r>
            <a:r>
              <a:rPr lang="es-ES" sz="2800" dirty="0" err="1"/>
              <a:t>cytocolor</a:t>
            </a:r>
            <a:r>
              <a:rPr lang="es-ES" sz="2800" dirty="0"/>
              <a:t>”, como una coloración rápida de cabecera del </a:t>
            </a:r>
            <a:r>
              <a:rPr lang="es-ES" sz="2800" dirty="0" err="1"/>
              <a:t>ginecologo</a:t>
            </a:r>
            <a:r>
              <a:rPr lang="es-ES" sz="2800" dirty="0"/>
              <a:t> (   ), obteniendo excelentes resultados.</a:t>
            </a:r>
          </a:p>
          <a:p>
            <a:pPr algn="just"/>
            <a:endParaRPr lang="es-ES" sz="2800" dirty="0"/>
          </a:p>
          <a:p>
            <a:pPr algn="just"/>
            <a:r>
              <a:rPr lang="es-ES" sz="2800" dirty="0"/>
              <a:t>*La tinción de SZCZEPANIK el “</a:t>
            </a:r>
            <a:r>
              <a:rPr lang="es-ES" sz="2800" dirty="0" err="1"/>
              <a:t>cytocolor</a:t>
            </a:r>
            <a:r>
              <a:rPr lang="es-ES" sz="2800" dirty="0"/>
              <a:t>” fue utilizada en América, ciudad de Buenos Aires – Argentina, en unidades móviles entre 1999 al 2003</a:t>
            </a:r>
            <a:r>
              <a:rPr lang="es-ES" dirty="0" smtClean="0"/>
              <a:t>.</a:t>
            </a:r>
            <a:endParaRPr lang="es-ES" dirty="0"/>
          </a:p>
        </p:txBody>
      </p:sp>
    </p:spTree>
    <p:extLst>
      <p:ext uri="{BB962C8B-B14F-4D97-AF65-F5344CB8AC3E}">
        <p14:creationId xmlns:p14="http://schemas.microsoft.com/office/powerpoint/2010/main" val="4901181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diapositiv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1103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scanear0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12" y="-57071"/>
            <a:ext cx="10225632" cy="696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1228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l="18025" t="11132" r="10785" b="16590"/>
          <a:stretch/>
        </p:blipFill>
        <p:spPr bwMode="auto">
          <a:xfrm>
            <a:off x="3514302" y="18501"/>
            <a:ext cx="6898180" cy="7022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l="18025" t="11132" r="10785" b="16590"/>
          <a:stretch/>
        </p:blipFill>
        <p:spPr bwMode="auto">
          <a:xfrm>
            <a:off x="-108520" y="0"/>
            <a:ext cx="6898180" cy="7022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37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025" t="11132" r="10785" b="16590"/>
          <a:stretch/>
        </p:blipFill>
        <p:spPr bwMode="auto">
          <a:xfrm>
            <a:off x="1389060" y="44624"/>
            <a:ext cx="6639324" cy="6758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118888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 \Research and sciencs UK\HONADOMANI SB -2013\JOB proyects\Souther Coper Corporation proyect 2014\FOTOS\img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8" y="30393"/>
            <a:ext cx="9126362" cy="679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5317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l="485" r="4163" b="27766"/>
          <a:stretch>
            <a:fillRect/>
          </a:stretch>
        </p:blipFill>
        <p:spPr bwMode="auto">
          <a:xfrm>
            <a:off x="-252412" y="26716"/>
            <a:ext cx="9432924" cy="7074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27011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 \Research and sciencs UK\HONADOMANI SB -2013\JOB proyects\Souther Coper Corporation proyect 2014\FOTOS\img0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27384"/>
            <a:ext cx="10441160" cy="696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4492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 \Research and sciencs UK\HONADOMANI SB -2013\JOB proyects\Souther Coper Corporation proyect 2014\FOTOS\img0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44624"/>
            <a:ext cx="9108504" cy="6831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5813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0" y="980728"/>
            <a:ext cx="9144000" cy="444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90000"/>
              </a:lnSpc>
              <a:spcBef>
                <a:spcPct val="20000"/>
              </a:spcBef>
              <a:buFontTx/>
              <a:buChar char="•"/>
            </a:pPr>
            <a:r>
              <a:rPr lang="es-ES" sz="2800" dirty="0"/>
              <a:t>  Lo más lamentable, es que el cáncer del cuello uterino es totalmente previsible, se asienta en un órgano accesible, presenta una etapa </a:t>
            </a:r>
            <a:r>
              <a:rPr lang="es-ES" sz="2800" dirty="0" err="1"/>
              <a:t>preinvasora</a:t>
            </a:r>
            <a:r>
              <a:rPr lang="es-ES" sz="2800" dirty="0"/>
              <a:t> larga (+ - 5 años). Periodo en el que se cuenta con un método de prevención, sensible, específico, barato, confiable, de fácil acceso: la citología cervical. </a:t>
            </a:r>
          </a:p>
          <a:p>
            <a:pPr algn="just">
              <a:lnSpc>
                <a:spcPct val="90000"/>
              </a:lnSpc>
              <a:spcBef>
                <a:spcPct val="20000"/>
              </a:spcBef>
              <a:buFontTx/>
              <a:buChar char="•"/>
            </a:pPr>
            <a:r>
              <a:rPr lang="es-ES" sz="2800" dirty="0" smtClean="0"/>
              <a:t>Es la tinción de George Papanicolaou que revolucionó y permitió superar la transición epidemiológica del cáncer de cuello uterino, </a:t>
            </a:r>
            <a:r>
              <a:rPr lang="es-ES" sz="2800" b="1" dirty="0" smtClean="0"/>
              <a:t>desde su coloración y nomenclatura de los diferentes tipos de alteración citológica </a:t>
            </a:r>
            <a:r>
              <a:rPr lang="es-ES" sz="2800" dirty="0" smtClean="0"/>
              <a:t>relacionados con el cáncer de cuello uterino (…).</a:t>
            </a:r>
            <a:endParaRPr lang="es-ES" sz="2800" dirty="0"/>
          </a:p>
        </p:txBody>
      </p:sp>
    </p:spTree>
    <p:extLst>
      <p:ext uri="{BB962C8B-B14F-4D97-AF65-F5344CB8AC3E}">
        <p14:creationId xmlns:p14="http://schemas.microsoft.com/office/powerpoint/2010/main" val="24529974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 \Research and sciencs UK\HONADOMANI SB -2013\JOB proyects\Souther Coper Corporation proyect 2014\FOTOS\img0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96" y="-40566"/>
            <a:ext cx="9054008" cy="693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6414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 \Research and sciencs UK\HONADOMANI SB -2013\JOB proyects\Souther Coper Corporation proyect 2014\FOTOS\img0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7192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4085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 \Research and sciencs UK\HONADOMANI SB -2013\JOB proyects\Souther Coper Corporation proyect 2014\FOTOS\img01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84" r="4384"/>
          <a:stretch/>
        </p:blipFill>
        <p:spPr bwMode="auto">
          <a:xfrm>
            <a:off x="-91952" y="39886"/>
            <a:ext cx="9488488" cy="6845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3220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 \Research and sciencs UK\HONADOMANI SB -2013\JOB proyects\Souther Coper Corporation proyect 2014\FOTOS\img0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244" y="58349"/>
            <a:ext cx="9078268" cy="716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7251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 \Research and sciencs UK\HONADOMANI SB -2013\JOB proyects\Souther Coper Corporation proyect 2014\FOTOS\img02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232" r="9015"/>
          <a:stretch/>
        </p:blipFill>
        <p:spPr bwMode="auto">
          <a:xfrm>
            <a:off x="0" y="44050"/>
            <a:ext cx="9144000" cy="6913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2783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 \Research and sciencs UK\HONADOMANI SB -2013\JOB proyects\Souther Coper Corporation proyect 2014\FOTOS\img02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808" r="3914"/>
          <a:stretch/>
        </p:blipFill>
        <p:spPr bwMode="auto">
          <a:xfrm>
            <a:off x="0" y="68854"/>
            <a:ext cx="9144000" cy="6789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3307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F:\ \Research and sciencs UK\HONADOMANI SB -2013\JOB proyects\Souther Coper Corporation proyect 2014\FOTOS\img0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0" y="53750"/>
            <a:ext cx="9140900" cy="7263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8117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F:\ \Research and sciencs UK\HONADOMANI SB -2013\JOB proyects\Souther Coper Corporation proyect 2014\FOTOS\img0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16" y="-1"/>
            <a:ext cx="9229228" cy="7268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8356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F:\ \Research and sciencs UK\HONADOMANI SB -2013\JOB proyects\Souther Coper Corporation proyect 2014\FOTOS\img0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0" y="-27384"/>
            <a:ext cx="9255620" cy="732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2888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F:\ \Research and sciencs UK\HONADOMANI SB -2013\JOB proyects\Souther Coper Corporation proyect 2014\FOTOS\img0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27384"/>
            <a:ext cx="9108504" cy="7148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7835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7914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 \Research and sciencs UK\HONADOMANI SB -2013\JOB proyects\Souther Coper Corporation proyect 2014\FOTOS\img0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72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9118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F:\ \Research and sciencs UK\HONADOMANI SB -2013\JOB proyects\Souther Coper Corporation proyect 2014\FOTOS\img0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806" y="44624"/>
            <a:ext cx="10237390" cy="6810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9616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 \Research and sciencs UK\HONADOMANI SB -2013\JOB proyects\Souther Coper Corporation proyect 2014\FOTOS\img0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0"/>
            <a:ext cx="91085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3914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 \Research and sciencs UK\HONADOMANI SB -2013\JOB proyects\Souther Coper Corporation proyect 2014\FOTOS\img0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64" y="44624"/>
            <a:ext cx="9180564" cy="6813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5930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F:\ \Research and sciencs UK\HONADOMANI SB -2013\JOB proyects\Souther Coper Corporation proyect 2014\FOTOS\img0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22" y="44624"/>
            <a:ext cx="9121278" cy="7102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6177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85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 name="Picture 2" descr="F:\ \Research and sciencs UK\HONADOMANI SB -2013\JOB proyects\Souther Coper Corporation proyect 2014\FOTOS\img0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0"/>
            <a:ext cx="7560840" cy="6885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8511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 \Research and sciencs UK\HONADOMANI SB -2013\JOB proyects\Souther Coper Corporation proyect 2014\FOTOS\img0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00" y="0"/>
            <a:ext cx="9125000" cy="688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913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F:\ \Research and sciencs UK\HONADOMANI SB -2013\JOB proyects\Souther Coper Corporation proyect 2014\FOTOS\img0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92" y="0"/>
            <a:ext cx="9034412" cy="720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6349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F:\ \Research and sciencs UK\HONADOMANI SB -2013\JOB proyects\Souther Coper Corporation proyect 2014\FOTOS\img0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860" y="85328"/>
            <a:ext cx="10312452" cy="6800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8186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F:\ \Research and sciencs UK\HONADOMANI SB -2013\JOB proyects\Souther Coper Corporation proyect 2014\FOTOS\img0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7374"/>
            <a:ext cx="9340304" cy="7772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8308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88640" y="404664"/>
            <a:ext cx="4978896" cy="1143000"/>
          </a:xfrm>
        </p:spPr>
        <p:txBody>
          <a:bodyPr>
            <a:normAutofit/>
          </a:bodyPr>
          <a:lstStyle/>
          <a:p>
            <a:r>
              <a:rPr lang="es-PE" sz="6000" b="1" dirty="0" smtClean="0">
                <a:effectLst>
                  <a:outerShdw blurRad="38100" dist="38100" dir="2700000" algn="tl">
                    <a:srgbClr val="000000">
                      <a:alpha val="43137"/>
                    </a:srgbClr>
                  </a:outerShdw>
                </a:effectLst>
                <a:latin typeface="Aparajita" pitchFamily="34" charset="0"/>
                <a:cs typeface="Aparajita" pitchFamily="34" charset="0"/>
              </a:rPr>
              <a:t>Preanalítica</a:t>
            </a:r>
            <a:endParaRPr lang="es-PE" sz="6000" b="1" dirty="0">
              <a:effectLst>
                <a:outerShdw blurRad="38100" dist="38100" dir="2700000" algn="tl">
                  <a:srgbClr val="000000">
                    <a:alpha val="43137"/>
                  </a:srgbClr>
                </a:outerShdw>
              </a:effectLst>
              <a:latin typeface="Aparajita" pitchFamily="34" charset="0"/>
              <a:cs typeface="Aparajita" pitchFamily="34"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809" t="7958" r="65429" b="17206"/>
          <a:stretch/>
        </p:blipFill>
        <p:spPr bwMode="auto">
          <a:xfrm>
            <a:off x="6212544" y="260648"/>
            <a:ext cx="2823952" cy="6335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Título"/>
          <p:cNvSpPr txBox="1">
            <a:spLocks/>
          </p:cNvSpPr>
          <p:nvPr/>
        </p:nvSpPr>
        <p:spPr>
          <a:xfrm>
            <a:off x="72008" y="1268760"/>
            <a:ext cx="6012160" cy="489654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PE" b="1" dirty="0">
                <a:latin typeface="Aparajita" pitchFamily="34" charset="0"/>
                <a:cs typeface="Aparajita" pitchFamily="34" charset="0"/>
              </a:rPr>
              <a:t> </a:t>
            </a:r>
            <a:r>
              <a:rPr lang="es-PE" b="1" dirty="0" smtClean="0">
                <a:latin typeface="Aparajita" pitchFamily="34" charset="0"/>
                <a:cs typeface="Aparajita" pitchFamily="34" charset="0"/>
              </a:rPr>
              <a:t>Limitaciones </a:t>
            </a:r>
          </a:p>
          <a:p>
            <a:pPr marL="571500" indent="-571500" algn="just">
              <a:buFont typeface="Calibri" pitchFamily="34" charset="0"/>
              <a:buChar char="⃝"/>
            </a:pPr>
            <a:r>
              <a:rPr lang="es-PE" sz="2600" dirty="0" smtClean="0">
                <a:latin typeface="Aparajita" pitchFamily="34" charset="0"/>
                <a:cs typeface="Aparajita" pitchFamily="34" charset="0"/>
              </a:rPr>
              <a:t>Distribución aleatoria de células anormales </a:t>
            </a:r>
            <a:r>
              <a:rPr lang="es-PE" sz="2600" b="1" dirty="0" smtClean="0">
                <a:latin typeface="Aparajita" pitchFamily="34" charset="0"/>
                <a:cs typeface="Aparajita" pitchFamily="34" charset="0"/>
                <a:sym typeface="Wingdings" pitchFamily="2" charset="2"/>
              </a:rPr>
              <a:t> Mezcla mecánica, homogenización.</a:t>
            </a:r>
          </a:p>
          <a:p>
            <a:pPr marL="571500" indent="-571500" algn="just">
              <a:buFont typeface="Calibri" pitchFamily="34" charset="0"/>
              <a:buChar char="⃝"/>
            </a:pPr>
            <a:r>
              <a:rPr lang="es-PE" sz="2600" dirty="0" smtClean="0">
                <a:latin typeface="Aparajita" pitchFamily="34" charset="0"/>
                <a:cs typeface="Aparajita" pitchFamily="34" charset="0"/>
                <a:sym typeface="Wingdings" pitchFamily="2" charset="2"/>
              </a:rPr>
              <a:t>Elementos perturbadores (artefactos)</a:t>
            </a:r>
            <a:r>
              <a:rPr lang="es-PE" sz="2600" b="1" dirty="0" smtClean="0">
                <a:latin typeface="Aparajita" pitchFamily="34" charset="0"/>
                <a:cs typeface="Aparajita" pitchFamily="34" charset="0"/>
                <a:sym typeface="Wingdings" pitchFamily="2" charset="2"/>
              </a:rPr>
              <a:t>  Preparación en monocapa.</a:t>
            </a:r>
          </a:p>
          <a:p>
            <a:pPr marL="571500" indent="-571500" algn="just">
              <a:buFont typeface="Calibri" pitchFamily="34" charset="0"/>
              <a:buChar char="⃝"/>
            </a:pPr>
            <a:r>
              <a:rPr lang="es-PE" sz="2600" dirty="0" smtClean="0">
                <a:latin typeface="Aparajita" pitchFamily="34" charset="0"/>
                <a:cs typeface="Aparajita" pitchFamily="34" charset="0"/>
                <a:sym typeface="Wingdings" pitchFamily="2" charset="2"/>
              </a:rPr>
              <a:t>Variabilidad técnica en preparación de frotis.</a:t>
            </a:r>
          </a:p>
          <a:p>
            <a:pPr marL="571500" indent="-571500" algn="just">
              <a:buFont typeface="Calibri" pitchFamily="34" charset="0"/>
              <a:buChar char="⃝"/>
            </a:pPr>
            <a:r>
              <a:rPr lang="es-PE" sz="2600" dirty="0" smtClean="0">
                <a:latin typeface="Aparajita" pitchFamily="34" charset="0"/>
                <a:cs typeface="Aparajita" pitchFamily="34" charset="0"/>
                <a:sym typeface="Wingdings" pitchFamily="2" charset="2"/>
              </a:rPr>
              <a:t>Fijación deficiente</a:t>
            </a:r>
            <a:r>
              <a:rPr lang="es-PE" sz="2600" b="1" dirty="0" smtClean="0">
                <a:latin typeface="Aparajita" pitchFamily="34" charset="0"/>
                <a:cs typeface="Aparajita" pitchFamily="34" charset="0"/>
                <a:sym typeface="Wingdings" pitchFamily="2" charset="2"/>
              </a:rPr>
              <a:t>.</a:t>
            </a:r>
          </a:p>
          <a:p>
            <a:pPr marL="571500" indent="-571500" algn="just">
              <a:buFont typeface="Calibri" pitchFamily="34" charset="0"/>
              <a:buChar char="⃝"/>
            </a:pPr>
            <a:endParaRPr lang="es-PE" b="1" dirty="0">
              <a:latin typeface="Aparajita" pitchFamily="34" charset="0"/>
              <a:cs typeface="Aparajita" pitchFamily="34" charset="0"/>
            </a:endParaRPr>
          </a:p>
        </p:txBody>
      </p:sp>
      <p:sp>
        <p:nvSpPr>
          <p:cNvPr id="5" name="4 Rectángulo"/>
          <p:cNvSpPr/>
          <p:nvPr/>
        </p:nvSpPr>
        <p:spPr>
          <a:xfrm>
            <a:off x="-36004" y="6608385"/>
            <a:ext cx="4175956" cy="276999"/>
          </a:xfrm>
          <a:prstGeom prst="rect">
            <a:avLst/>
          </a:prstGeom>
        </p:spPr>
        <p:txBody>
          <a:bodyPr wrap="square">
            <a:spAutoFit/>
          </a:bodyPr>
          <a:lstStyle/>
          <a:p>
            <a:r>
              <a:rPr lang="es-PE" sz="1200" dirty="0" smtClean="0"/>
              <a:t>APGAR,  Colposcopia. Principios ý prácticas. Mc Graw  Hill. 2002. </a:t>
            </a:r>
            <a:endParaRPr lang="es-PE" sz="1200" dirty="0"/>
          </a:p>
        </p:txBody>
      </p:sp>
    </p:spTree>
    <p:extLst>
      <p:ext uri="{BB962C8B-B14F-4D97-AF65-F5344CB8AC3E}">
        <p14:creationId xmlns:p14="http://schemas.microsoft.com/office/powerpoint/2010/main" val="22706247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 \Research and sciencs UK\HONADOMANI SB -2013\JOB proyects\Souther Coper Corporation proyect 2014\FOTOS\img0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64" y="44624"/>
            <a:ext cx="9218264" cy="72599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 \Research and sciencs UK\HONADOMANI SB -2013\JOB proyects\Souther Coper Corporation proyect 2014\FOTOS\img0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16" y="0"/>
            <a:ext cx="9130872" cy="6813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F:\ \Research and sciencs UK\HONADOMANI SB -2013\JOB proyects\Souther Coper Corporation proyect 2014\FOTOS\img1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8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9547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F:\ \Research and sciencs UK\HONADOMANI SB -2013\JOB proyects\Souther Coper Corporation proyect 2014\FOTOS\img1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42" y="35786"/>
            <a:ext cx="9195642" cy="728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1375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 \Research and sciencs UK\HONADOMANI SB -2013\JOB proyects\Souther Coper Corporation proyect 2014\FOTOS\img1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82" y="-8433"/>
            <a:ext cx="9228782" cy="714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1325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0" y="0"/>
            <a:ext cx="9144000" cy="6885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7412" name="Picture 4" descr="F:\ \Research and sciencs UK\HONADOMANI SB -2013\JOB proyects\Souther Coper Corporation proyect 2014\FOTOS\img16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305"/>
          <a:stretch/>
        </p:blipFill>
        <p:spPr bwMode="auto">
          <a:xfrm>
            <a:off x="107504" y="279276"/>
            <a:ext cx="8967142" cy="6102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5323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F:\ \Research and sciencs UK\HONADOMANI SB -2013\JOB proyects\Souther Coper Corporation proyect 2014\FOTOS\img1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314" y="62734"/>
            <a:ext cx="10212882" cy="6750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6210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85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 name="Picture 2" descr="F:\ \Research and sciencs UK\HONADOMANI SB -2013\JOB proyects\Souther Coper Corporation proyect 2014\FOTOS\img1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22" y="222062"/>
            <a:ext cx="9157790" cy="6375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5788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85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8435" name="Picture 3" descr="F:\ \Research and sciencs UK\HONADOMANI SB -2013\JOB proyects\Souther Coper Corporation proyect 2014\FOTOS\img1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84" y="191769"/>
            <a:ext cx="9129316" cy="6488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7893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descr="F:\ \Research and sciencs UK\HONADOMANI SB -2013\JOB proyects\Souther Coper Corporation proyect 2014\FOTOS\img1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70" y="44624"/>
            <a:ext cx="9228782" cy="698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2687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0" y="0"/>
            <a:ext cx="9144000" cy="6885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7" name="Picture 9" descr="F:\ \Research and sciencs UK\HONADOMANI SB -2013\JOB proyects\Souther Coper Corporation proyect 2014\FOTOS\img2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100" y="43983"/>
            <a:ext cx="7224316" cy="6841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443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smgraf.ch/typo3temp/pics/f3babf96c8.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9512" y="836712"/>
            <a:ext cx="4211934" cy="3560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www.csmgraf.ch/typo3temp/pics/ea72eef8d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80546" y="836712"/>
            <a:ext cx="4211934" cy="3560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35496" y="4509120"/>
            <a:ext cx="907345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ES" sz="2400" dirty="0" smtClean="0"/>
              <a:t>Es requisito necesario e imprescindible tener en cuenta, en primer término, la obtención y preservación o conservación de las muestras de tejidos o células con calidad analítica. </a:t>
            </a:r>
            <a:endParaRPr lang="es-ES" sz="2400" dirty="0"/>
          </a:p>
        </p:txBody>
      </p:sp>
      <p:sp>
        <p:nvSpPr>
          <p:cNvPr id="5" name="4 Rectángulo"/>
          <p:cNvSpPr/>
          <p:nvPr/>
        </p:nvSpPr>
        <p:spPr>
          <a:xfrm>
            <a:off x="769979" y="6597352"/>
            <a:ext cx="8626557" cy="276999"/>
          </a:xfrm>
          <a:prstGeom prst="rect">
            <a:avLst/>
          </a:prstGeom>
        </p:spPr>
        <p:txBody>
          <a:bodyPr wrap="square">
            <a:spAutoFit/>
          </a:bodyPr>
          <a:lstStyle/>
          <a:p>
            <a:r>
              <a:rPr lang="en-US" sz="1200" dirty="0"/>
              <a:t> </a:t>
            </a:r>
            <a:r>
              <a:rPr lang="en-US" sz="1200" dirty="0" smtClean="0"/>
              <a:t>Araya JC. </a:t>
            </a:r>
            <a:r>
              <a:rPr lang="en-US" sz="1200" dirty="0" err="1" smtClean="0"/>
              <a:t>Tecnología</a:t>
            </a:r>
            <a:r>
              <a:rPr lang="en-US" sz="1200" dirty="0" smtClean="0"/>
              <a:t> </a:t>
            </a:r>
            <a:r>
              <a:rPr lang="en-US" sz="1200" dirty="0" err="1" smtClean="0"/>
              <a:t>Medica</a:t>
            </a:r>
            <a:r>
              <a:rPr lang="en-US" sz="1200" dirty="0" smtClean="0"/>
              <a:t>: </a:t>
            </a:r>
            <a:r>
              <a:rPr lang="en-US" sz="1200" dirty="0" err="1" smtClean="0"/>
              <a:t>Procedimientos</a:t>
            </a:r>
            <a:r>
              <a:rPr lang="en-US" sz="1200" dirty="0" smtClean="0"/>
              <a:t>  </a:t>
            </a:r>
            <a:r>
              <a:rPr lang="en-US" sz="1200" dirty="0" err="1" smtClean="0"/>
              <a:t>para</a:t>
            </a:r>
            <a:r>
              <a:rPr lang="en-US" sz="1200" dirty="0" smtClean="0"/>
              <a:t> </a:t>
            </a:r>
            <a:r>
              <a:rPr lang="en-US" sz="1200" dirty="0" err="1" smtClean="0"/>
              <a:t>estudios</a:t>
            </a:r>
            <a:r>
              <a:rPr lang="en-US" sz="1200" dirty="0" smtClean="0"/>
              <a:t> </a:t>
            </a:r>
            <a:r>
              <a:rPr lang="en-US" sz="1200" dirty="0" err="1" smtClean="0"/>
              <a:t>morfohistocitopatológicos</a:t>
            </a:r>
            <a:r>
              <a:rPr lang="en-US" sz="1200" dirty="0" smtClean="0"/>
              <a:t>. Rev </a:t>
            </a:r>
            <a:r>
              <a:rPr lang="en-US" sz="1200" dirty="0" err="1" smtClean="0"/>
              <a:t>Chil</a:t>
            </a:r>
            <a:r>
              <a:rPr lang="en-US" sz="1200" dirty="0" smtClean="0"/>
              <a:t> </a:t>
            </a:r>
            <a:r>
              <a:rPr lang="en-US" sz="1200" dirty="0" err="1" smtClean="0"/>
              <a:t>Tecnol</a:t>
            </a:r>
            <a:r>
              <a:rPr lang="en-US" sz="1200" dirty="0" smtClean="0"/>
              <a:t> Med. 2005; 25(1): 1187--119</a:t>
            </a:r>
            <a:endParaRPr lang="es-PE" sz="1200" dirty="0"/>
          </a:p>
        </p:txBody>
      </p:sp>
    </p:spTree>
    <p:extLst>
      <p:ext uri="{BB962C8B-B14F-4D97-AF65-F5344CB8AC3E}">
        <p14:creationId xmlns:p14="http://schemas.microsoft.com/office/powerpoint/2010/main" val="955627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0" y="0"/>
            <a:ext cx="9144000" cy="6885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Picture 7" descr="F:\ \Research and sciencs UK\HONADOMANI SB -2013\JOB proyects\Souther Coper Corporation proyect 2014\FOTOS\img25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857"/>
          <a:stretch/>
        </p:blipFill>
        <p:spPr bwMode="auto">
          <a:xfrm>
            <a:off x="323528" y="188640"/>
            <a:ext cx="8359428" cy="6504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7718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0" y="0"/>
            <a:ext cx="9144000" cy="6885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Picture 8" descr="F:\ \Research and sciencs UK\HONADOMANI SB -2013\JOB proyects\Souther Coper Corporation proyect 2014\FOTOS\img2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310" y="196837"/>
            <a:ext cx="8412162" cy="662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8070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0" y="0"/>
            <a:ext cx="9144000" cy="6885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Picture 2" descr="F:\ \Research and sciencs UK\HONADOMANI SB -2013\JOB proyects\Souther Coper Corporation proyect 2014\FOTOS\img2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4624"/>
            <a:ext cx="8581726" cy="675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21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6885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 name="Picture 3" descr="F:\ \Research and sciencs UK\HONADOMANI SB -2013\JOB proyects\Souther Coper Corporation proyect 2014\FOTOS\img2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4624"/>
            <a:ext cx="8725742" cy="692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6757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F:\ \Research and sciencs UK\HONADOMANI SB -2013\JOB proyects\Souther Coper Corporation proyect 2014\FOTOS\img2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86" y="260648"/>
            <a:ext cx="10364566" cy="6597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0923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 \Research and sciencs UK\HONADOMANI SB -2013\JOB proyects\Souther Coper Corporation proyect 2014\FOTOS\img1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8" y="116632"/>
            <a:ext cx="9420274" cy="674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2478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0" y="0"/>
            <a:ext cx="9144000" cy="6885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0482" name="Picture 2" descr="F:\ \Research and sciencs UK\HONADOMANI SB -2013\JOB proyects\Souther Coper Corporation proyect 2014\FOTOS\img4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286" y="-12846"/>
            <a:ext cx="8844210" cy="696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381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85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 name="Picture 11" descr="F:\ \Research and sciencs UK\HONADOMANI SB -2013\JOB proyects\Souther Coper Corporation proyect 2014\FOTOS\img3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9095"/>
            <a:ext cx="8921700" cy="6991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7512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3037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1917" t="14963" r="23167" b="16296"/>
          <a:stretch/>
        </p:blipFill>
        <p:spPr bwMode="auto">
          <a:xfrm>
            <a:off x="2915816" y="848568"/>
            <a:ext cx="6008828" cy="5172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3 Rectángulo"/>
          <p:cNvSpPr/>
          <p:nvPr/>
        </p:nvSpPr>
        <p:spPr>
          <a:xfrm>
            <a:off x="3456384" y="6608385"/>
            <a:ext cx="5796136" cy="276999"/>
          </a:xfrm>
          <a:prstGeom prst="rect">
            <a:avLst/>
          </a:prstGeom>
        </p:spPr>
        <p:txBody>
          <a:bodyPr wrap="square">
            <a:spAutoFit/>
          </a:bodyPr>
          <a:lstStyle/>
          <a:p>
            <a:r>
              <a:rPr lang="es-PE" sz="1200" dirty="0"/>
              <a:t>M.L. Hutchinson, P. </a:t>
            </a:r>
            <a:r>
              <a:rPr lang="es-PE" sz="1200" dirty="0" err="1"/>
              <a:t>Agarwal</a:t>
            </a:r>
            <a:r>
              <a:rPr lang="es-PE" sz="1200" dirty="0"/>
              <a:t>, Th. </a:t>
            </a:r>
            <a:r>
              <a:rPr lang="es-PE" sz="1200" dirty="0" err="1"/>
              <a:t>Denault</a:t>
            </a:r>
            <a:r>
              <a:rPr lang="es-PE" sz="1200" dirty="0"/>
              <a:t>, B. Berger, E.S. </a:t>
            </a:r>
            <a:r>
              <a:rPr lang="es-PE" sz="1200" dirty="0" err="1" smtClean="0"/>
              <a:t>Cibas.Acta</a:t>
            </a:r>
            <a:r>
              <a:rPr lang="es-PE" sz="1200" dirty="0" smtClean="0"/>
              <a:t> </a:t>
            </a:r>
            <a:r>
              <a:rPr lang="es-PE" sz="1200" dirty="0" err="1"/>
              <a:t>Cytologica</a:t>
            </a:r>
            <a:r>
              <a:rPr lang="es-PE" sz="1200" dirty="0"/>
              <a:t>, </a:t>
            </a:r>
            <a:r>
              <a:rPr lang="es-PE" sz="1200" dirty="0" smtClean="0"/>
              <a:t>1992; 36(4).</a:t>
            </a:r>
            <a:endParaRPr lang="es-PE" sz="1200" dirty="0"/>
          </a:p>
        </p:txBody>
      </p:sp>
    </p:spTree>
    <p:extLst>
      <p:ext uri="{BB962C8B-B14F-4D97-AF65-F5344CB8AC3E}">
        <p14:creationId xmlns:p14="http://schemas.microsoft.com/office/powerpoint/2010/main" val="21606894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8857" t="32169" r="42572" b="17376"/>
          <a:stretch/>
        </p:blipFill>
        <p:spPr bwMode="auto">
          <a:xfrm>
            <a:off x="4737990" y="210406"/>
            <a:ext cx="4226498" cy="64589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3 Rectángulo"/>
          <p:cNvSpPr/>
          <p:nvPr/>
        </p:nvSpPr>
        <p:spPr>
          <a:xfrm>
            <a:off x="-50035" y="6608385"/>
            <a:ext cx="4910067" cy="276999"/>
          </a:xfrm>
          <a:prstGeom prst="rect">
            <a:avLst/>
          </a:prstGeom>
        </p:spPr>
        <p:txBody>
          <a:bodyPr wrap="square">
            <a:spAutoFit/>
          </a:bodyPr>
          <a:lstStyle/>
          <a:p>
            <a:r>
              <a:rPr lang="es-PE" sz="1200" dirty="0" err="1" smtClean="0"/>
              <a:t>Rathert</a:t>
            </a:r>
            <a:r>
              <a:rPr lang="es-PE" sz="1200" dirty="0" smtClean="0"/>
              <a:t> </a:t>
            </a:r>
            <a:r>
              <a:rPr lang="es-PE" sz="1200" dirty="0"/>
              <a:t>P</a:t>
            </a:r>
            <a:r>
              <a:rPr lang="es-PE" sz="1200" dirty="0" smtClean="0"/>
              <a:t>, </a:t>
            </a:r>
            <a:r>
              <a:rPr lang="es-PE" sz="1200" dirty="0" err="1" smtClean="0"/>
              <a:t>Roth</a:t>
            </a:r>
            <a:r>
              <a:rPr lang="es-PE" sz="1200" dirty="0" smtClean="0"/>
              <a:t> S. </a:t>
            </a:r>
            <a:r>
              <a:rPr lang="es-PE" sz="1200" dirty="0" err="1"/>
              <a:t>Urinzytologie</a:t>
            </a:r>
            <a:r>
              <a:rPr lang="es-PE" sz="1200" dirty="0"/>
              <a:t>: Praxis </a:t>
            </a:r>
            <a:r>
              <a:rPr lang="es-PE" sz="1200" dirty="0" err="1"/>
              <a:t>und</a:t>
            </a:r>
            <a:r>
              <a:rPr lang="es-PE" sz="1200" dirty="0"/>
              <a:t> </a:t>
            </a:r>
            <a:r>
              <a:rPr lang="es-PE" sz="1200" dirty="0" smtClean="0"/>
              <a:t>Atlas. </a:t>
            </a:r>
            <a:r>
              <a:rPr lang="es-PE" sz="1200" dirty="0"/>
              <a:t> </a:t>
            </a:r>
            <a:r>
              <a:rPr lang="es-PE" sz="1200" dirty="0" err="1"/>
              <a:t>Springer</a:t>
            </a:r>
            <a:r>
              <a:rPr lang="es-PE" sz="1200" dirty="0"/>
              <a:t>; </a:t>
            </a:r>
            <a:r>
              <a:rPr lang="es-PE" sz="1200" dirty="0" smtClean="0"/>
              <a:t>2008; 4: 48-65.</a:t>
            </a:r>
            <a:endParaRPr lang="es-PE" sz="1200" dirty="0"/>
          </a:p>
        </p:txBody>
      </p:sp>
      <p:sp>
        <p:nvSpPr>
          <p:cNvPr id="6" name="1 Título"/>
          <p:cNvSpPr>
            <a:spLocks noGrp="1"/>
          </p:cNvSpPr>
          <p:nvPr>
            <p:ph type="title"/>
          </p:nvPr>
        </p:nvSpPr>
        <p:spPr>
          <a:xfrm>
            <a:off x="-180528" y="1844824"/>
            <a:ext cx="4978896" cy="2727176"/>
          </a:xfrm>
        </p:spPr>
        <p:txBody>
          <a:bodyPr>
            <a:normAutofit/>
          </a:bodyPr>
          <a:lstStyle/>
          <a:p>
            <a:r>
              <a:rPr lang="es-PE" sz="7200" b="1" dirty="0" smtClean="0">
                <a:effectLst>
                  <a:outerShdw blurRad="38100" dist="38100" dir="2700000" algn="tl">
                    <a:srgbClr val="000000">
                      <a:alpha val="43137"/>
                    </a:srgbClr>
                  </a:outerShdw>
                </a:effectLst>
                <a:latin typeface="Aparajita" pitchFamily="34" charset="0"/>
                <a:cs typeface="Aparajita" pitchFamily="34" charset="0"/>
              </a:rPr>
              <a:t>Etapa</a:t>
            </a:r>
            <a:br>
              <a:rPr lang="es-PE" sz="7200" b="1" dirty="0" smtClean="0">
                <a:effectLst>
                  <a:outerShdw blurRad="38100" dist="38100" dir="2700000" algn="tl">
                    <a:srgbClr val="000000">
                      <a:alpha val="43137"/>
                    </a:srgbClr>
                  </a:outerShdw>
                </a:effectLst>
                <a:latin typeface="Aparajita" pitchFamily="34" charset="0"/>
                <a:cs typeface="Aparajita" pitchFamily="34" charset="0"/>
              </a:rPr>
            </a:br>
            <a:r>
              <a:rPr lang="es-PE" sz="7200" b="1" dirty="0" smtClean="0">
                <a:effectLst>
                  <a:outerShdw blurRad="38100" dist="38100" dir="2700000" algn="tl">
                    <a:srgbClr val="000000">
                      <a:alpha val="43137"/>
                    </a:srgbClr>
                  </a:outerShdw>
                </a:effectLst>
                <a:latin typeface="Aparajita" pitchFamily="34" charset="0"/>
                <a:cs typeface="Aparajita" pitchFamily="34" charset="0"/>
              </a:rPr>
              <a:t>Analítica</a:t>
            </a:r>
            <a:endParaRPr lang="es-PE" sz="7200" b="1" dirty="0">
              <a:effectLst>
                <a:outerShdw blurRad="38100" dist="38100" dir="2700000" algn="tl">
                  <a:srgbClr val="000000">
                    <a:alpha val="43137"/>
                  </a:srgbClr>
                </a:outerShdw>
              </a:effectLst>
              <a:latin typeface="Aparajita" pitchFamily="34" charset="0"/>
              <a:cs typeface="Aparajita" pitchFamily="34" charset="0"/>
            </a:endParaRPr>
          </a:p>
        </p:txBody>
      </p:sp>
    </p:spTree>
    <p:extLst>
      <p:ext uri="{BB962C8B-B14F-4D97-AF65-F5344CB8AC3E}">
        <p14:creationId xmlns:p14="http://schemas.microsoft.com/office/powerpoint/2010/main" val="29770633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6222" b="76556" l="81875" r="98688"/>
                    </a14:imgEffect>
                    <a14:imgEffect>
                      <a14:sharpenSoften amount="25000"/>
                    </a14:imgEffect>
                  </a14:imgLayer>
                </a14:imgProps>
              </a:ext>
              <a:ext uri="{28A0092B-C50C-407E-A947-70E740481C1C}">
                <a14:useLocalDpi xmlns:a14="http://schemas.microsoft.com/office/drawing/2010/main" val="0"/>
              </a:ext>
            </a:extLst>
          </a:blip>
          <a:srcRect l="81810" t="16253" r="1575" b="23731"/>
          <a:stretch/>
        </p:blipFill>
        <p:spPr bwMode="auto">
          <a:xfrm>
            <a:off x="6156176" y="663080"/>
            <a:ext cx="3049042" cy="619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79512" y="379685"/>
            <a:ext cx="6264696" cy="6001643"/>
          </a:xfrm>
          <a:prstGeom prst="rect">
            <a:avLst/>
          </a:prstGeom>
        </p:spPr>
        <p:txBody>
          <a:bodyPr wrap="square">
            <a:spAutoFit/>
          </a:bodyPr>
          <a:lstStyle/>
          <a:p>
            <a:pPr algn="just">
              <a:spcAft>
                <a:spcPts val="0"/>
              </a:spcAft>
            </a:pPr>
            <a:endParaRPr lang="es-PE" sz="2400" b="1" u="sng" dirty="0" smtClean="0">
              <a:solidFill>
                <a:srgbClr val="365F91"/>
              </a:solidFill>
              <a:latin typeface="Tahoma"/>
              <a:ea typeface="Calibri"/>
            </a:endParaRPr>
          </a:p>
          <a:p>
            <a:pPr algn="just">
              <a:spcAft>
                <a:spcPts val="0"/>
              </a:spcAft>
            </a:pPr>
            <a:r>
              <a:rPr lang="es-PE" sz="2400" b="1" u="sng" dirty="0" smtClean="0">
                <a:solidFill>
                  <a:srgbClr val="365F91"/>
                </a:solidFill>
                <a:latin typeface="Tahoma"/>
                <a:ea typeface="Calibri"/>
              </a:rPr>
              <a:t>Conclusiones</a:t>
            </a:r>
            <a:r>
              <a:rPr lang="es-PE" sz="2400" b="1" u="sng" dirty="0">
                <a:solidFill>
                  <a:srgbClr val="365F91"/>
                </a:solidFill>
                <a:latin typeface="Tahoma"/>
                <a:ea typeface="Calibri"/>
              </a:rPr>
              <a:t>: </a:t>
            </a:r>
            <a:endParaRPr lang="es-PE" sz="2400" b="1" u="sng" dirty="0" smtClean="0">
              <a:solidFill>
                <a:srgbClr val="365F91"/>
              </a:solidFill>
              <a:latin typeface="Tahoma"/>
              <a:ea typeface="Calibri"/>
            </a:endParaRPr>
          </a:p>
          <a:p>
            <a:pPr algn="just">
              <a:spcAft>
                <a:spcPts val="0"/>
              </a:spcAft>
            </a:pPr>
            <a:endParaRPr lang="es-PE" sz="2400" dirty="0" smtClean="0">
              <a:latin typeface="Tahoma"/>
              <a:ea typeface="Calibri"/>
            </a:endParaRPr>
          </a:p>
          <a:p>
            <a:pPr algn="just">
              <a:spcAft>
                <a:spcPts val="0"/>
              </a:spcAft>
            </a:pPr>
            <a:endParaRPr lang="es-PE" sz="2400" dirty="0">
              <a:latin typeface="Tahoma"/>
              <a:ea typeface="Calibri"/>
            </a:endParaRPr>
          </a:p>
          <a:p>
            <a:pPr marL="342900" lvl="0" indent="-342900" algn="just">
              <a:spcAft>
                <a:spcPts val="0"/>
              </a:spcAft>
              <a:buFont typeface="Symbol"/>
              <a:buChar char=""/>
            </a:pPr>
            <a:r>
              <a:rPr lang="es-PE" sz="2400" dirty="0">
                <a:latin typeface="Tahoma"/>
                <a:ea typeface="Calibri"/>
              </a:rPr>
              <a:t>El Cytocolor fue aplicado en </a:t>
            </a:r>
            <a:r>
              <a:rPr lang="es-PE" sz="2400" dirty="0" smtClean="0">
                <a:latin typeface="Tahoma"/>
                <a:ea typeface="Calibri"/>
              </a:rPr>
              <a:t>Buenos Aires más </a:t>
            </a:r>
            <a:r>
              <a:rPr lang="es-PE" sz="2400" dirty="0">
                <a:latin typeface="Tahoma"/>
                <a:ea typeface="Calibri"/>
              </a:rPr>
              <a:t>de </a:t>
            </a:r>
            <a:r>
              <a:rPr lang="es-PE" sz="2400" b="1" dirty="0">
                <a:latin typeface="Tahoma"/>
                <a:ea typeface="Calibri"/>
              </a:rPr>
              <a:t>19,800</a:t>
            </a:r>
            <a:r>
              <a:rPr lang="es-PE" sz="2400" dirty="0">
                <a:latin typeface="Tahoma"/>
                <a:ea typeface="Calibri"/>
              </a:rPr>
              <a:t> muestras obtenidas en octubre de 1999 a Diciembre del 2003, coloreándose 50 muestras por día, todas las muestras son observadas e informadas antes de la hora así la paciente tiene un resultado inmediato, incluso, la imagen citopatológica fotografiada, en caso de ser derivada al segundo nivel. </a:t>
            </a:r>
            <a:endParaRPr lang="es-PE" sz="2400" dirty="0" smtClean="0">
              <a:latin typeface="Tahoma"/>
              <a:ea typeface="Calibri"/>
            </a:endParaRPr>
          </a:p>
          <a:p>
            <a:pPr marL="342900" lvl="0" indent="-342900" algn="just">
              <a:spcAft>
                <a:spcPts val="0"/>
              </a:spcAft>
              <a:buFont typeface="Symbol"/>
              <a:buChar char=""/>
            </a:pPr>
            <a:endParaRPr lang="es-PE" sz="2400" dirty="0">
              <a:latin typeface="Tahoma"/>
              <a:ea typeface="Calibri"/>
            </a:endParaRPr>
          </a:p>
          <a:p>
            <a:pPr marL="342900" lvl="0" indent="-342900" algn="just">
              <a:spcAft>
                <a:spcPts val="0"/>
              </a:spcAft>
              <a:buFont typeface="Symbol"/>
              <a:buChar char=""/>
            </a:pPr>
            <a:r>
              <a:rPr lang="es-PE" sz="2400" dirty="0">
                <a:latin typeface="Tahoma"/>
                <a:ea typeface="Calibri"/>
              </a:rPr>
              <a:t>La técnica Cytocolor elimina el viraje álcali-acido (amoniaco - ácido clorhídrico</a:t>
            </a:r>
            <a:r>
              <a:rPr lang="es-PE" sz="2400" dirty="0" smtClean="0">
                <a:latin typeface="Tahoma"/>
                <a:ea typeface="Calibri"/>
              </a:rPr>
              <a:t>)</a:t>
            </a:r>
            <a:endParaRPr lang="es-PE" sz="2400" dirty="0">
              <a:latin typeface="Tahoma"/>
              <a:ea typeface="Calibri"/>
            </a:endParaRPr>
          </a:p>
        </p:txBody>
      </p:sp>
    </p:spTree>
    <p:extLst>
      <p:ext uri="{BB962C8B-B14F-4D97-AF65-F5344CB8AC3E}">
        <p14:creationId xmlns:p14="http://schemas.microsoft.com/office/powerpoint/2010/main" val="5466649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6222" b="76556" l="81875" r="98688"/>
                    </a14:imgEffect>
                    <a14:imgEffect>
                      <a14:sharpenSoften amount="25000"/>
                    </a14:imgEffect>
                  </a14:imgLayer>
                </a14:imgProps>
              </a:ext>
              <a:ext uri="{28A0092B-C50C-407E-A947-70E740481C1C}">
                <a14:useLocalDpi xmlns:a14="http://schemas.microsoft.com/office/drawing/2010/main" val="0"/>
              </a:ext>
            </a:extLst>
          </a:blip>
          <a:srcRect l="81810" t="16253" r="1575" b="23731"/>
          <a:stretch/>
        </p:blipFill>
        <p:spPr bwMode="auto">
          <a:xfrm>
            <a:off x="6156176" y="663080"/>
            <a:ext cx="3049042" cy="619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179512" y="260648"/>
            <a:ext cx="6264696" cy="6370975"/>
          </a:xfrm>
          <a:prstGeom prst="rect">
            <a:avLst/>
          </a:prstGeom>
        </p:spPr>
        <p:txBody>
          <a:bodyPr wrap="square">
            <a:spAutoFit/>
          </a:bodyPr>
          <a:lstStyle/>
          <a:p>
            <a:pPr algn="just">
              <a:spcAft>
                <a:spcPts val="0"/>
              </a:spcAft>
            </a:pPr>
            <a:r>
              <a:rPr lang="es-PE" sz="2400" b="1" u="sng" dirty="0">
                <a:solidFill>
                  <a:srgbClr val="365F91"/>
                </a:solidFill>
                <a:latin typeface="Tahoma"/>
                <a:ea typeface="Calibri"/>
              </a:rPr>
              <a:t>Conclusiones: </a:t>
            </a:r>
            <a:endParaRPr lang="es-PE" sz="2400" b="1" u="sng" dirty="0" smtClean="0">
              <a:solidFill>
                <a:srgbClr val="365F91"/>
              </a:solidFill>
              <a:latin typeface="Tahoma"/>
              <a:ea typeface="Calibri"/>
            </a:endParaRPr>
          </a:p>
          <a:p>
            <a:pPr algn="just">
              <a:spcAft>
                <a:spcPts val="0"/>
              </a:spcAft>
            </a:pPr>
            <a:endParaRPr lang="es-PE" sz="2400" dirty="0">
              <a:latin typeface="Tahoma"/>
              <a:ea typeface="Calibri"/>
            </a:endParaRPr>
          </a:p>
          <a:p>
            <a:pPr marL="342900" lvl="0" indent="-342900" algn="just">
              <a:spcAft>
                <a:spcPts val="0"/>
              </a:spcAft>
              <a:buFont typeface="Symbol"/>
              <a:buChar char=""/>
            </a:pPr>
            <a:r>
              <a:rPr lang="es-PE" sz="2400" dirty="0" smtClean="0">
                <a:latin typeface="Tahoma"/>
                <a:ea typeface="Calibri"/>
              </a:rPr>
              <a:t>El </a:t>
            </a:r>
            <a:r>
              <a:rPr lang="es-PE" sz="2400" dirty="0" err="1">
                <a:latin typeface="Tahoma"/>
                <a:ea typeface="Calibri"/>
              </a:rPr>
              <a:t>xilol</a:t>
            </a:r>
            <a:r>
              <a:rPr lang="es-PE" sz="2400" dirty="0">
                <a:latin typeface="Tahoma"/>
                <a:ea typeface="Calibri"/>
              </a:rPr>
              <a:t> debe ser eliminado usando el montaje rápido para microscopia denominado </a:t>
            </a:r>
            <a:r>
              <a:rPr lang="es-PE" sz="2400" dirty="0" err="1">
                <a:latin typeface="Tahoma"/>
                <a:ea typeface="Calibri"/>
              </a:rPr>
              <a:t>Entellan</a:t>
            </a:r>
            <a:r>
              <a:rPr lang="es-PE" sz="2400" dirty="0" smtClean="0">
                <a:latin typeface="Tahoma"/>
                <a:ea typeface="Calibri"/>
              </a:rPr>
              <a:t>.</a:t>
            </a:r>
          </a:p>
          <a:p>
            <a:pPr marL="342900" lvl="0" indent="-342900" algn="just">
              <a:spcAft>
                <a:spcPts val="0"/>
              </a:spcAft>
              <a:buFont typeface="Symbol"/>
              <a:buChar char=""/>
            </a:pPr>
            <a:endParaRPr lang="es-PE" sz="2400" dirty="0">
              <a:latin typeface="Tahoma"/>
              <a:ea typeface="Calibri"/>
            </a:endParaRPr>
          </a:p>
          <a:p>
            <a:pPr marL="342900" lvl="0" indent="-342900" algn="just">
              <a:spcAft>
                <a:spcPts val="0"/>
              </a:spcAft>
              <a:buFont typeface="Symbol"/>
              <a:buChar char=""/>
            </a:pPr>
            <a:r>
              <a:rPr lang="es-PE" sz="2400" dirty="0">
                <a:latin typeface="Tahoma"/>
                <a:ea typeface="Calibri"/>
              </a:rPr>
              <a:t>El costo beneficio es a favor del paciente</a:t>
            </a:r>
            <a:r>
              <a:rPr lang="es-PE" sz="2400" dirty="0" smtClean="0">
                <a:latin typeface="Tahoma"/>
                <a:ea typeface="Calibri"/>
              </a:rPr>
              <a:t>.</a:t>
            </a:r>
          </a:p>
          <a:p>
            <a:pPr marL="342900" lvl="0" indent="-342900" algn="just">
              <a:spcAft>
                <a:spcPts val="0"/>
              </a:spcAft>
              <a:buFont typeface="Symbol"/>
              <a:buChar char=""/>
            </a:pPr>
            <a:endParaRPr lang="es-PE" sz="2400" dirty="0">
              <a:latin typeface="Tahoma"/>
              <a:ea typeface="Calibri"/>
            </a:endParaRPr>
          </a:p>
          <a:p>
            <a:pPr marL="342900" lvl="0" indent="-342900" algn="just">
              <a:spcAft>
                <a:spcPts val="0"/>
              </a:spcAft>
              <a:buFont typeface="Symbol"/>
              <a:buChar char=""/>
            </a:pPr>
            <a:r>
              <a:rPr lang="es-PE" sz="2400" dirty="0">
                <a:latin typeface="Tahoma"/>
                <a:ea typeface="Calibri"/>
              </a:rPr>
              <a:t>La eliminación de reactivos tóxico-cancerígenos reduce los riesgos en la salud del operador y lo que es más importante, la salud del mundo</a:t>
            </a:r>
            <a:r>
              <a:rPr lang="es-PE" sz="2400" dirty="0" smtClean="0">
                <a:latin typeface="Tahoma"/>
                <a:ea typeface="Calibri"/>
              </a:rPr>
              <a:t>.</a:t>
            </a:r>
          </a:p>
          <a:p>
            <a:pPr marL="342900" lvl="0" indent="-342900" algn="just">
              <a:spcAft>
                <a:spcPts val="0"/>
              </a:spcAft>
              <a:buFont typeface="Symbol"/>
              <a:buChar char=""/>
            </a:pPr>
            <a:endParaRPr lang="es-PE" sz="2400" dirty="0">
              <a:latin typeface="Tahoma"/>
              <a:ea typeface="Calibri"/>
            </a:endParaRPr>
          </a:p>
          <a:p>
            <a:pPr marL="342900" lvl="0" indent="-342900" algn="just">
              <a:spcAft>
                <a:spcPts val="0"/>
              </a:spcAft>
              <a:buFont typeface="Symbol"/>
              <a:buChar char=""/>
            </a:pPr>
            <a:r>
              <a:rPr lang="es-PE" sz="2400" dirty="0">
                <a:latin typeface="Tahoma"/>
                <a:ea typeface="Calibri"/>
              </a:rPr>
              <a:t>Tenemos la seguridad que la Biología Molecular en su momento hará resaltar a la técnica de coloración de </a:t>
            </a:r>
            <a:r>
              <a:rPr lang="es-PE" sz="2400" dirty="0" err="1">
                <a:latin typeface="Tahoma"/>
                <a:ea typeface="Calibri"/>
              </a:rPr>
              <a:t>Georgios</a:t>
            </a:r>
            <a:r>
              <a:rPr lang="es-PE" sz="2400" dirty="0">
                <a:latin typeface="Tahoma"/>
                <a:ea typeface="Calibri"/>
              </a:rPr>
              <a:t> Papanicolaou.</a:t>
            </a:r>
            <a:endParaRPr lang="es-PE" sz="2400" dirty="0">
              <a:latin typeface="Tahoma"/>
              <a:ea typeface="Calibri"/>
            </a:endParaRPr>
          </a:p>
        </p:txBody>
      </p:sp>
    </p:spTree>
    <p:extLst>
      <p:ext uri="{BB962C8B-B14F-4D97-AF65-F5344CB8AC3E}">
        <p14:creationId xmlns:p14="http://schemas.microsoft.com/office/powerpoint/2010/main" val="84067396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a:p>
        </p:txBody>
      </p:sp>
      <p:pic>
        <p:nvPicPr>
          <p:cNvPr id="4" name="Picture 2" descr="C:\Users\vrojas\Desktop\IMG_0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2616" y="-728480"/>
            <a:ext cx="11089232" cy="831654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933352" y="548680"/>
            <a:ext cx="4525150" cy="923330"/>
          </a:xfrm>
          <a:prstGeom prst="rect">
            <a:avLst/>
          </a:prstGeom>
          <a:noFill/>
        </p:spPr>
        <p:txBody>
          <a:bodyPr wrap="none" lIns="91440" tIns="45720" rIns="91440" bIns="45720">
            <a:prstTxWarp prst="textArchUp">
              <a:avLst/>
            </a:prstTxWarp>
            <a:spAutoFit/>
          </a:bodyPr>
          <a:lstStyle/>
          <a:p>
            <a:pPr algn="ctr"/>
            <a:r>
              <a:rPr lang="es-E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Por su atención</a:t>
            </a:r>
            <a:endParaRPr lang="es-E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5 Rectángulo"/>
          <p:cNvSpPr/>
          <p:nvPr/>
        </p:nvSpPr>
        <p:spPr>
          <a:xfrm>
            <a:off x="3923928" y="5641280"/>
            <a:ext cx="4896544" cy="923330"/>
          </a:xfrm>
          <a:prstGeom prst="rect">
            <a:avLst/>
          </a:prstGeom>
          <a:noFill/>
        </p:spPr>
        <p:txBody>
          <a:bodyPr wrap="none" lIns="91440" tIns="45720" rIns="91440" bIns="45720">
            <a:prstTxWarp prst="textArchDown">
              <a:avLst/>
            </a:prstTxWarp>
            <a:spAutoFit/>
          </a:bodyPr>
          <a:lstStyle/>
          <a:p>
            <a:pPr algn="ctr"/>
            <a:r>
              <a:rPr lang="es-ES" sz="96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s-ES" sz="9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Chas Gracias!</a:t>
            </a:r>
            <a:endParaRPr lang="es-ES" sz="9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279845491"/>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80721"/>
          <a:stretch/>
        </p:blipFill>
        <p:spPr bwMode="auto">
          <a:xfrm>
            <a:off x="395538" y="5301208"/>
            <a:ext cx="8496942" cy="10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images-02.delcampe-static.net/img_large/auction/000/285/454/291_001.jpg"/>
          <p:cNvPicPr>
            <a:picLocks noChangeAspect="1" noChangeArrowheads="1"/>
          </p:cNvPicPr>
          <p:nvPr/>
        </p:nvPicPr>
        <p:blipFill rotWithShape="1">
          <a:blip r:embed="rId4">
            <a:extLst>
              <a:ext uri="{28A0092B-C50C-407E-A947-70E740481C1C}">
                <a14:useLocalDpi xmlns:a14="http://schemas.microsoft.com/office/drawing/2010/main" val="0"/>
              </a:ext>
            </a:extLst>
          </a:blip>
          <a:srcRect b="2593"/>
          <a:stretch/>
        </p:blipFill>
        <p:spPr bwMode="auto">
          <a:xfrm>
            <a:off x="1" y="542163"/>
            <a:ext cx="9144000" cy="4759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053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107504" y="991269"/>
            <a:ext cx="8928992" cy="4525963"/>
          </a:xfrm>
        </p:spPr>
        <p:txBody>
          <a:bodyPr/>
          <a:lstStyle/>
          <a:p>
            <a:pPr marL="0" indent="0" algn="just" eaLnBrk="1" hangingPunct="1">
              <a:lnSpc>
                <a:spcPct val="90000"/>
              </a:lnSpc>
              <a:buNone/>
              <a:defRPr/>
            </a:pPr>
            <a:r>
              <a:rPr lang="es-ES_tradnl" dirty="0" smtClean="0"/>
              <a:t>George N. Papanicolaou, maestro pionero y sabio cuyo test lleva su nombre, este valor radica en que sistematizo , desde la toma de muestra, tinción y criterios de malignidad.</a:t>
            </a:r>
          </a:p>
          <a:p>
            <a:pPr marL="0" indent="0" algn="just" eaLnBrk="1" hangingPunct="1">
              <a:lnSpc>
                <a:spcPct val="90000"/>
              </a:lnSpc>
              <a:buNone/>
              <a:defRPr/>
            </a:pPr>
            <a:endParaRPr lang="es-ES_tradnl" dirty="0"/>
          </a:p>
          <a:p>
            <a:pPr marL="0" indent="0" algn="just" eaLnBrk="1" hangingPunct="1">
              <a:lnSpc>
                <a:spcPct val="90000"/>
              </a:lnSpc>
              <a:buNone/>
              <a:defRPr/>
            </a:pPr>
            <a:r>
              <a:rPr lang="es-ES_tradnl" dirty="0" smtClean="0"/>
              <a:t>En su </a:t>
            </a:r>
            <a:r>
              <a:rPr lang="es-ES_tradnl" b="1" i="1" dirty="0" smtClean="0"/>
              <a:t>“Atlas of </a:t>
            </a:r>
            <a:r>
              <a:rPr lang="es-ES_tradnl" b="1" i="1" dirty="0" err="1" smtClean="0"/>
              <a:t>exfoliative</a:t>
            </a:r>
            <a:r>
              <a:rPr lang="es-ES_tradnl" b="1" i="1" dirty="0" smtClean="0"/>
              <a:t> </a:t>
            </a:r>
            <a:r>
              <a:rPr lang="es-ES_tradnl" b="1" i="1" dirty="0" err="1" smtClean="0"/>
              <a:t>cytology</a:t>
            </a:r>
            <a:r>
              <a:rPr lang="es-ES_tradnl" b="1" i="1" dirty="0" smtClean="0"/>
              <a:t>” </a:t>
            </a:r>
            <a:r>
              <a:rPr lang="es-ES_tradnl" dirty="0" smtClean="0"/>
              <a:t>de 1954, dibujadas por su técnico Mr. Murayama recorren las patologías con exquisitez de detalles de fidelidad morfológica</a:t>
            </a:r>
            <a:endParaRPr lang="es-ES" dirty="0" smtClean="0"/>
          </a:p>
        </p:txBody>
      </p:sp>
    </p:spTree>
    <p:extLst>
      <p:ext uri="{BB962C8B-B14F-4D97-AF65-F5344CB8AC3E}">
        <p14:creationId xmlns:p14="http://schemas.microsoft.com/office/powerpoint/2010/main" val="88593174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TotalTime>
  <Words>951</Words>
  <Application>Microsoft Office PowerPoint</Application>
  <PresentationFormat>Presentación en pantalla (4:3)</PresentationFormat>
  <Paragraphs>98</Paragraphs>
  <Slides>72</Slides>
  <Notes>2</Notes>
  <HiddenSlides>0</HiddenSlides>
  <MMClips>0</MMClips>
  <ScaleCrop>false</ScaleCrop>
  <HeadingPairs>
    <vt:vector size="4" baseType="variant">
      <vt:variant>
        <vt:lpstr>Tema</vt:lpstr>
      </vt:variant>
      <vt:variant>
        <vt:i4>1</vt:i4>
      </vt:variant>
      <vt:variant>
        <vt:lpstr>Títulos de diapositiva</vt:lpstr>
      </vt:variant>
      <vt:variant>
        <vt:i4>72</vt:i4>
      </vt:variant>
    </vt:vector>
  </HeadingPairs>
  <TitlesOfParts>
    <vt:vector size="73" baseType="lpstr">
      <vt:lpstr>Tema de Office</vt:lpstr>
      <vt:lpstr>DEL CYTOCOLOR HACIA EL PAPANICOLAOU ECOLÓGICO. </vt:lpstr>
      <vt:lpstr>Presentación de PowerPoint</vt:lpstr>
      <vt:lpstr>Presentación de PowerPoint</vt:lpstr>
      <vt:lpstr>Presentación de PowerPoint</vt:lpstr>
      <vt:lpstr>Preanalítica</vt:lpstr>
      <vt:lpstr>Presentación de PowerPoint</vt:lpstr>
      <vt:lpstr>Etapa Analítica</vt:lpstr>
      <vt:lpstr>Presentación de PowerPoint</vt:lpstr>
      <vt:lpstr>Presentación de PowerPoint</vt:lpstr>
      <vt:lpstr>Presentación de PowerPoint</vt:lpstr>
      <vt:lpstr>Presentación de PowerPoint</vt:lpstr>
      <vt:lpstr>Presentación de PowerPoint</vt:lpstr>
      <vt:lpstr>TECNICA DE COLORACIÓN </vt:lpstr>
      <vt:lpstr>“Tinción de PAPANICOLAOU”</vt:lpstr>
      <vt:lpstr>Presentación de PowerPoint</vt:lpstr>
      <vt:lpstr>Orange G</vt:lpstr>
      <vt:lpstr>3.- Solución Alcoholica EA (Eosina, verde claro y marrón Bismarck)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NACIONAL FEDERICO VILLARREAL</dc:title>
  <dc:creator>Victor Abraham Rojas Zumaran</dc:creator>
  <cp:lastModifiedBy>Victor Abraham Rojas Zumaran</cp:lastModifiedBy>
  <cp:revision>46</cp:revision>
  <dcterms:created xsi:type="dcterms:W3CDTF">2014-11-11T16:58:57Z</dcterms:created>
  <dcterms:modified xsi:type="dcterms:W3CDTF">2014-11-27T20:17:57Z</dcterms:modified>
</cp:coreProperties>
</file>