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4"/>
  </p:notesMasterIdLst>
  <p:sldIdLst>
    <p:sldId id="256" r:id="rId2"/>
    <p:sldId id="261" r:id="rId3"/>
    <p:sldId id="257" r:id="rId4"/>
    <p:sldId id="337" r:id="rId5"/>
    <p:sldId id="338" r:id="rId6"/>
    <p:sldId id="258" r:id="rId7"/>
    <p:sldId id="264" r:id="rId8"/>
    <p:sldId id="265" r:id="rId9"/>
    <p:sldId id="327" r:id="rId10"/>
    <p:sldId id="267" r:id="rId11"/>
    <p:sldId id="270" r:id="rId12"/>
    <p:sldId id="271" r:id="rId13"/>
    <p:sldId id="272" r:id="rId14"/>
    <p:sldId id="273" r:id="rId15"/>
    <p:sldId id="274" r:id="rId16"/>
    <p:sldId id="277" r:id="rId17"/>
    <p:sldId id="275" r:id="rId18"/>
    <p:sldId id="276" r:id="rId19"/>
    <p:sldId id="334" r:id="rId20"/>
    <p:sldId id="329" r:id="rId21"/>
    <p:sldId id="279" r:id="rId22"/>
    <p:sldId id="354" r:id="rId23"/>
    <p:sldId id="287" r:id="rId24"/>
    <p:sldId id="289" r:id="rId25"/>
    <p:sldId id="295" r:id="rId26"/>
    <p:sldId id="296" r:id="rId27"/>
    <p:sldId id="298" r:id="rId28"/>
    <p:sldId id="299" r:id="rId29"/>
    <p:sldId id="300" r:id="rId30"/>
    <p:sldId id="349" r:id="rId31"/>
    <p:sldId id="348" r:id="rId32"/>
    <p:sldId id="347" r:id="rId33"/>
    <p:sldId id="301" r:id="rId34"/>
    <p:sldId id="302" r:id="rId35"/>
    <p:sldId id="303" r:id="rId36"/>
    <p:sldId id="350" r:id="rId37"/>
    <p:sldId id="351" r:id="rId38"/>
    <p:sldId id="352" r:id="rId39"/>
    <p:sldId id="304" r:id="rId40"/>
    <p:sldId id="306" r:id="rId41"/>
    <p:sldId id="307" r:id="rId42"/>
    <p:sldId id="308" r:id="rId43"/>
  </p:sldIdLst>
  <p:sldSz cx="9144000" cy="6858000" type="screen4x3"/>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2142" autoAdjust="0"/>
  </p:normalViewPr>
  <p:slideViewPr>
    <p:cSldViewPr>
      <p:cViewPr varScale="1">
        <p:scale>
          <a:sx n="67" d="100"/>
          <a:sy n="67" d="100"/>
        </p:scale>
        <p:origin x="-606"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E"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51D4E2-943F-4DEE-9117-E594C1997F69}" type="datetimeFigureOut">
              <a:rPr lang="es-PE" smtClean="0"/>
              <a:pPr/>
              <a:t>28/11/2014</a:t>
            </a:fld>
            <a:endParaRPr lang="es-PE"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PE"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PE"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AC6FC8-287A-4370-9F54-CDAB4CF57047}" type="slidenum">
              <a:rPr lang="es-PE" smtClean="0"/>
              <a:pPr/>
              <a:t>‹Nº›</a:t>
            </a:fld>
            <a:endParaRPr lang="es-PE"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dirty="0"/>
          </a:p>
        </p:txBody>
      </p:sp>
      <p:sp>
        <p:nvSpPr>
          <p:cNvPr id="4" name="3 Marcador de número de diapositiva"/>
          <p:cNvSpPr>
            <a:spLocks noGrp="1"/>
          </p:cNvSpPr>
          <p:nvPr>
            <p:ph type="sldNum" sz="quarter" idx="10"/>
          </p:nvPr>
        </p:nvSpPr>
        <p:spPr/>
        <p:txBody>
          <a:bodyPr/>
          <a:lstStyle/>
          <a:p>
            <a:fld id="{8EAC6FC8-287A-4370-9F54-CDAB4CF57047}" type="slidenum">
              <a:rPr lang="es-PE" smtClean="0"/>
              <a:pPr/>
              <a:t>7</a:t>
            </a:fld>
            <a:endParaRPr lang="es-PE"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BEFBBEE1-4780-4BA1-9296-4B17D1780819}" type="datetimeFigureOut">
              <a:rPr lang="es-PE" smtClean="0"/>
              <a:pPr/>
              <a:t>28/11/2014</a:t>
            </a:fld>
            <a:endParaRPr lang="es-PE" dirty="0"/>
          </a:p>
        </p:txBody>
      </p:sp>
      <p:sp>
        <p:nvSpPr>
          <p:cNvPr id="19" name="18 Marcador de pie de página"/>
          <p:cNvSpPr>
            <a:spLocks noGrp="1"/>
          </p:cNvSpPr>
          <p:nvPr>
            <p:ph type="ftr" sz="quarter" idx="11"/>
          </p:nvPr>
        </p:nvSpPr>
        <p:spPr/>
        <p:txBody>
          <a:bodyPr/>
          <a:lstStyle/>
          <a:p>
            <a:endParaRPr lang="es-PE" dirty="0"/>
          </a:p>
        </p:txBody>
      </p:sp>
      <p:sp>
        <p:nvSpPr>
          <p:cNvPr id="27" name="26 Marcador de número de diapositiva"/>
          <p:cNvSpPr>
            <a:spLocks noGrp="1"/>
          </p:cNvSpPr>
          <p:nvPr>
            <p:ph type="sldNum" sz="quarter" idx="12"/>
          </p:nvPr>
        </p:nvSpPr>
        <p:spPr/>
        <p:txBody>
          <a:bodyPr/>
          <a:lstStyle/>
          <a:p>
            <a:fld id="{933144F2-B370-4AB8-92C5-84CBB53BECE8}" type="slidenum">
              <a:rPr lang="es-PE" smtClean="0"/>
              <a:pPr/>
              <a:t>‹Nº›</a:t>
            </a:fld>
            <a:endParaRPr lang="es-P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BEFBBEE1-4780-4BA1-9296-4B17D1780819}" type="datetimeFigureOut">
              <a:rPr lang="es-PE" smtClean="0"/>
              <a:pPr/>
              <a:t>28/11/2014</a:t>
            </a:fld>
            <a:endParaRPr lang="es-PE" dirty="0"/>
          </a:p>
        </p:txBody>
      </p:sp>
      <p:sp>
        <p:nvSpPr>
          <p:cNvPr id="5" name="4 Marcador de pie de página"/>
          <p:cNvSpPr>
            <a:spLocks noGrp="1"/>
          </p:cNvSpPr>
          <p:nvPr>
            <p:ph type="ftr" sz="quarter" idx="11"/>
          </p:nvPr>
        </p:nvSpPr>
        <p:spPr/>
        <p:txBody>
          <a:bodyPr/>
          <a:lstStyle/>
          <a:p>
            <a:endParaRPr lang="es-PE" dirty="0"/>
          </a:p>
        </p:txBody>
      </p:sp>
      <p:sp>
        <p:nvSpPr>
          <p:cNvPr id="6" name="5 Marcador de número de diapositiva"/>
          <p:cNvSpPr>
            <a:spLocks noGrp="1"/>
          </p:cNvSpPr>
          <p:nvPr>
            <p:ph type="sldNum" sz="quarter" idx="12"/>
          </p:nvPr>
        </p:nvSpPr>
        <p:spPr/>
        <p:txBody>
          <a:bodyPr/>
          <a:lstStyle/>
          <a:p>
            <a:fld id="{933144F2-B370-4AB8-92C5-84CBB53BECE8}" type="slidenum">
              <a:rPr lang="es-PE" smtClean="0"/>
              <a:pPr/>
              <a:t>‹Nº›</a:t>
            </a:fld>
            <a:endParaRPr lang="es-P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BEFBBEE1-4780-4BA1-9296-4B17D1780819}" type="datetimeFigureOut">
              <a:rPr lang="es-PE" smtClean="0"/>
              <a:pPr/>
              <a:t>28/11/2014</a:t>
            </a:fld>
            <a:endParaRPr lang="es-PE" dirty="0"/>
          </a:p>
        </p:txBody>
      </p:sp>
      <p:sp>
        <p:nvSpPr>
          <p:cNvPr id="5" name="4 Marcador de pie de página"/>
          <p:cNvSpPr>
            <a:spLocks noGrp="1"/>
          </p:cNvSpPr>
          <p:nvPr>
            <p:ph type="ftr" sz="quarter" idx="11"/>
          </p:nvPr>
        </p:nvSpPr>
        <p:spPr/>
        <p:txBody>
          <a:bodyPr/>
          <a:lstStyle/>
          <a:p>
            <a:endParaRPr lang="es-PE" dirty="0"/>
          </a:p>
        </p:txBody>
      </p:sp>
      <p:sp>
        <p:nvSpPr>
          <p:cNvPr id="6" name="5 Marcador de número de diapositiva"/>
          <p:cNvSpPr>
            <a:spLocks noGrp="1"/>
          </p:cNvSpPr>
          <p:nvPr>
            <p:ph type="sldNum" sz="quarter" idx="12"/>
          </p:nvPr>
        </p:nvSpPr>
        <p:spPr/>
        <p:txBody>
          <a:bodyPr/>
          <a:lstStyle/>
          <a:p>
            <a:fld id="{933144F2-B370-4AB8-92C5-84CBB53BECE8}" type="slidenum">
              <a:rPr lang="es-PE" smtClean="0"/>
              <a:pPr/>
              <a:t>‹Nº›</a:t>
            </a:fld>
            <a:endParaRPr lang="es-P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BEFBBEE1-4780-4BA1-9296-4B17D1780819}" type="datetimeFigureOut">
              <a:rPr lang="es-PE" smtClean="0"/>
              <a:pPr/>
              <a:t>28/11/2014</a:t>
            </a:fld>
            <a:endParaRPr lang="es-PE" dirty="0"/>
          </a:p>
        </p:txBody>
      </p:sp>
      <p:sp>
        <p:nvSpPr>
          <p:cNvPr id="5" name="4 Marcador de pie de página"/>
          <p:cNvSpPr>
            <a:spLocks noGrp="1"/>
          </p:cNvSpPr>
          <p:nvPr>
            <p:ph type="ftr" sz="quarter" idx="11"/>
          </p:nvPr>
        </p:nvSpPr>
        <p:spPr/>
        <p:txBody>
          <a:bodyPr/>
          <a:lstStyle/>
          <a:p>
            <a:endParaRPr lang="es-PE" dirty="0"/>
          </a:p>
        </p:txBody>
      </p:sp>
      <p:sp>
        <p:nvSpPr>
          <p:cNvPr id="6" name="5 Marcador de número de diapositiva"/>
          <p:cNvSpPr>
            <a:spLocks noGrp="1"/>
          </p:cNvSpPr>
          <p:nvPr>
            <p:ph type="sldNum" sz="quarter" idx="12"/>
          </p:nvPr>
        </p:nvSpPr>
        <p:spPr/>
        <p:txBody>
          <a:bodyPr/>
          <a:lstStyle/>
          <a:p>
            <a:fld id="{933144F2-B370-4AB8-92C5-84CBB53BECE8}" type="slidenum">
              <a:rPr lang="es-PE" smtClean="0"/>
              <a:pPr/>
              <a:t>‹Nº›</a:t>
            </a:fld>
            <a:endParaRPr lang="es-P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BEFBBEE1-4780-4BA1-9296-4B17D1780819}" type="datetimeFigureOut">
              <a:rPr lang="es-PE" smtClean="0"/>
              <a:pPr/>
              <a:t>28/11/2014</a:t>
            </a:fld>
            <a:endParaRPr lang="es-PE" dirty="0"/>
          </a:p>
        </p:txBody>
      </p:sp>
      <p:sp>
        <p:nvSpPr>
          <p:cNvPr id="5" name="4 Marcador de pie de página"/>
          <p:cNvSpPr>
            <a:spLocks noGrp="1"/>
          </p:cNvSpPr>
          <p:nvPr>
            <p:ph type="ftr" sz="quarter" idx="11"/>
          </p:nvPr>
        </p:nvSpPr>
        <p:spPr/>
        <p:txBody>
          <a:bodyPr/>
          <a:lstStyle/>
          <a:p>
            <a:endParaRPr lang="es-PE" dirty="0"/>
          </a:p>
        </p:txBody>
      </p:sp>
      <p:sp>
        <p:nvSpPr>
          <p:cNvPr id="6" name="5 Marcador de número de diapositiva"/>
          <p:cNvSpPr>
            <a:spLocks noGrp="1"/>
          </p:cNvSpPr>
          <p:nvPr>
            <p:ph type="sldNum" sz="quarter" idx="12"/>
          </p:nvPr>
        </p:nvSpPr>
        <p:spPr/>
        <p:txBody>
          <a:bodyPr/>
          <a:lstStyle/>
          <a:p>
            <a:fld id="{933144F2-B370-4AB8-92C5-84CBB53BECE8}" type="slidenum">
              <a:rPr lang="es-PE" smtClean="0"/>
              <a:pPr/>
              <a:t>‹Nº›</a:t>
            </a:fld>
            <a:endParaRPr lang="es-P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BEFBBEE1-4780-4BA1-9296-4B17D1780819}" type="datetimeFigureOut">
              <a:rPr lang="es-PE" smtClean="0"/>
              <a:pPr/>
              <a:t>28/11/2014</a:t>
            </a:fld>
            <a:endParaRPr lang="es-PE" dirty="0"/>
          </a:p>
        </p:txBody>
      </p:sp>
      <p:sp>
        <p:nvSpPr>
          <p:cNvPr id="6" name="5 Marcador de pie de página"/>
          <p:cNvSpPr>
            <a:spLocks noGrp="1"/>
          </p:cNvSpPr>
          <p:nvPr>
            <p:ph type="ftr" sz="quarter" idx="11"/>
          </p:nvPr>
        </p:nvSpPr>
        <p:spPr/>
        <p:txBody>
          <a:bodyPr/>
          <a:lstStyle/>
          <a:p>
            <a:endParaRPr lang="es-PE" dirty="0"/>
          </a:p>
        </p:txBody>
      </p:sp>
      <p:sp>
        <p:nvSpPr>
          <p:cNvPr id="7" name="6 Marcador de número de diapositiva"/>
          <p:cNvSpPr>
            <a:spLocks noGrp="1"/>
          </p:cNvSpPr>
          <p:nvPr>
            <p:ph type="sldNum" sz="quarter" idx="12"/>
          </p:nvPr>
        </p:nvSpPr>
        <p:spPr/>
        <p:txBody>
          <a:bodyPr/>
          <a:lstStyle/>
          <a:p>
            <a:fld id="{933144F2-B370-4AB8-92C5-84CBB53BECE8}" type="slidenum">
              <a:rPr lang="es-PE" smtClean="0"/>
              <a:pPr/>
              <a:t>‹Nº›</a:t>
            </a:fld>
            <a:endParaRPr lang="es-P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BEFBBEE1-4780-4BA1-9296-4B17D1780819}" type="datetimeFigureOut">
              <a:rPr lang="es-PE" smtClean="0"/>
              <a:pPr/>
              <a:t>28/11/2014</a:t>
            </a:fld>
            <a:endParaRPr lang="es-PE" dirty="0"/>
          </a:p>
        </p:txBody>
      </p:sp>
      <p:sp>
        <p:nvSpPr>
          <p:cNvPr id="8" name="7 Marcador de pie de página"/>
          <p:cNvSpPr>
            <a:spLocks noGrp="1"/>
          </p:cNvSpPr>
          <p:nvPr>
            <p:ph type="ftr" sz="quarter" idx="11"/>
          </p:nvPr>
        </p:nvSpPr>
        <p:spPr/>
        <p:txBody>
          <a:bodyPr/>
          <a:lstStyle/>
          <a:p>
            <a:endParaRPr lang="es-PE" dirty="0"/>
          </a:p>
        </p:txBody>
      </p:sp>
      <p:sp>
        <p:nvSpPr>
          <p:cNvPr id="9" name="8 Marcador de número de diapositiva"/>
          <p:cNvSpPr>
            <a:spLocks noGrp="1"/>
          </p:cNvSpPr>
          <p:nvPr>
            <p:ph type="sldNum" sz="quarter" idx="12"/>
          </p:nvPr>
        </p:nvSpPr>
        <p:spPr/>
        <p:txBody>
          <a:bodyPr/>
          <a:lstStyle/>
          <a:p>
            <a:fld id="{933144F2-B370-4AB8-92C5-84CBB53BECE8}" type="slidenum">
              <a:rPr lang="es-PE" smtClean="0"/>
              <a:pPr/>
              <a:t>‹Nº›</a:t>
            </a:fld>
            <a:endParaRPr lang="es-P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BEFBBEE1-4780-4BA1-9296-4B17D1780819}" type="datetimeFigureOut">
              <a:rPr lang="es-PE" smtClean="0"/>
              <a:pPr/>
              <a:t>28/11/2014</a:t>
            </a:fld>
            <a:endParaRPr lang="es-PE" dirty="0"/>
          </a:p>
        </p:txBody>
      </p:sp>
      <p:sp>
        <p:nvSpPr>
          <p:cNvPr id="4" name="3 Marcador de pie de página"/>
          <p:cNvSpPr>
            <a:spLocks noGrp="1"/>
          </p:cNvSpPr>
          <p:nvPr>
            <p:ph type="ftr" sz="quarter" idx="11"/>
          </p:nvPr>
        </p:nvSpPr>
        <p:spPr/>
        <p:txBody>
          <a:bodyPr/>
          <a:lstStyle/>
          <a:p>
            <a:endParaRPr lang="es-PE" dirty="0"/>
          </a:p>
        </p:txBody>
      </p:sp>
      <p:sp>
        <p:nvSpPr>
          <p:cNvPr id="5" name="4 Marcador de número de diapositiva"/>
          <p:cNvSpPr>
            <a:spLocks noGrp="1"/>
          </p:cNvSpPr>
          <p:nvPr>
            <p:ph type="sldNum" sz="quarter" idx="12"/>
          </p:nvPr>
        </p:nvSpPr>
        <p:spPr/>
        <p:txBody>
          <a:bodyPr/>
          <a:lstStyle/>
          <a:p>
            <a:fld id="{933144F2-B370-4AB8-92C5-84CBB53BECE8}" type="slidenum">
              <a:rPr lang="es-PE" smtClean="0"/>
              <a:pPr/>
              <a:t>‹Nº›</a:t>
            </a:fld>
            <a:endParaRPr lang="es-P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EFBBEE1-4780-4BA1-9296-4B17D1780819}" type="datetimeFigureOut">
              <a:rPr lang="es-PE" smtClean="0"/>
              <a:pPr/>
              <a:t>28/11/2014</a:t>
            </a:fld>
            <a:endParaRPr lang="es-PE" dirty="0"/>
          </a:p>
        </p:txBody>
      </p:sp>
      <p:sp>
        <p:nvSpPr>
          <p:cNvPr id="3" name="2 Marcador de pie de página"/>
          <p:cNvSpPr>
            <a:spLocks noGrp="1"/>
          </p:cNvSpPr>
          <p:nvPr>
            <p:ph type="ftr" sz="quarter" idx="11"/>
          </p:nvPr>
        </p:nvSpPr>
        <p:spPr/>
        <p:txBody>
          <a:bodyPr/>
          <a:lstStyle/>
          <a:p>
            <a:endParaRPr lang="es-PE" dirty="0"/>
          </a:p>
        </p:txBody>
      </p:sp>
      <p:sp>
        <p:nvSpPr>
          <p:cNvPr id="4" name="3 Marcador de número de diapositiva"/>
          <p:cNvSpPr>
            <a:spLocks noGrp="1"/>
          </p:cNvSpPr>
          <p:nvPr>
            <p:ph type="sldNum" sz="quarter" idx="12"/>
          </p:nvPr>
        </p:nvSpPr>
        <p:spPr/>
        <p:txBody>
          <a:bodyPr/>
          <a:lstStyle/>
          <a:p>
            <a:fld id="{933144F2-B370-4AB8-92C5-84CBB53BECE8}" type="slidenum">
              <a:rPr lang="es-PE" smtClean="0"/>
              <a:pPr/>
              <a:t>‹Nº›</a:t>
            </a:fld>
            <a:endParaRPr lang="es-P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BEFBBEE1-4780-4BA1-9296-4B17D1780819}" type="datetimeFigureOut">
              <a:rPr lang="es-PE" smtClean="0"/>
              <a:pPr/>
              <a:t>28/11/2014</a:t>
            </a:fld>
            <a:endParaRPr lang="es-PE" dirty="0"/>
          </a:p>
        </p:txBody>
      </p:sp>
      <p:sp>
        <p:nvSpPr>
          <p:cNvPr id="6" name="5 Marcador de pie de página"/>
          <p:cNvSpPr>
            <a:spLocks noGrp="1"/>
          </p:cNvSpPr>
          <p:nvPr>
            <p:ph type="ftr" sz="quarter" idx="11"/>
          </p:nvPr>
        </p:nvSpPr>
        <p:spPr/>
        <p:txBody>
          <a:bodyPr/>
          <a:lstStyle/>
          <a:p>
            <a:endParaRPr lang="es-PE" dirty="0"/>
          </a:p>
        </p:txBody>
      </p:sp>
      <p:sp>
        <p:nvSpPr>
          <p:cNvPr id="7" name="6 Marcador de número de diapositiva"/>
          <p:cNvSpPr>
            <a:spLocks noGrp="1"/>
          </p:cNvSpPr>
          <p:nvPr>
            <p:ph type="sldNum" sz="quarter" idx="12"/>
          </p:nvPr>
        </p:nvSpPr>
        <p:spPr/>
        <p:txBody>
          <a:bodyPr/>
          <a:lstStyle/>
          <a:p>
            <a:fld id="{933144F2-B370-4AB8-92C5-84CBB53BECE8}" type="slidenum">
              <a:rPr lang="es-PE" smtClean="0"/>
              <a:pPr/>
              <a:t>‹Nº›</a:t>
            </a:fld>
            <a:endParaRPr lang="es-P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BEFBBEE1-4780-4BA1-9296-4B17D1780819}" type="datetimeFigureOut">
              <a:rPr lang="es-PE" smtClean="0"/>
              <a:pPr/>
              <a:t>28/11/2014</a:t>
            </a:fld>
            <a:endParaRPr lang="es-PE" dirty="0"/>
          </a:p>
        </p:txBody>
      </p:sp>
      <p:sp>
        <p:nvSpPr>
          <p:cNvPr id="6" name="5 Marcador de pie de página"/>
          <p:cNvSpPr>
            <a:spLocks noGrp="1"/>
          </p:cNvSpPr>
          <p:nvPr>
            <p:ph type="ftr" sz="quarter" idx="11"/>
          </p:nvPr>
        </p:nvSpPr>
        <p:spPr/>
        <p:txBody>
          <a:bodyPr/>
          <a:lstStyle/>
          <a:p>
            <a:endParaRPr lang="es-PE" dirty="0"/>
          </a:p>
        </p:txBody>
      </p:sp>
      <p:sp>
        <p:nvSpPr>
          <p:cNvPr id="7" name="6 Marcador de número de diapositiva"/>
          <p:cNvSpPr>
            <a:spLocks noGrp="1"/>
          </p:cNvSpPr>
          <p:nvPr>
            <p:ph type="sldNum" sz="quarter" idx="12"/>
          </p:nvPr>
        </p:nvSpPr>
        <p:spPr>
          <a:xfrm>
            <a:off x="8077200" y="6356350"/>
            <a:ext cx="609600" cy="365125"/>
          </a:xfrm>
        </p:spPr>
        <p:txBody>
          <a:bodyPr/>
          <a:lstStyle/>
          <a:p>
            <a:fld id="{933144F2-B370-4AB8-92C5-84CBB53BECE8}" type="slidenum">
              <a:rPr lang="es-PE" smtClean="0"/>
              <a:pPr/>
              <a:t>‹Nº›</a:t>
            </a:fld>
            <a:endParaRPr lang="es-PE" dirty="0"/>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dirty="0" smtClean="0"/>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EFBBEE1-4780-4BA1-9296-4B17D1780819}" type="datetimeFigureOut">
              <a:rPr lang="es-PE" smtClean="0"/>
              <a:pPr/>
              <a:t>28/11/2014</a:t>
            </a:fld>
            <a:endParaRPr lang="es-PE" dirty="0"/>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PE" dirty="0"/>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33144F2-B370-4AB8-92C5-84CBB53BECE8}" type="slidenum">
              <a:rPr lang="es-PE" smtClean="0"/>
              <a:pPr/>
              <a:t>‹Nº›</a:t>
            </a:fld>
            <a:endParaRPr lang="es-PE" dirty="0"/>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7.xml"/><Relationship Id="rId5" Type="http://schemas.openxmlformats.org/officeDocument/2006/relationships/image" Target="../media/image26.tiff"/><Relationship Id="rId4" Type="http://schemas.openxmlformats.org/officeDocument/2006/relationships/image" Target="../media/image25.tiff"/></Relationships>
</file>

<file path=ppt/slides/_rels/slide3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5582432"/>
          </a:xfrm>
        </p:spPr>
        <p:txBody>
          <a:bodyPr>
            <a:normAutofit/>
          </a:bodyPr>
          <a:lstStyle/>
          <a:p>
            <a:pPr algn="ctr"/>
            <a:r>
              <a:rPr lang="es-PE" sz="3200" smtClean="0">
                <a:solidFill>
                  <a:srgbClr val="FFC000"/>
                </a:solidFill>
                <a:latin typeface="Monotype Corsiva" pitchFamily="66" charset="0"/>
              </a:rPr>
              <a:t/>
            </a:r>
            <a:br>
              <a:rPr lang="es-PE" sz="3200" smtClean="0">
                <a:solidFill>
                  <a:srgbClr val="FFC000"/>
                </a:solidFill>
                <a:latin typeface="Monotype Corsiva" pitchFamily="66" charset="0"/>
              </a:rPr>
            </a:br>
            <a:r>
              <a:rPr lang="es-PE" sz="3200" smtClean="0">
                <a:solidFill>
                  <a:srgbClr val="FFC000"/>
                </a:solidFill>
                <a:latin typeface="Monotype Corsiva" pitchFamily="66" charset="0"/>
              </a:rPr>
              <a:t/>
            </a:r>
            <a:br>
              <a:rPr lang="es-PE" sz="3200" smtClean="0">
                <a:solidFill>
                  <a:srgbClr val="FFC000"/>
                </a:solidFill>
                <a:latin typeface="Monotype Corsiva" pitchFamily="66" charset="0"/>
              </a:rPr>
            </a:br>
            <a:r>
              <a:rPr lang="es-PE" sz="3200" smtClean="0">
                <a:solidFill>
                  <a:srgbClr val="FFC000"/>
                </a:solidFill>
                <a:latin typeface="Monotype Corsiva" pitchFamily="66" charset="0"/>
              </a:rPr>
              <a:t/>
            </a:r>
            <a:br>
              <a:rPr lang="es-PE" sz="3200" smtClean="0">
                <a:solidFill>
                  <a:srgbClr val="FFC000"/>
                </a:solidFill>
                <a:latin typeface="Monotype Corsiva" pitchFamily="66" charset="0"/>
              </a:rPr>
            </a:br>
            <a:r>
              <a:rPr lang="es-PE" sz="3200" smtClean="0">
                <a:solidFill>
                  <a:srgbClr val="FFC000"/>
                </a:solidFill>
                <a:latin typeface="Monotype Corsiva" pitchFamily="66" charset="0"/>
              </a:rPr>
              <a:t>CITOPATOLOGIA </a:t>
            </a:r>
            <a:r>
              <a:rPr lang="es-PE" sz="3200" dirty="0" smtClean="0">
                <a:solidFill>
                  <a:srgbClr val="FFC000"/>
                </a:solidFill>
                <a:latin typeface="Monotype Corsiva" pitchFamily="66" charset="0"/>
              </a:rPr>
              <a:t>DE VIAS URINARIAS</a:t>
            </a:r>
            <a:br>
              <a:rPr lang="es-PE" sz="3200" dirty="0" smtClean="0">
                <a:solidFill>
                  <a:srgbClr val="FFC000"/>
                </a:solidFill>
                <a:latin typeface="Monotype Corsiva" pitchFamily="66" charset="0"/>
              </a:rPr>
            </a:br>
            <a:r>
              <a:rPr lang="es-PE" sz="3200" dirty="0" smtClean="0">
                <a:solidFill>
                  <a:srgbClr val="FFC000"/>
                </a:solidFill>
                <a:latin typeface="Monotype Corsiva" pitchFamily="66" charset="0"/>
              </a:rPr>
              <a:t/>
            </a:r>
            <a:br>
              <a:rPr lang="es-PE" sz="3200" dirty="0" smtClean="0">
                <a:solidFill>
                  <a:srgbClr val="FFC000"/>
                </a:solidFill>
                <a:latin typeface="Monotype Corsiva" pitchFamily="66" charset="0"/>
              </a:rPr>
            </a:br>
            <a:r>
              <a:rPr lang="es-PE" sz="3200" dirty="0" smtClean="0">
                <a:solidFill>
                  <a:srgbClr val="FFC000"/>
                </a:solidFill>
                <a:latin typeface="Monotype Corsiva" pitchFamily="66" charset="0"/>
              </a:rPr>
              <a:t/>
            </a:r>
            <a:br>
              <a:rPr lang="es-PE" sz="3200" dirty="0" smtClean="0">
                <a:solidFill>
                  <a:srgbClr val="FFC000"/>
                </a:solidFill>
                <a:latin typeface="Monotype Corsiva" pitchFamily="66" charset="0"/>
              </a:rPr>
            </a:br>
            <a:r>
              <a:rPr lang="es-PE" sz="2400" dirty="0" smtClean="0">
                <a:solidFill>
                  <a:schemeClr val="tx1"/>
                </a:solidFill>
                <a:latin typeface="Monotype Corsiva" pitchFamily="66" charset="0"/>
              </a:rPr>
              <a:t>LIC. MARIA LUISA ORE LAGALA</a:t>
            </a:r>
            <a:r>
              <a:rPr lang="es-PE" sz="3200" dirty="0" smtClean="0">
                <a:solidFill>
                  <a:schemeClr val="tx1"/>
                </a:solidFill>
                <a:latin typeface="Monotype Corsiva" pitchFamily="66" charset="0"/>
              </a:rPr>
              <a:t/>
            </a:r>
            <a:br>
              <a:rPr lang="es-PE" sz="3200" dirty="0" smtClean="0">
                <a:solidFill>
                  <a:schemeClr val="tx1"/>
                </a:solidFill>
                <a:latin typeface="Monotype Corsiva" pitchFamily="66" charset="0"/>
              </a:rPr>
            </a:br>
            <a:r>
              <a:rPr lang="es-PE" sz="3200" dirty="0" smtClean="0">
                <a:solidFill>
                  <a:schemeClr val="tx1"/>
                </a:solidFill>
                <a:latin typeface="Monotype Corsiva" pitchFamily="66" charset="0"/>
              </a:rPr>
              <a:t/>
            </a:r>
            <a:br>
              <a:rPr lang="es-PE" sz="3200" dirty="0" smtClean="0">
                <a:solidFill>
                  <a:schemeClr val="tx1"/>
                </a:solidFill>
                <a:latin typeface="Monotype Corsiva" pitchFamily="66" charset="0"/>
              </a:rPr>
            </a:br>
            <a:r>
              <a:rPr lang="es-PE" sz="3200" dirty="0" smtClean="0">
                <a:solidFill>
                  <a:schemeClr val="tx1"/>
                </a:solidFill>
                <a:latin typeface="Monotype Corsiva" pitchFamily="66" charset="0"/>
              </a:rPr>
              <a:t/>
            </a:r>
            <a:br>
              <a:rPr lang="es-PE" sz="3200" dirty="0" smtClean="0">
                <a:solidFill>
                  <a:schemeClr val="tx1"/>
                </a:solidFill>
                <a:latin typeface="Monotype Corsiva" pitchFamily="66" charset="0"/>
              </a:rPr>
            </a:br>
            <a:r>
              <a:rPr lang="es-PE" sz="2400" dirty="0" smtClean="0">
                <a:solidFill>
                  <a:schemeClr val="tx1"/>
                </a:solidFill>
                <a:latin typeface="Monotype Corsiva" pitchFamily="66" charset="0"/>
              </a:rPr>
              <a:t>MIEMBRO  : IAC</a:t>
            </a:r>
            <a:br>
              <a:rPr lang="es-PE" sz="2400" dirty="0" smtClean="0">
                <a:solidFill>
                  <a:schemeClr val="tx1"/>
                </a:solidFill>
                <a:latin typeface="Monotype Corsiva" pitchFamily="66" charset="0"/>
              </a:rPr>
            </a:br>
            <a:r>
              <a:rPr lang="es-PE" sz="2400" dirty="0" smtClean="0">
                <a:solidFill>
                  <a:schemeClr val="tx1"/>
                </a:solidFill>
                <a:latin typeface="Monotype Corsiva" pitchFamily="66" charset="0"/>
              </a:rPr>
              <a:t>                          SLAC</a:t>
            </a:r>
            <a:endParaRPr lang="es-PE" sz="2400" dirty="0">
              <a:solidFill>
                <a:schemeClr val="tx1"/>
              </a:solidFill>
              <a:latin typeface="Monotype Corsiva"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00034" y="500042"/>
            <a:ext cx="7885014" cy="642942"/>
          </a:xfrm>
        </p:spPr>
        <p:txBody>
          <a:bodyPr>
            <a:normAutofit/>
          </a:bodyPr>
          <a:lstStyle/>
          <a:p>
            <a:pPr algn="ctr"/>
            <a:r>
              <a:rPr lang="es-PE" sz="3200" dirty="0" smtClean="0">
                <a:solidFill>
                  <a:schemeClr val="tx1"/>
                </a:solidFill>
                <a:latin typeface="Arial Narrow" pitchFamily="34" charset="0"/>
              </a:rPr>
              <a:t>COMPONENTES CELULARES BENIGNOS</a:t>
            </a:r>
            <a:endParaRPr lang="es-PE" sz="3200" dirty="0">
              <a:solidFill>
                <a:schemeClr val="tx1"/>
              </a:solidFill>
              <a:latin typeface="Arial Narrow" pitchFamily="34" charset="0"/>
            </a:endParaRPr>
          </a:p>
        </p:txBody>
      </p:sp>
      <p:sp>
        <p:nvSpPr>
          <p:cNvPr id="3" name="2 Subtítulo"/>
          <p:cNvSpPr>
            <a:spLocks noGrp="1"/>
          </p:cNvSpPr>
          <p:nvPr>
            <p:ph type="subTitle" idx="1"/>
          </p:nvPr>
        </p:nvSpPr>
        <p:spPr>
          <a:xfrm>
            <a:off x="285720" y="1285860"/>
            <a:ext cx="8102376" cy="4786346"/>
          </a:xfrm>
        </p:spPr>
        <p:txBody>
          <a:bodyPr>
            <a:normAutofit/>
          </a:bodyPr>
          <a:lstStyle/>
          <a:p>
            <a:pPr algn="l"/>
            <a:r>
              <a:rPr lang="es-PE" sz="1800" dirty="0" smtClean="0">
                <a:latin typeface="Arial Narrow" pitchFamily="34" charset="0"/>
              </a:rPr>
              <a:t>  </a:t>
            </a:r>
          </a:p>
          <a:p>
            <a:pPr algn="l"/>
            <a:r>
              <a:rPr lang="es-PE" sz="2000" dirty="0" smtClean="0">
                <a:latin typeface="Arial Narrow" pitchFamily="34" charset="0"/>
              </a:rPr>
              <a:t>  1.- CELULAS EPITELIALES TUBULARES</a:t>
            </a:r>
          </a:p>
          <a:p>
            <a:pPr algn="l"/>
            <a:endParaRPr lang="es-PE" sz="2000" dirty="0" smtClean="0">
              <a:latin typeface="Arial Narrow" pitchFamily="34" charset="0"/>
            </a:endParaRPr>
          </a:p>
          <a:p>
            <a:pPr algn="l"/>
            <a:r>
              <a:rPr lang="es-PE" sz="2000" dirty="0" smtClean="0">
                <a:latin typeface="Arial Narrow" pitchFamily="34" charset="0"/>
              </a:rPr>
              <a:t>   2.- CELULAS TRANSICIONALES SUPERFICIALES</a:t>
            </a:r>
          </a:p>
          <a:p>
            <a:pPr algn="l"/>
            <a:endParaRPr lang="es-PE" sz="2000" dirty="0" smtClean="0">
              <a:latin typeface="Arial Narrow" pitchFamily="34" charset="0"/>
            </a:endParaRPr>
          </a:p>
          <a:p>
            <a:pPr algn="l"/>
            <a:r>
              <a:rPr lang="es-PE" sz="2000" dirty="0" smtClean="0">
                <a:latin typeface="Arial Narrow" pitchFamily="34" charset="0"/>
              </a:rPr>
              <a:t>   3.  CELULAS TRANSICIONALES PROFUNDAS</a:t>
            </a:r>
          </a:p>
          <a:p>
            <a:pPr algn="l"/>
            <a:endParaRPr lang="es-PE" sz="2000" dirty="0" smtClean="0">
              <a:latin typeface="Arial Narrow" pitchFamily="34" charset="0"/>
            </a:endParaRPr>
          </a:p>
          <a:p>
            <a:pPr algn="l"/>
            <a:r>
              <a:rPr lang="es-PE" sz="2000" dirty="0" smtClean="0">
                <a:latin typeface="Arial Narrow" pitchFamily="34" charset="0"/>
              </a:rPr>
              <a:t>   4.-  CELULAS EPITELIALS PAVIMENTOAS</a:t>
            </a:r>
          </a:p>
          <a:p>
            <a:pPr algn="l"/>
            <a:endParaRPr lang="es-PE" sz="2000" dirty="0" smtClean="0">
              <a:latin typeface="Arial Narrow" pitchFamily="34" charset="0"/>
            </a:endParaRPr>
          </a:p>
          <a:p>
            <a:pPr algn="l"/>
            <a:r>
              <a:rPr lang="es-PE" sz="2000" dirty="0" smtClean="0">
                <a:latin typeface="Arial Narrow" pitchFamily="34" charset="0"/>
              </a:rPr>
              <a:t>   5.- ERITROCITOS</a:t>
            </a:r>
          </a:p>
          <a:p>
            <a:pPr algn="l"/>
            <a:r>
              <a:rPr lang="es-PE" sz="2000" dirty="0" smtClean="0">
                <a:latin typeface="Arial Narrow" pitchFamily="34" charset="0"/>
              </a:rPr>
              <a:t>  </a:t>
            </a:r>
          </a:p>
          <a:p>
            <a:pPr algn="l"/>
            <a:r>
              <a:rPr lang="es-PE" sz="2000" dirty="0" smtClean="0">
                <a:latin typeface="Arial Narrow" pitchFamily="34" charset="0"/>
              </a:rPr>
              <a:t>   6.- LEUCOCITOS POLIMORFONUCLEARES</a:t>
            </a:r>
            <a:endParaRPr lang="es-PE" sz="2000" dirty="0">
              <a:latin typeface="Arial Narrow"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descr="Explorar0014"/>
          <p:cNvPicPr>
            <a:picLocks noChangeAspect="1" noChangeArrowheads="1"/>
          </p:cNvPicPr>
          <p:nvPr/>
        </p:nvPicPr>
        <p:blipFill>
          <a:blip r:embed="rId2"/>
          <a:srcRect/>
          <a:stretch>
            <a:fillRect/>
          </a:stretch>
        </p:blipFill>
        <p:spPr bwMode="auto">
          <a:xfrm>
            <a:off x="4388459" y="3213100"/>
            <a:ext cx="4001478" cy="3310492"/>
          </a:xfrm>
          <a:prstGeom prst="rect">
            <a:avLst/>
          </a:prstGeom>
          <a:noFill/>
        </p:spPr>
      </p:pic>
      <p:pic>
        <p:nvPicPr>
          <p:cNvPr id="83973" name="Picture 5" descr="4"/>
          <p:cNvPicPr>
            <a:picLocks noChangeAspect="1" noChangeArrowheads="1"/>
          </p:cNvPicPr>
          <p:nvPr/>
        </p:nvPicPr>
        <p:blipFill>
          <a:blip r:embed="rId3"/>
          <a:srcRect/>
          <a:stretch>
            <a:fillRect/>
          </a:stretch>
        </p:blipFill>
        <p:spPr bwMode="auto">
          <a:xfrm>
            <a:off x="499084" y="3213100"/>
            <a:ext cx="4001478" cy="3310492"/>
          </a:xfrm>
          <a:prstGeom prst="rect">
            <a:avLst/>
          </a:prstGeom>
          <a:noFill/>
        </p:spPr>
      </p:pic>
      <p:pic>
        <p:nvPicPr>
          <p:cNvPr id="83974" name="Picture 6" descr="45"/>
          <p:cNvPicPr>
            <a:picLocks noChangeAspect="1" noChangeArrowheads="1"/>
          </p:cNvPicPr>
          <p:nvPr/>
        </p:nvPicPr>
        <p:blipFill>
          <a:blip r:embed="rId4"/>
          <a:srcRect/>
          <a:stretch>
            <a:fillRect/>
          </a:stretch>
        </p:blipFill>
        <p:spPr bwMode="auto">
          <a:xfrm>
            <a:off x="500034" y="428603"/>
            <a:ext cx="4000528" cy="2977767"/>
          </a:xfrm>
          <a:prstGeom prst="rect">
            <a:avLst/>
          </a:prstGeom>
          <a:noFill/>
        </p:spPr>
      </p:pic>
      <p:pic>
        <p:nvPicPr>
          <p:cNvPr id="83975" name="Picture 7" descr="864"/>
          <p:cNvPicPr>
            <a:picLocks noChangeAspect="1" noChangeArrowheads="1"/>
          </p:cNvPicPr>
          <p:nvPr/>
        </p:nvPicPr>
        <p:blipFill>
          <a:blip r:embed="rId5"/>
          <a:srcRect/>
          <a:stretch>
            <a:fillRect/>
          </a:stretch>
        </p:blipFill>
        <p:spPr bwMode="auto">
          <a:xfrm>
            <a:off x="4500562" y="404813"/>
            <a:ext cx="3914786" cy="300321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xplorar0012"/>
          <p:cNvPicPr>
            <a:picLocks noChangeAspect="1" noChangeArrowheads="1"/>
          </p:cNvPicPr>
          <p:nvPr/>
        </p:nvPicPr>
        <p:blipFill>
          <a:blip r:embed="rId2"/>
          <a:srcRect/>
          <a:stretch>
            <a:fillRect/>
          </a:stretch>
        </p:blipFill>
        <p:spPr bwMode="auto">
          <a:xfrm>
            <a:off x="395288" y="500042"/>
            <a:ext cx="8497887" cy="5786478"/>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85786" y="285728"/>
            <a:ext cx="7572428" cy="7817525"/>
          </a:xfrm>
          <a:prstGeom prst="rect">
            <a:avLst/>
          </a:prstGeom>
        </p:spPr>
        <p:txBody>
          <a:bodyPr wrap="square">
            <a:spAutoFit/>
          </a:bodyPr>
          <a:lstStyle/>
          <a:p>
            <a:pPr algn="ctr"/>
            <a:r>
              <a:rPr lang="es-PE" sz="3200" dirty="0" smtClean="0">
                <a:latin typeface="Arial Narrow" pitchFamily="34" charset="0"/>
              </a:rPr>
              <a:t>PROCESOS INFLAMATORIOS</a:t>
            </a:r>
          </a:p>
          <a:p>
            <a:endParaRPr lang="es-PE" dirty="0" smtClean="0">
              <a:latin typeface="Arial Narrow" pitchFamily="34" charset="0"/>
            </a:endParaRPr>
          </a:p>
          <a:p>
            <a:r>
              <a:rPr lang="es-PE" sz="2000" dirty="0" smtClean="0">
                <a:latin typeface="Arial Narrow" pitchFamily="34" charset="0"/>
              </a:rPr>
              <a:t>1.- BACTERIAS:</a:t>
            </a:r>
          </a:p>
          <a:p>
            <a:r>
              <a:rPr lang="es-PE" sz="2000" dirty="0" smtClean="0">
                <a:latin typeface="Arial Narrow" pitchFamily="34" charset="0"/>
              </a:rPr>
              <a:t>			- ECHERICHA COLI</a:t>
            </a:r>
          </a:p>
          <a:p>
            <a:r>
              <a:rPr lang="es-PE" sz="2000" dirty="0" smtClean="0">
                <a:latin typeface="Arial Narrow" pitchFamily="34" charset="0"/>
              </a:rPr>
              <a:t>			- KLEBSIELLA </a:t>
            </a:r>
            <a:r>
              <a:rPr lang="es-PE" sz="2000" dirty="0" smtClean="0">
                <a:latin typeface="Arial Narrow" pitchFamily="34" charset="0"/>
              </a:rPr>
              <a:t>SP</a:t>
            </a:r>
            <a:endParaRPr lang="es-PE" sz="2000" dirty="0" smtClean="0">
              <a:latin typeface="Arial Narrow" pitchFamily="34" charset="0"/>
            </a:endParaRPr>
          </a:p>
          <a:p>
            <a:r>
              <a:rPr lang="es-PE" sz="2000" dirty="0" smtClean="0">
                <a:latin typeface="Arial Narrow" pitchFamily="34" charset="0"/>
              </a:rPr>
              <a:t>                                                - BACILO DE KOCH</a:t>
            </a:r>
          </a:p>
          <a:p>
            <a:r>
              <a:rPr lang="es-PE" sz="2000" dirty="0" smtClean="0">
                <a:latin typeface="Arial Narrow" pitchFamily="34" charset="0"/>
              </a:rPr>
              <a:t>		                 </a:t>
            </a:r>
          </a:p>
          <a:p>
            <a:r>
              <a:rPr lang="es-PE" sz="2000" dirty="0" smtClean="0">
                <a:latin typeface="Arial Narrow" pitchFamily="34" charset="0"/>
              </a:rPr>
              <a:t>2.- HONGOS:</a:t>
            </a:r>
          </a:p>
          <a:p>
            <a:r>
              <a:rPr lang="es-PE" sz="2000" dirty="0" smtClean="0">
                <a:latin typeface="Arial Narrow" pitchFamily="34" charset="0"/>
              </a:rPr>
              <a:t>			- CANDIDA ALBICANS</a:t>
            </a:r>
          </a:p>
          <a:p>
            <a:endParaRPr lang="es-PE" sz="2000" dirty="0" smtClean="0">
              <a:latin typeface="Arial Narrow" pitchFamily="34" charset="0"/>
            </a:endParaRPr>
          </a:p>
          <a:p>
            <a:r>
              <a:rPr lang="es-PE" sz="2000" dirty="0" smtClean="0">
                <a:latin typeface="Arial Narrow" pitchFamily="34" charset="0"/>
              </a:rPr>
              <a:t>3.- PARACITOS:</a:t>
            </a:r>
          </a:p>
          <a:p>
            <a:r>
              <a:rPr lang="es-PE" sz="2000" dirty="0" smtClean="0">
                <a:latin typeface="Arial Narrow" pitchFamily="34" charset="0"/>
              </a:rPr>
              <a:t>			- TRICHOMONA VAGINALIS 	</a:t>
            </a:r>
          </a:p>
          <a:p>
            <a:r>
              <a:rPr lang="es-PE" sz="2000" dirty="0" smtClean="0">
                <a:latin typeface="Arial Narrow" pitchFamily="34" charset="0"/>
              </a:rPr>
              <a:t>			- SHISTOSOMA HAEMATOBIUM</a:t>
            </a:r>
          </a:p>
          <a:p>
            <a:endParaRPr lang="es-PE" sz="2000" dirty="0" smtClean="0">
              <a:latin typeface="Arial Narrow" pitchFamily="34" charset="0"/>
            </a:endParaRPr>
          </a:p>
          <a:p>
            <a:r>
              <a:rPr lang="es-PE" sz="2000" dirty="0" smtClean="0">
                <a:latin typeface="Arial Narrow" pitchFamily="34" charset="0"/>
              </a:rPr>
              <a:t>4.- VIRUS: </a:t>
            </a:r>
          </a:p>
          <a:p>
            <a:r>
              <a:rPr lang="es-PE" sz="2000" dirty="0" smtClean="0">
                <a:latin typeface="Arial Narrow" pitchFamily="34" charset="0"/>
              </a:rPr>
              <a:t>			- CITOMEGALOVIRUS</a:t>
            </a:r>
          </a:p>
          <a:p>
            <a:r>
              <a:rPr lang="es-PE" sz="2000" dirty="0" smtClean="0">
                <a:latin typeface="Arial Narrow" pitchFamily="34" charset="0"/>
              </a:rPr>
              <a:t>			- POLIOMAVIRUS</a:t>
            </a:r>
          </a:p>
          <a:p>
            <a:r>
              <a:rPr lang="es-PE" sz="2000" dirty="0" smtClean="0">
                <a:latin typeface="Arial Narrow" pitchFamily="34" charset="0"/>
              </a:rPr>
              <a:t>			- PAPILOMA VIRUS HUMANO</a:t>
            </a:r>
          </a:p>
          <a:p>
            <a:r>
              <a:rPr lang="es-PE" sz="2000" dirty="0" smtClean="0">
                <a:latin typeface="Arial Narrow" pitchFamily="34" charset="0"/>
              </a:rPr>
              <a:t>			- HERPES SIMPLE</a:t>
            </a:r>
          </a:p>
          <a:p>
            <a:endParaRPr lang="es-PE" sz="1600" dirty="0" smtClean="0"/>
          </a:p>
          <a:p>
            <a:endParaRPr lang="es-PE" sz="1600" dirty="0" smtClean="0"/>
          </a:p>
          <a:p>
            <a:endParaRPr lang="es-PE" sz="1600" dirty="0" smtClean="0"/>
          </a:p>
          <a:p>
            <a:endParaRPr lang="es-PE" sz="1600" dirty="0" smtClean="0"/>
          </a:p>
          <a:p>
            <a:endParaRPr lang="es-PE" sz="1600" dirty="0" smtClean="0"/>
          </a:p>
          <a:p>
            <a:endParaRPr lang="es-PE" sz="1600" dirty="0" smtClean="0"/>
          </a:p>
          <a:p>
            <a:endParaRPr lang="es-PE"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Documents and Settings\SONY\Mis documentos\Mis imágenes\2004-09 (Sep)\Explorar0034.jpg"/>
          <p:cNvPicPr>
            <a:picLocks noChangeAspect="1" noChangeArrowheads="1"/>
          </p:cNvPicPr>
          <p:nvPr/>
        </p:nvPicPr>
        <p:blipFill>
          <a:blip r:embed="rId2"/>
          <a:srcRect/>
          <a:stretch>
            <a:fillRect/>
          </a:stretch>
        </p:blipFill>
        <p:spPr bwMode="auto">
          <a:xfrm>
            <a:off x="609600" y="457200"/>
            <a:ext cx="8077200" cy="58674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Documents and Settings\SONY\Mis documentos\Mis imágenes\2004-09 (Sep)\Explorar0029.jpg"/>
          <p:cNvPicPr>
            <a:picLocks noChangeAspect="1" noChangeArrowheads="1"/>
          </p:cNvPicPr>
          <p:nvPr/>
        </p:nvPicPr>
        <p:blipFill>
          <a:blip r:embed="rId2"/>
          <a:srcRect/>
          <a:stretch>
            <a:fillRect/>
          </a:stretch>
        </p:blipFill>
        <p:spPr bwMode="auto">
          <a:xfrm>
            <a:off x="685800" y="609600"/>
            <a:ext cx="8077200" cy="59436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Documents and Settings\SONY\Mis documentos\Mis imágenes\2004-09 (Sep)\Explorar0030.jpg"/>
          <p:cNvPicPr>
            <a:picLocks noChangeAspect="1" noChangeArrowheads="1"/>
          </p:cNvPicPr>
          <p:nvPr/>
        </p:nvPicPr>
        <p:blipFill>
          <a:blip r:embed="rId2"/>
          <a:srcRect/>
          <a:stretch>
            <a:fillRect/>
          </a:stretch>
        </p:blipFill>
        <p:spPr bwMode="auto">
          <a:xfrm>
            <a:off x="609600" y="381000"/>
            <a:ext cx="7924800" cy="6096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Documents and Settings\SONY\Mis documentos\Mis imágenes\2004-09 (Sep)\Explorar0031.jpg"/>
          <p:cNvPicPr>
            <a:picLocks noChangeAspect="1" noChangeArrowheads="1"/>
          </p:cNvPicPr>
          <p:nvPr/>
        </p:nvPicPr>
        <p:blipFill>
          <a:blip r:embed="rId2"/>
          <a:srcRect/>
          <a:stretch>
            <a:fillRect/>
          </a:stretch>
        </p:blipFill>
        <p:spPr bwMode="auto">
          <a:xfrm>
            <a:off x="533400" y="457200"/>
            <a:ext cx="8153400" cy="59436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Documents and Settings\SONY\Mis documentos\Mis imágenes\2004-09 (Sep)\Explorar0032.jpg"/>
          <p:cNvPicPr>
            <a:picLocks noChangeAspect="1" noChangeArrowheads="1"/>
          </p:cNvPicPr>
          <p:nvPr/>
        </p:nvPicPr>
        <p:blipFill>
          <a:blip r:embed="rId2"/>
          <a:srcRect/>
          <a:stretch>
            <a:fillRect/>
          </a:stretch>
        </p:blipFill>
        <p:spPr bwMode="auto">
          <a:xfrm>
            <a:off x="457200" y="533400"/>
            <a:ext cx="8305800" cy="5715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0352" y="642918"/>
            <a:ext cx="7772400" cy="428628"/>
          </a:xfrm>
        </p:spPr>
        <p:txBody>
          <a:bodyPr/>
          <a:lstStyle/>
          <a:p>
            <a:pPr algn="ctr"/>
            <a:r>
              <a:rPr lang="es-PE" sz="3200" dirty="0" smtClean="0">
                <a:solidFill>
                  <a:schemeClr val="tx1"/>
                </a:solidFill>
                <a:latin typeface="Arial Narrow" pitchFamily="34" charset="0"/>
              </a:rPr>
              <a:t>SINTOMAS</a:t>
            </a:r>
            <a:endParaRPr lang="es-PE" sz="3200" dirty="0">
              <a:solidFill>
                <a:schemeClr val="tx1"/>
              </a:solidFill>
              <a:latin typeface="Arial Narrow" pitchFamily="34" charset="0"/>
            </a:endParaRPr>
          </a:p>
        </p:txBody>
      </p:sp>
      <p:sp>
        <p:nvSpPr>
          <p:cNvPr id="3" name="2 Marcador de texto"/>
          <p:cNvSpPr>
            <a:spLocks noGrp="1"/>
          </p:cNvSpPr>
          <p:nvPr>
            <p:ph type="body" idx="1"/>
          </p:nvPr>
        </p:nvSpPr>
        <p:spPr>
          <a:xfrm>
            <a:off x="642910" y="1643050"/>
            <a:ext cx="7772400" cy="5000660"/>
          </a:xfrm>
        </p:spPr>
        <p:txBody>
          <a:bodyPr>
            <a:normAutofit/>
          </a:bodyPr>
          <a:lstStyle/>
          <a:p>
            <a:endParaRPr lang="es-PE" sz="1800" dirty="0" smtClean="0">
              <a:latin typeface="Arial Narrow" pitchFamily="34" charset="0"/>
            </a:endParaRPr>
          </a:p>
          <a:p>
            <a:r>
              <a:rPr lang="es-PE" sz="1800" dirty="0" smtClean="0">
                <a:latin typeface="Arial Narrow" pitchFamily="34" charset="0"/>
              </a:rPr>
              <a:t>  </a:t>
            </a:r>
            <a:r>
              <a:rPr lang="es-PE" sz="2000" dirty="0" smtClean="0">
                <a:latin typeface="Arial Narrow" pitchFamily="34" charset="0"/>
              </a:rPr>
              <a:t>1.- EXAMEN MICROSCOPICO RUTINARIO ORINA  DETECTA  GLOBULOS </a:t>
            </a:r>
            <a:endParaRPr lang="es-PE" sz="2000" dirty="0" smtClean="0">
              <a:latin typeface="Arial Narrow" pitchFamily="34" charset="0"/>
            </a:endParaRPr>
          </a:p>
          <a:p>
            <a:r>
              <a:rPr lang="es-PE" sz="2000" dirty="0" smtClean="0">
                <a:latin typeface="Arial Narrow" pitchFamily="34" charset="0"/>
              </a:rPr>
              <a:t>       ROJOS</a:t>
            </a:r>
            <a:endParaRPr lang="es-PE" sz="2000" dirty="0" smtClean="0">
              <a:latin typeface="Arial Narrow" pitchFamily="34" charset="0"/>
            </a:endParaRPr>
          </a:p>
          <a:p>
            <a:endParaRPr lang="es-PE" sz="2000" dirty="0" smtClean="0">
              <a:latin typeface="Arial Narrow" pitchFamily="34" charset="0"/>
            </a:endParaRPr>
          </a:p>
          <a:p>
            <a:r>
              <a:rPr lang="es-PE" sz="2000" dirty="0" smtClean="0">
                <a:latin typeface="Arial Narrow" pitchFamily="34" charset="0"/>
              </a:rPr>
              <a:t>  2.- ORINA   HEMATICA</a:t>
            </a:r>
          </a:p>
          <a:p>
            <a:endParaRPr lang="es-PE" sz="2000" dirty="0" smtClean="0">
              <a:latin typeface="Arial Narrow" pitchFamily="34" charset="0"/>
            </a:endParaRPr>
          </a:p>
          <a:p>
            <a:r>
              <a:rPr lang="es-PE" sz="2000" dirty="0" smtClean="0">
                <a:latin typeface="Arial Narrow" pitchFamily="34" charset="0"/>
              </a:rPr>
              <a:t>  3.- DOLOR AL ORINAR</a:t>
            </a:r>
          </a:p>
          <a:p>
            <a:endParaRPr lang="es-PE" sz="2000" dirty="0" smtClean="0">
              <a:latin typeface="Arial Narrow" pitchFamily="34" charset="0"/>
            </a:endParaRPr>
          </a:p>
          <a:p>
            <a:r>
              <a:rPr lang="es-PE" sz="2000" dirty="0" smtClean="0">
                <a:latin typeface="Arial Narrow" pitchFamily="34" charset="0"/>
              </a:rPr>
              <a:t>  4.- NECESITA ORINAR EN FORMA EXAGERADAMENTE FRECUENTE</a:t>
            </a:r>
          </a:p>
          <a:p>
            <a:endParaRPr lang="es-PE" sz="2000" dirty="0" smtClean="0">
              <a:latin typeface="Arial Narrow" pitchFamily="34" charset="0"/>
            </a:endParaRPr>
          </a:p>
          <a:p>
            <a:r>
              <a:rPr lang="es-PE" sz="2000" dirty="0" smtClean="0">
                <a:latin typeface="Arial Narrow" pitchFamily="34" charset="0"/>
              </a:rPr>
              <a:t>  5.- TENER SENSACION DE QUERER ORINAR SIN PODER HACERLO</a:t>
            </a:r>
            <a:endParaRPr lang="es-PE" sz="2000" dirty="0">
              <a:latin typeface="Arial Narrow"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285728"/>
            <a:ext cx="8229600" cy="1000132"/>
          </a:xfrm>
        </p:spPr>
        <p:txBody>
          <a:bodyPr>
            <a:noAutofit/>
          </a:bodyPr>
          <a:lstStyle/>
          <a:p>
            <a:pPr algn="ctr">
              <a:defRPr/>
            </a:pPr>
            <a:r>
              <a:rPr lang="es-PE" sz="3200" dirty="0" smtClean="0">
                <a:latin typeface="Arial Narrow" pitchFamily="34" charset="0"/>
              </a:rPr>
              <a:t>ANATOMIA</a:t>
            </a:r>
            <a:br>
              <a:rPr lang="es-PE" sz="3200" dirty="0" smtClean="0">
                <a:latin typeface="Arial Narrow" pitchFamily="34" charset="0"/>
              </a:rPr>
            </a:br>
            <a:endParaRPr lang="es-ES" sz="3200" dirty="0" smtClean="0">
              <a:latin typeface="Arial Narrow" pitchFamily="34" charset="0"/>
            </a:endParaRPr>
          </a:p>
        </p:txBody>
      </p:sp>
      <p:sp>
        <p:nvSpPr>
          <p:cNvPr id="4099" name="Rectangle 3"/>
          <p:cNvSpPr>
            <a:spLocks noGrp="1" noChangeArrowheads="1"/>
          </p:cNvSpPr>
          <p:nvPr>
            <p:ph idx="1"/>
          </p:nvPr>
        </p:nvSpPr>
        <p:spPr>
          <a:xfrm>
            <a:off x="357158" y="857232"/>
            <a:ext cx="8229600" cy="5500726"/>
          </a:xfrm>
        </p:spPr>
        <p:txBody>
          <a:bodyPr>
            <a:normAutofit/>
          </a:bodyPr>
          <a:lstStyle/>
          <a:p>
            <a:pPr eaLnBrk="1" hangingPunct="1">
              <a:buFont typeface="Wingdings" pitchFamily="2" charset="2"/>
              <a:buNone/>
            </a:pPr>
            <a:r>
              <a:rPr lang="es-PE" sz="1500" dirty="0" smtClean="0">
                <a:latin typeface="Arial Narrow" pitchFamily="34" charset="0"/>
              </a:rPr>
              <a:t>COMPRENDE:</a:t>
            </a:r>
          </a:p>
          <a:p>
            <a:pPr eaLnBrk="1" hangingPunct="1">
              <a:buFont typeface="Wingdings" pitchFamily="2" charset="2"/>
              <a:buNone/>
            </a:pPr>
            <a:endParaRPr lang="es-PE" sz="1500" dirty="0" smtClean="0">
              <a:latin typeface="Arial Narrow" pitchFamily="34" charset="0"/>
            </a:endParaRPr>
          </a:p>
          <a:p>
            <a:pPr eaLnBrk="1" hangingPunct="1">
              <a:buFont typeface="Wingdings" pitchFamily="2" charset="2"/>
              <a:buNone/>
            </a:pPr>
            <a:r>
              <a:rPr lang="es-PE" sz="1500" dirty="0" smtClean="0">
                <a:latin typeface="Arial Narrow" pitchFamily="34" charset="0"/>
              </a:rPr>
              <a:t>1.-GLANDULA  SECRETA  ORINA :</a:t>
            </a:r>
          </a:p>
          <a:p>
            <a:pPr eaLnBrk="1" hangingPunct="1">
              <a:buFont typeface="Wingdings" pitchFamily="2" charset="2"/>
              <a:buNone/>
            </a:pPr>
            <a:r>
              <a:rPr lang="es-PE" sz="1500" dirty="0" smtClean="0">
                <a:latin typeface="Arial Narrow" pitchFamily="34" charset="0"/>
              </a:rPr>
              <a:t>	RIÑON:	</a:t>
            </a:r>
          </a:p>
          <a:p>
            <a:pPr eaLnBrk="1" hangingPunct="1">
              <a:buFont typeface="Wingdings" pitchFamily="2" charset="2"/>
              <a:buNone/>
            </a:pPr>
            <a:r>
              <a:rPr lang="es-PE" sz="1500" dirty="0" smtClean="0">
                <a:latin typeface="Arial Narrow" pitchFamily="34" charset="0"/>
              </a:rPr>
              <a:t>	    </a:t>
            </a:r>
            <a:r>
              <a:rPr lang="en-US" sz="1500" dirty="0" smtClean="0">
                <a:latin typeface="Arial Narrow" pitchFamily="34" charset="0"/>
              </a:rPr>
              <a:t>* </a:t>
            </a:r>
            <a:r>
              <a:rPr lang="es-PE" sz="1500" dirty="0" smtClean="0">
                <a:latin typeface="Arial Narrow" pitchFamily="34" charset="0"/>
              </a:rPr>
              <a:t>SON 2 ( DERECHO, IZQUIERDO ).</a:t>
            </a:r>
          </a:p>
          <a:p>
            <a:pPr eaLnBrk="1" hangingPunct="1">
              <a:buFont typeface="Wingdings" pitchFamily="2" charset="2"/>
              <a:buNone/>
            </a:pPr>
            <a:r>
              <a:rPr lang="en-US" sz="1500" dirty="0" smtClean="0">
                <a:latin typeface="Arial Narrow" pitchFamily="34" charset="0"/>
              </a:rPr>
              <a:t>	    *</a:t>
            </a:r>
            <a:r>
              <a:rPr lang="es-PE" sz="1500" dirty="0" smtClean="0">
                <a:latin typeface="Arial Narrow" pitchFamily="34" charset="0"/>
              </a:rPr>
              <a:t> FORMA DE HABICHUELA ( PESA 150 GR ).</a:t>
            </a:r>
          </a:p>
          <a:p>
            <a:pPr eaLnBrk="1" hangingPunct="1">
              <a:buFont typeface="Wingdings" pitchFamily="2" charset="2"/>
              <a:buNone/>
            </a:pPr>
            <a:r>
              <a:rPr lang="es-PE" sz="1500" dirty="0" smtClean="0">
                <a:latin typeface="Arial Narrow" pitchFamily="34" charset="0"/>
              </a:rPr>
              <a:t>	    </a:t>
            </a:r>
            <a:r>
              <a:rPr lang="en-US" sz="1500" dirty="0" smtClean="0">
                <a:latin typeface="Arial Narrow" pitchFamily="34" charset="0"/>
              </a:rPr>
              <a:t>* SITUADO EN LA ZONA SUPERIOR  DE CAVIDAD ABDOMINAL. </a:t>
            </a:r>
          </a:p>
          <a:p>
            <a:pPr eaLnBrk="1" hangingPunct="1">
              <a:buFont typeface="Wingdings" pitchFamily="2" charset="2"/>
              <a:buNone/>
            </a:pPr>
            <a:r>
              <a:rPr lang="en-US" sz="1500" dirty="0" smtClean="0">
                <a:latin typeface="Arial Narrow" pitchFamily="34" charset="0"/>
              </a:rPr>
              <a:t>	    * REGULA CONCENTRACION DE AGUA Y SALES ORGANISMO. </a:t>
            </a:r>
          </a:p>
          <a:p>
            <a:pPr eaLnBrk="1" hangingPunct="1">
              <a:buFont typeface="Wingdings" pitchFamily="2" charset="2"/>
              <a:buNone/>
            </a:pPr>
            <a:r>
              <a:rPr lang="en-US" sz="1500" dirty="0" smtClean="0">
                <a:latin typeface="Arial Narrow" pitchFamily="34" charset="0"/>
              </a:rPr>
              <a:t>	    * MANTIENE EL EQUILIBRIO ACIDO BASE .</a:t>
            </a:r>
          </a:p>
          <a:p>
            <a:pPr eaLnBrk="1" hangingPunct="1">
              <a:buFont typeface="Wingdings" pitchFamily="2" charset="2"/>
              <a:buNone/>
            </a:pPr>
            <a:r>
              <a:rPr lang="en-US" sz="1500" dirty="0" smtClean="0">
                <a:latin typeface="Arial Narrow" pitchFamily="34" charset="0"/>
              </a:rPr>
              <a:t>	    * LA UNIDAD FUNCIONAL FUNDAMENTAL ES EL NEFRON</a:t>
            </a:r>
          </a:p>
        </p:txBody>
      </p:sp>
      <p:sp>
        <p:nvSpPr>
          <p:cNvPr id="4" name="3 Rectángulo"/>
          <p:cNvSpPr/>
          <p:nvPr/>
        </p:nvSpPr>
        <p:spPr>
          <a:xfrm>
            <a:off x="428596" y="3929066"/>
            <a:ext cx="6429404" cy="2154436"/>
          </a:xfrm>
          <a:prstGeom prst="rect">
            <a:avLst/>
          </a:prstGeom>
        </p:spPr>
        <p:txBody>
          <a:bodyPr wrap="square">
            <a:spAutoFit/>
          </a:bodyPr>
          <a:lstStyle/>
          <a:p>
            <a:endParaRPr lang="en-US" sz="1600" dirty="0" smtClean="0"/>
          </a:p>
          <a:p>
            <a:endParaRPr lang="en-US" sz="1600" dirty="0" smtClean="0"/>
          </a:p>
          <a:p>
            <a:r>
              <a:rPr lang="en-US" sz="1500" dirty="0" smtClean="0">
                <a:latin typeface="Arial Narrow" pitchFamily="34" charset="0"/>
              </a:rPr>
              <a:t>2.- SISTEMA DE CONDUCTOS EXCRETORIOS:</a:t>
            </a:r>
          </a:p>
          <a:p>
            <a:pPr lvl="1"/>
            <a:endParaRPr lang="en-US" sz="1500" dirty="0" smtClean="0">
              <a:latin typeface="Arial Narrow" pitchFamily="34" charset="0"/>
            </a:endParaRPr>
          </a:p>
          <a:p>
            <a:pPr lvl="1"/>
            <a:r>
              <a:rPr lang="en-US" sz="1500" dirty="0" smtClean="0">
                <a:latin typeface="Arial Narrow" pitchFamily="34" charset="0"/>
              </a:rPr>
              <a:t>* PELVIS RENAL.</a:t>
            </a:r>
          </a:p>
          <a:p>
            <a:pPr lvl="1"/>
            <a:r>
              <a:rPr lang="en-US" sz="1500" dirty="0" smtClean="0">
                <a:latin typeface="Arial Narrow" pitchFamily="34" charset="0"/>
              </a:rPr>
              <a:t>* URETERES</a:t>
            </a:r>
          </a:p>
          <a:p>
            <a:pPr lvl="1"/>
            <a:r>
              <a:rPr lang="en-US" sz="1500" dirty="0" smtClean="0">
                <a:latin typeface="Arial Narrow" pitchFamily="34" charset="0"/>
              </a:rPr>
              <a:t>* VEJIGA.</a:t>
            </a:r>
          </a:p>
          <a:p>
            <a:pPr lvl="1"/>
            <a:r>
              <a:rPr lang="en-US" sz="1500" dirty="0" smtClean="0">
                <a:latin typeface="Arial Narrow" pitchFamily="34" charset="0"/>
              </a:rPr>
              <a:t>* URETRA.</a:t>
            </a:r>
          </a:p>
          <a:p>
            <a:pPr lvl="3"/>
            <a:endParaRPr lang="en-US" sz="12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0352" y="214290"/>
            <a:ext cx="7772400" cy="571504"/>
          </a:xfrm>
        </p:spPr>
        <p:txBody>
          <a:bodyPr/>
          <a:lstStyle/>
          <a:p>
            <a:pPr algn="ctr"/>
            <a:r>
              <a:rPr lang="es-PE" sz="3200" dirty="0" smtClean="0">
                <a:solidFill>
                  <a:schemeClr val="tx1"/>
                </a:solidFill>
                <a:latin typeface="Arial Narrow" pitchFamily="34" charset="0"/>
              </a:rPr>
              <a:t>FACTORES PREDISPONENTES </a:t>
            </a:r>
            <a:endParaRPr lang="es-PE" sz="3200" dirty="0">
              <a:solidFill>
                <a:schemeClr val="tx1"/>
              </a:solidFill>
              <a:latin typeface="Arial Narrow" pitchFamily="34" charset="0"/>
            </a:endParaRPr>
          </a:p>
        </p:txBody>
      </p:sp>
      <p:sp>
        <p:nvSpPr>
          <p:cNvPr id="3" name="2 Marcador de texto"/>
          <p:cNvSpPr>
            <a:spLocks noGrp="1"/>
          </p:cNvSpPr>
          <p:nvPr>
            <p:ph type="body" idx="1"/>
          </p:nvPr>
        </p:nvSpPr>
        <p:spPr>
          <a:xfrm>
            <a:off x="500034" y="1071546"/>
            <a:ext cx="7874156" cy="5786454"/>
          </a:xfrm>
        </p:spPr>
        <p:txBody>
          <a:bodyPr>
            <a:normAutofit fontScale="92500"/>
          </a:bodyPr>
          <a:lstStyle/>
          <a:p>
            <a:r>
              <a:rPr lang="es-PE" dirty="0" smtClean="0"/>
              <a:t> </a:t>
            </a:r>
            <a:endParaRPr lang="es-PE" sz="1800" dirty="0" smtClean="0">
              <a:latin typeface="Arial Narrow" pitchFamily="34" charset="0"/>
            </a:endParaRPr>
          </a:p>
          <a:p>
            <a:r>
              <a:rPr lang="es-PE" sz="2100" dirty="0" smtClean="0">
                <a:latin typeface="Arial Narrow" pitchFamily="34" charset="0"/>
              </a:rPr>
              <a:t>  *  FUMADORES ( GRUPO DE MAYOR RIESGO 2-3 VECES MAS QUE LOS NO </a:t>
            </a:r>
          </a:p>
          <a:p>
            <a:r>
              <a:rPr lang="es-PE" sz="2100" dirty="0" smtClean="0">
                <a:latin typeface="Arial Narrow" pitchFamily="34" charset="0"/>
              </a:rPr>
              <a:t>      FUMADORES ) </a:t>
            </a:r>
          </a:p>
          <a:p>
            <a:r>
              <a:rPr lang="es-PE" sz="2100" dirty="0" smtClean="0">
                <a:latin typeface="Arial Narrow" pitchFamily="34" charset="0"/>
              </a:rPr>
              <a:t>  *  FUMAR NO SOLO AUMENTA  LA POSIBILIDAD DE PADECER EL CA. DE VE-</a:t>
            </a:r>
          </a:p>
          <a:p>
            <a:r>
              <a:rPr lang="es-PE" sz="2100" dirty="0" smtClean="0">
                <a:latin typeface="Arial Narrow" pitchFamily="34" charset="0"/>
              </a:rPr>
              <a:t>      JIGA, SINO QUE AL MISMO TIEMPO FACILITA LA APARICION DE OTRO TIPO </a:t>
            </a:r>
          </a:p>
          <a:p>
            <a:r>
              <a:rPr lang="es-PE" sz="2100" dirty="0" smtClean="0">
                <a:latin typeface="Arial Narrow" pitchFamily="34" charset="0"/>
              </a:rPr>
              <a:t>      DE CANCERES O ENFERMEDADES.</a:t>
            </a:r>
          </a:p>
          <a:p>
            <a:r>
              <a:rPr lang="es-PE" sz="2100" dirty="0" smtClean="0">
                <a:latin typeface="Arial Narrow" pitchFamily="34" charset="0"/>
              </a:rPr>
              <a:t>  *  TRABAJADORES DE LA INDUSTRIA TEXTIL GRAFICA  PLASTICA , CAUCHO</a:t>
            </a:r>
          </a:p>
          <a:p>
            <a:r>
              <a:rPr lang="es-PE" sz="2100" dirty="0" smtClean="0">
                <a:latin typeface="Arial Narrow" pitchFamily="34" charset="0"/>
              </a:rPr>
              <a:t>      QUE ESTAN XSPUESTOS A SUSTANCIAS COLORANTES</a:t>
            </a:r>
          </a:p>
          <a:p>
            <a:r>
              <a:rPr lang="es-PE" sz="2100" dirty="0" smtClean="0">
                <a:latin typeface="Arial Narrow" pitchFamily="34" charset="0"/>
              </a:rPr>
              <a:t>  *  SE IDENTIFICO COM CANCERIGENOS 2-NAFTILAMINA, 4-AMINOBINILO BEN</a:t>
            </a:r>
          </a:p>
          <a:p>
            <a:r>
              <a:rPr lang="es-PE" sz="2100" dirty="0" smtClean="0">
                <a:latin typeface="Arial Narrow" pitchFamily="34" charset="0"/>
              </a:rPr>
              <a:t>      CIDINA  Y 4-NITROBIFENILO</a:t>
            </a:r>
          </a:p>
          <a:p>
            <a:r>
              <a:rPr lang="es-PE" sz="2100" dirty="0" smtClean="0">
                <a:latin typeface="Arial Narrow" pitchFamily="34" charset="0"/>
              </a:rPr>
              <a:t>  *  TAMBIEN HAY UNA GRAN INCIDENCIA DE CA, DE VEJIGA EN POBLACION EX</a:t>
            </a:r>
          </a:p>
          <a:p>
            <a:r>
              <a:rPr lang="es-PE" sz="2100" dirty="0" smtClean="0">
                <a:latin typeface="Arial Narrow" pitchFamily="34" charset="0"/>
              </a:rPr>
              <a:t>      PUESTA A INFECCION ENDEMICA DE SHISTOSOMA HAEMATOBIUN ( CARCI-</a:t>
            </a:r>
          </a:p>
          <a:p>
            <a:r>
              <a:rPr lang="es-PE" sz="2100" dirty="0" smtClean="0">
                <a:latin typeface="Arial Narrow" pitchFamily="34" charset="0"/>
              </a:rPr>
              <a:t>      NOMA EPIDERMOIDE )   </a:t>
            </a:r>
          </a:p>
          <a:p>
            <a:r>
              <a:rPr lang="es-PE" sz="2100" dirty="0" smtClean="0">
                <a:latin typeface="Arial Narrow" pitchFamily="34" charset="0"/>
              </a:rPr>
              <a:t>  *  INFECCIONES URINARIAS RECURRENTES</a:t>
            </a:r>
          </a:p>
          <a:p>
            <a:endParaRPr lang="es-PE"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0352" y="0"/>
            <a:ext cx="7772400" cy="785794"/>
          </a:xfrm>
        </p:spPr>
        <p:txBody>
          <a:bodyPr/>
          <a:lstStyle/>
          <a:p>
            <a:pPr algn="ctr"/>
            <a:r>
              <a:rPr lang="es-PE" sz="3200" dirty="0" smtClean="0">
                <a:solidFill>
                  <a:schemeClr val="tx1"/>
                </a:solidFill>
                <a:latin typeface="Arial Narrow" pitchFamily="34" charset="0"/>
              </a:rPr>
              <a:t>PREVENCION</a:t>
            </a:r>
            <a:endParaRPr lang="es-PE" sz="3200" dirty="0">
              <a:solidFill>
                <a:schemeClr val="tx1"/>
              </a:solidFill>
              <a:latin typeface="Arial Narrow" pitchFamily="34" charset="0"/>
            </a:endParaRPr>
          </a:p>
        </p:txBody>
      </p:sp>
      <p:sp>
        <p:nvSpPr>
          <p:cNvPr id="3" name="2 Marcador de texto"/>
          <p:cNvSpPr>
            <a:spLocks noGrp="1"/>
          </p:cNvSpPr>
          <p:nvPr>
            <p:ph type="body" idx="1"/>
          </p:nvPr>
        </p:nvSpPr>
        <p:spPr>
          <a:xfrm>
            <a:off x="357158" y="1000108"/>
            <a:ext cx="7772400" cy="5572164"/>
          </a:xfrm>
        </p:spPr>
        <p:txBody>
          <a:bodyPr>
            <a:normAutofit/>
          </a:bodyPr>
          <a:lstStyle/>
          <a:p>
            <a:endParaRPr lang="es-PE" dirty="0" smtClean="0"/>
          </a:p>
          <a:p>
            <a:r>
              <a:rPr lang="es-PE" dirty="0" smtClean="0"/>
              <a:t>  </a:t>
            </a:r>
            <a:r>
              <a:rPr lang="es-PE" sz="2000" dirty="0" smtClean="0">
                <a:latin typeface="Arial Narrow" pitchFamily="34" charset="0"/>
              </a:rPr>
              <a:t>1.-  UNA FORMA EFICAZ ES EL CONTROL MEDICO</a:t>
            </a:r>
          </a:p>
          <a:p>
            <a:endParaRPr lang="es-PE" sz="2000" dirty="0" smtClean="0">
              <a:latin typeface="Arial Narrow" pitchFamily="34" charset="0"/>
            </a:endParaRPr>
          </a:p>
          <a:p>
            <a:r>
              <a:rPr lang="es-PE" sz="2000" dirty="0" smtClean="0">
                <a:latin typeface="Arial Narrow" pitchFamily="34" charset="0"/>
              </a:rPr>
              <a:t>    2.- APLICAR SISTEMAS DE PROTECCION Y SEGURIDAD LABORAL EN  </a:t>
            </a:r>
          </a:p>
          <a:p>
            <a:r>
              <a:rPr lang="es-PE" sz="2000" dirty="0" smtClean="0">
                <a:latin typeface="Arial Narrow" pitchFamily="34" charset="0"/>
              </a:rPr>
              <a:t>         AQUELLOS PUESTOS  DE TRABAJOS  RELACIONADOS   CON  LA  </a:t>
            </a:r>
          </a:p>
          <a:p>
            <a:r>
              <a:rPr lang="es-PE" sz="2000" dirty="0" smtClean="0">
                <a:latin typeface="Arial Narrow" pitchFamily="34" charset="0"/>
              </a:rPr>
              <a:t>         INDUSTRIA QUIMICA Y TEXTIL.</a:t>
            </a:r>
          </a:p>
          <a:p>
            <a:endParaRPr lang="es-PE" sz="2000" dirty="0" smtClean="0">
              <a:latin typeface="Arial Narrow" pitchFamily="34" charset="0"/>
            </a:endParaRPr>
          </a:p>
          <a:p>
            <a:r>
              <a:rPr lang="es-PE" sz="2000" dirty="0" smtClean="0">
                <a:latin typeface="Arial Narrow" pitchFamily="34" charset="0"/>
              </a:rPr>
              <a:t>  3.-  VELAR POR LA SEGURIDAD DE LOS PELUQUEROS, MAQUINISTAS, </a:t>
            </a:r>
          </a:p>
          <a:p>
            <a:r>
              <a:rPr lang="es-PE" sz="2000" dirty="0" smtClean="0">
                <a:latin typeface="Arial Narrow" pitchFamily="34" charset="0"/>
              </a:rPr>
              <a:t>         PINTORES INPRESORES, CONDUCTORES DE CAMION.</a:t>
            </a:r>
          </a:p>
          <a:p>
            <a:endParaRPr lang="es-PE" sz="2000" dirty="0" smtClean="0">
              <a:latin typeface="Arial Narrow" pitchFamily="34" charset="0"/>
            </a:endParaRPr>
          </a:p>
          <a:p>
            <a:r>
              <a:rPr lang="es-PE" sz="2000" dirty="0" smtClean="0">
                <a:latin typeface="Arial Narrow" pitchFamily="34" charset="0"/>
              </a:rPr>
              <a:t>  4.- CONTROLES MEDICOS SI EXITE ANTECEDENTE FAMILIARES O SI </a:t>
            </a:r>
          </a:p>
          <a:p>
            <a:r>
              <a:rPr lang="es-PE" sz="2000" dirty="0" smtClean="0">
                <a:latin typeface="Arial Narrow" pitchFamily="34" charset="0"/>
              </a:rPr>
              <a:t>        SUFRIO INFECCIONES O TRANSTORNOS URINARIOS</a:t>
            </a:r>
            <a:endParaRPr lang="es-PE" sz="2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normAutofit fontScale="90000"/>
          </a:bodyPr>
          <a:lstStyle/>
          <a:p>
            <a:pPr eaLnBrk="1" hangingPunct="1">
              <a:defRPr/>
            </a:pPr>
            <a:r>
              <a:rPr lang="en-US" dirty="0" smtClean="0">
                <a:solidFill>
                  <a:schemeClr val="folHlink"/>
                </a:solidFill>
              </a:rPr>
              <a:t/>
            </a:r>
            <a:br>
              <a:rPr lang="en-US" dirty="0" smtClean="0">
                <a:solidFill>
                  <a:schemeClr val="folHlink"/>
                </a:solidFill>
              </a:rPr>
            </a:br>
            <a:endParaRPr lang="es-ES" dirty="0" smtClean="0">
              <a:solidFill>
                <a:schemeClr val="folHlink"/>
              </a:solidFill>
            </a:endParaRPr>
          </a:p>
        </p:txBody>
      </p:sp>
      <p:sp>
        <p:nvSpPr>
          <p:cNvPr id="54275" name="Rectangle 3"/>
          <p:cNvSpPr>
            <a:spLocks noGrp="1" noChangeArrowheads="1"/>
          </p:cNvSpPr>
          <p:nvPr>
            <p:ph type="body" idx="1"/>
          </p:nvPr>
        </p:nvSpPr>
        <p:spPr/>
        <p:txBody>
          <a:bodyPr/>
          <a:lstStyle/>
          <a:p>
            <a:pPr eaLnBrk="1" hangingPunct="1">
              <a:buFont typeface="Wingdings" pitchFamily="2" charset="2"/>
              <a:buNone/>
            </a:pPr>
            <a:r>
              <a:rPr lang="es-MX" sz="2400" dirty="0" smtClean="0">
                <a:solidFill>
                  <a:schemeClr val="folHlink"/>
                </a:solidFill>
              </a:rPr>
              <a:t> </a:t>
            </a:r>
            <a:endParaRPr lang="es-ES" sz="2400" dirty="0" smtClean="0">
              <a:solidFill>
                <a:schemeClr val="folHlink"/>
              </a:solidFill>
            </a:endParaRPr>
          </a:p>
        </p:txBody>
      </p:sp>
      <p:sp>
        <p:nvSpPr>
          <p:cNvPr id="100357" name="Rectangle 5"/>
          <p:cNvSpPr>
            <a:spLocks noChangeArrowheads="1"/>
          </p:cNvSpPr>
          <p:nvPr/>
        </p:nvSpPr>
        <p:spPr bwMode="auto">
          <a:xfrm>
            <a:off x="1066800" y="61913"/>
            <a:ext cx="7005662" cy="523220"/>
          </a:xfrm>
          <a:prstGeom prst="rect">
            <a:avLst/>
          </a:prstGeom>
          <a:noFill/>
          <a:ln w="9525">
            <a:noFill/>
            <a:miter lim="800000"/>
            <a:headEnd/>
            <a:tailEnd/>
          </a:ln>
          <a:effectLst/>
        </p:spPr>
        <p:txBody>
          <a:bodyPr wrap="square" anchor="b">
            <a:spAutoFit/>
          </a:bodyPr>
          <a:lstStyle/>
          <a:p>
            <a:pPr algn="ctr">
              <a:defRPr/>
            </a:pPr>
            <a:r>
              <a:rPr lang="es-MX" sz="2800" b="1" dirty="0">
                <a:effectLst>
                  <a:outerShdw blurRad="38100" dist="38100" dir="2700000" algn="tl">
                    <a:srgbClr val="000000"/>
                  </a:outerShdw>
                </a:effectLst>
                <a:latin typeface="Arial" charset="0"/>
              </a:rPr>
              <a:t>CLASIFICACION</a:t>
            </a:r>
          </a:p>
        </p:txBody>
      </p:sp>
      <p:sp>
        <p:nvSpPr>
          <p:cNvPr id="54277" name="Rectangle 6"/>
          <p:cNvSpPr>
            <a:spLocks noChangeArrowheads="1"/>
          </p:cNvSpPr>
          <p:nvPr/>
        </p:nvSpPr>
        <p:spPr bwMode="auto">
          <a:xfrm>
            <a:off x="838200" y="762000"/>
            <a:ext cx="7520014" cy="3167066"/>
          </a:xfrm>
          <a:prstGeom prst="rect">
            <a:avLst/>
          </a:prstGeom>
          <a:noFill/>
          <a:ln w="9525">
            <a:noFill/>
            <a:miter lim="800000"/>
            <a:headEnd/>
            <a:tailEnd/>
          </a:ln>
        </p:spPr>
        <p:txBody>
          <a:bodyPr/>
          <a:lstStyle/>
          <a:p>
            <a:pPr marL="342900" indent="-342900" algn="ctr">
              <a:spcBef>
                <a:spcPct val="20000"/>
              </a:spcBef>
              <a:buClr>
                <a:schemeClr val="accent2"/>
              </a:buClr>
              <a:buSzPct val="80000"/>
              <a:buFont typeface="Wingdings" pitchFamily="2" charset="2"/>
              <a:buNone/>
            </a:pPr>
            <a:r>
              <a:rPr lang="es-MX" sz="2400" dirty="0"/>
              <a:t>TUMORES UROTELIALES                </a:t>
            </a:r>
            <a:endParaRPr lang="es-ES" sz="2400" dirty="0"/>
          </a:p>
        </p:txBody>
      </p:sp>
      <p:sp>
        <p:nvSpPr>
          <p:cNvPr id="54278" name="Line 7"/>
          <p:cNvSpPr>
            <a:spLocks noChangeShapeType="1"/>
          </p:cNvSpPr>
          <p:nvPr/>
        </p:nvSpPr>
        <p:spPr bwMode="auto">
          <a:xfrm>
            <a:off x="4495800" y="1143000"/>
            <a:ext cx="0" cy="381000"/>
          </a:xfrm>
          <a:prstGeom prst="line">
            <a:avLst/>
          </a:prstGeom>
          <a:noFill/>
          <a:ln w="38100">
            <a:solidFill>
              <a:srgbClr val="FF3300"/>
            </a:solidFill>
            <a:round/>
            <a:headEnd/>
            <a:tailEnd/>
          </a:ln>
        </p:spPr>
        <p:txBody>
          <a:bodyPr wrap="none"/>
          <a:lstStyle/>
          <a:p>
            <a:endParaRPr lang="es-PE" dirty="0"/>
          </a:p>
        </p:txBody>
      </p:sp>
      <p:sp>
        <p:nvSpPr>
          <p:cNvPr id="54279" name="Line 8"/>
          <p:cNvSpPr>
            <a:spLocks noChangeShapeType="1"/>
          </p:cNvSpPr>
          <p:nvPr/>
        </p:nvSpPr>
        <p:spPr bwMode="auto">
          <a:xfrm flipH="1">
            <a:off x="2438400" y="1524000"/>
            <a:ext cx="1981200" cy="0"/>
          </a:xfrm>
          <a:prstGeom prst="line">
            <a:avLst/>
          </a:prstGeom>
          <a:noFill/>
          <a:ln w="38100">
            <a:solidFill>
              <a:srgbClr val="FF3300"/>
            </a:solidFill>
            <a:round/>
            <a:headEnd/>
            <a:tailEnd/>
          </a:ln>
        </p:spPr>
        <p:txBody>
          <a:bodyPr wrap="none"/>
          <a:lstStyle/>
          <a:p>
            <a:endParaRPr lang="es-PE" dirty="0"/>
          </a:p>
        </p:txBody>
      </p:sp>
      <p:sp>
        <p:nvSpPr>
          <p:cNvPr id="54280" name="Line 9"/>
          <p:cNvSpPr>
            <a:spLocks noChangeShapeType="1"/>
          </p:cNvSpPr>
          <p:nvPr/>
        </p:nvSpPr>
        <p:spPr bwMode="auto">
          <a:xfrm flipH="1">
            <a:off x="4419600" y="1524000"/>
            <a:ext cx="1981200" cy="0"/>
          </a:xfrm>
          <a:prstGeom prst="line">
            <a:avLst/>
          </a:prstGeom>
          <a:noFill/>
          <a:ln w="38100">
            <a:solidFill>
              <a:srgbClr val="FF3300"/>
            </a:solidFill>
            <a:round/>
            <a:headEnd/>
            <a:tailEnd/>
          </a:ln>
        </p:spPr>
        <p:txBody>
          <a:bodyPr wrap="none"/>
          <a:lstStyle/>
          <a:p>
            <a:endParaRPr lang="es-PE" dirty="0"/>
          </a:p>
        </p:txBody>
      </p:sp>
      <p:sp>
        <p:nvSpPr>
          <p:cNvPr id="54281" name="Line 10"/>
          <p:cNvSpPr>
            <a:spLocks noChangeShapeType="1"/>
          </p:cNvSpPr>
          <p:nvPr/>
        </p:nvSpPr>
        <p:spPr bwMode="auto">
          <a:xfrm>
            <a:off x="2438400" y="1524000"/>
            <a:ext cx="0" cy="762000"/>
          </a:xfrm>
          <a:prstGeom prst="line">
            <a:avLst/>
          </a:prstGeom>
          <a:noFill/>
          <a:ln w="38100">
            <a:solidFill>
              <a:srgbClr val="FF3300"/>
            </a:solidFill>
            <a:round/>
            <a:headEnd/>
            <a:tailEnd/>
          </a:ln>
        </p:spPr>
        <p:txBody>
          <a:bodyPr wrap="none"/>
          <a:lstStyle/>
          <a:p>
            <a:endParaRPr lang="es-PE" dirty="0"/>
          </a:p>
        </p:txBody>
      </p:sp>
      <p:sp>
        <p:nvSpPr>
          <p:cNvPr id="54282" name="Line 11"/>
          <p:cNvSpPr>
            <a:spLocks noChangeShapeType="1"/>
          </p:cNvSpPr>
          <p:nvPr/>
        </p:nvSpPr>
        <p:spPr bwMode="auto">
          <a:xfrm>
            <a:off x="6400800" y="1524000"/>
            <a:ext cx="0" cy="685800"/>
          </a:xfrm>
          <a:prstGeom prst="line">
            <a:avLst/>
          </a:prstGeom>
          <a:noFill/>
          <a:ln w="38100">
            <a:solidFill>
              <a:srgbClr val="FF3300"/>
            </a:solidFill>
            <a:round/>
            <a:headEnd/>
            <a:tailEnd/>
          </a:ln>
        </p:spPr>
        <p:txBody>
          <a:bodyPr wrap="none"/>
          <a:lstStyle/>
          <a:p>
            <a:endParaRPr lang="es-PE" dirty="0"/>
          </a:p>
        </p:txBody>
      </p:sp>
      <p:sp>
        <p:nvSpPr>
          <p:cNvPr id="54283" name="Text Box 12"/>
          <p:cNvSpPr txBox="1">
            <a:spLocks noChangeArrowheads="1"/>
          </p:cNvSpPr>
          <p:nvPr/>
        </p:nvSpPr>
        <p:spPr bwMode="auto">
          <a:xfrm>
            <a:off x="1676400" y="2201863"/>
            <a:ext cx="1828800" cy="579437"/>
          </a:xfrm>
          <a:prstGeom prst="rect">
            <a:avLst/>
          </a:prstGeom>
          <a:noFill/>
          <a:ln w="9525">
            <a:noFill/>
            <a:miter lim="800000"/>
            <a:headEnd/>
            <a:tailEnd/>
          </a:ln>
        </p:spPr>
        <p:txBody>
          <a:bodyPr>
            <a:spAutoFit/>
          </a:bodyPr>
          <a:lstStyle/>
          <a:p>
            <a:pPr algn="l">
              <a:spcBef>
                <a:spcPct val="50000"/>
              </a:spcBef>
            </a:pPr>
            <a:r>
              <a:rPr lang="es-MX" sz="3200" dirty="0"/>
              <a:t>Papilares</a:t>
            </a:r>
            <a:endParaRPr lang="es-ES" sz="3200" dirty="0"/>
          </a:p>
        </p:txBody>
      </p:sp>
      <p:sp>
        <p:nvSpPr>
          <p:cNvPr id="54284" name="Text Box 13"/>
          <p:cNvSpPr txBox="1">
            <a:spLocks noChangeArrowheads="1"/>
          </p:cNvSpPr>
          <p:nvPr/>
        </p:nvSpPr>
        <p:spPr bwMode="auto">
          <a:xfrm>
            <a:off x="5410200" y="2133600"/>
            <a:ext cx="2362200" cy="1077218"/>
          </a:xfrm>
          <a:prstGeom prst="rect">
            <a:avLst/>
          </a:prstGeom>
          <a:noFill/>
          <a:ln w="9525">
            <a:noFill/>
            <a:miter lim="800000"/>
            <a:headEnd/>
            <a:tailEnd/>
          </a:ln>
        </p:spPr>
        <p:txBody>
          <a:bodyPr>
            <a:spAutoFit/>
          </a:bodyPr>
          <a:lstStyle/>
          <a:p>
            <a:pPr algn="l">
              <a:spcBef>
                <a:spcPct val="50000"/>
              </a:spcBef>
            </a:pPr>
            <a:r>
              <a:rPr lang="es-MX" sz="3200" dirty="0"/>
              <a:t>No papilares</a:t>
            </a:r>
            <a:endParaRPr lang="es-ES" sz="3200" dirty="0"/>
          </a:p>
        </p:txBody>
      </p:sp>
      <p:sp>
        <p:nvSpPr>
          <p:cNvPr id="54285" name="Line 14"/>
          <p:cNvSpPr>
            <a:spLocks noChangeShapeType="1"/>
          </p:cNvSpPr>
          <p:nvPr/>
        </p:nvSpPr>
        <p:spPr bwMode="auto">
          <a:xfrm>
            <a:off x="2438400" y="2667000"/>
            <a:ext cx="0" cy="381000"/>
          </a:xfrm>
          <a:prstGeom prst="line">
            <a:avLst/>
          </a:prstGeom>
          <a:noFill/>
          <a:ln w="38100">
            <a:solidFill>
              <a:srgbClr val="FF3300"/>
            </a:solidFill>
            <a:round/>
            <a:headEnd/>
            <a:tailEnd/>
          </a:ln>
        </p:spPr>
        <p:txBody>
          <a:bodyPr wrap="none"/>
          <a:lstStyle/>
          <a:p>
            <a:endParaRPr lang="es-PE" dirty="0"/>
          </a:p>
        </p:txBody>
      </p:sp>
      <p:sp>
        <p:nvSpPr>
          <p:cNvPr id="54286" name="Line 15"/>
          <p:cNvSpPr>
            <a:spLocks noChangeShapeType="1"/>
          </p:cNvSpPr>
          <p:nvPr/>
        </p:nvSpPr>
        <p:spPr bwMode="auto">
          <a:xfrm>
            <a:off x="1676400" y="3048000"/>
            <a:ext cx="2209800" cy="0"/>
          </a:xfrm>
          <a:prstGeom prst="line">
            <a:avLst/>
          </a:prstGeom>
          <a:noFill/>
          <a:ln w="38100">
            <a:solidFill>
              <a:srgbClr val="FF3300"/>
            </a:solidFill>
            <a:round/>
            <a:headEnd/>
            <a:tailEnd/>
          </a:ln>
        </p:spPr>
        <p:txBody>
          <a:bodyPr wrap="none"/>
          <a:lstStyle/>
          <a:p>
            <a:endParaRPr lang="es-PE" dirty="0"/>
          </a:p>
        </p:txBody>
      </p:sp>
      <p:sp>
        <p:nvSpPr>
          <p:cNvPr id="54287" name="Line 16"/>
          <p:cNvSpPr>
            <a:spLocks noChangeShapeType="1"/>
          </p:cNvSpPr>
          <p:nvPr/>
        </p:nvSpPr>
        <p:spPr bwMode="auto">
          <a:xfrm>
            <a:off x="6429388" y="3143248"/>
            <a:ext cx="0" cy="381000"/>
          </a:xfrm>
          <a:prstGeom prst="line">
            <a:avLst/>
          </a:prstGeom>
          <a:noFill/>
          <a:ln w="38100">
            <a:solidFill>
              <a:srgbClr val="FF3300"/>
            </a:solidFill>
            <a:round/>
            <a:headEnd/>
            <a:tailEnd/>
          </a:ln>
        </p:spPr>
        <p:txBody>
          <a:bodyPr wrap="none"/>
          <a:lstStyle/>
          <a:p>
            <a:endParaRPr lang="es-PE" dirty="0"/>
          </a:p>
        </p:txBody>
      </p:sp>
      <p:sp>
        <p:nvSpPr>
          <p:cNvPr id="54288" name="Line 17"/>
          <p:cNvSpPr>
            <a:spLocks noChangeShapeType="1"/>
          </p:cNvSpPr>
          <p:nvPr/>
        </p:nvSpPr>
        <p:spPr bwMode="auto">
          <a:xfrm>
            <a:off x="5715008" y="3429000"/>
            <a:ext cx="1676400" cy="0"/>
          </a:xfrm>
          <a:prstGeom prst="line">
            <a:avLst/>
          </a:prstGeom>
          <a:noFill/>
          <a:ln w="38100">
            <a:solidFill>
              <a:srgbClr val="FF3300"/>
            </a:solidFill>
            <a:round/>
            <a:headEnd/>
            <a:tailEnd/>
          </a:ln>
        </p:spPr>
        <p:txBody>
          <a:bodyPr wrap="none"/>
          <a:lstStyle/>
          <a:p>
            <a:endParaRPr lang="es-PE" dirty="0"/>
          </a:p>
        </p:txBody>
      </p:sp>
      <p:sp>
        <p:nvSpPr>
          <p:cNvPr id="54289" name="Line 18"/>
          <p:cNvSpPr>
            <a:spLocks noChangeShapeType="1"/>
          </p:cNvSpPr>
          <p:nvPr/>
        </p:nvSpPr>
        <p:spPr bwMode="auto">
          <a:xfrm>
            <a:off x="1676400" y="3048000"/>
            <a:ext cx="0" cy="304800"/>
          </a:xfrm>
          <a:prstGeom prst="line">
            <a:avLst/>
          </a:prstGeom>
          <a:noFill/>
          <a:ln w="38100">
            <a:solidFill>
              <a:srgbClr val="FF3300"/>
            </a:solidFill>
            <a:round/>
            <a:headEnd/>
            <a:tailEnd/>
          </a:ln>
        </p:spPr>
        <p:txBody>
          <a:bodyPr wrap="none"/>
          <a:lstStyle/>
          <a:p>
            <a:endParaRPr lang="es-PE" dirty="0"/>
          </a:p>
        </p:txBody>
      </p:sp>
      <p:sp>
        <p:nvSpPr>
          <p:cNvPr id="54290" name="Line 19"/>
          <p:cNvSpPr>
            <a:spLocks noChangeShapeType="1"/>
          </p:cNvSpPr>
          <p:nvPr/>
        </p:nvSpPr>
        <p:spPr bwMode="auto">
          <a:xfrm>
            <a:off x="3886200" y="3048000"/>
            <a:ext cx="0" cy="304800"/>
          </a:xfrm>
          <a:prstGeom prst="line">
            <a:avLst/>
          </a:prstGeom>
          <a:noFill/>
          <a:ln w="38100">
            <a:solidFill>
              <a:srgbClr val="FF3300"/>
            </a:solidFill>
            <a:round/>
            <a:headEnd/>
            <a:tailEnd/>
          </a:ln>
        </p:spPr>
        <p:txBody>
          <a:bodyPr wrap="none"/>
          <a:lstStyle/>
          <a:p>
            <a:endParaRPr lang="es-PE" dirty="0"/>
          </a:p>
        </p:txBody>
      </p:sp>
      <p:sp>
        <p:nvSpPr>
          <p:cNvPr id="54291" name="Line 20"/>
          <p:cNvSpPr>
            <a:spLocks noChangeShapeType="1"/>
          </p:cNvSpPr>
          <p:nvPr/>
        </p:nvSpPr>
        <p:spPr bwMode="auto">
          <a:xfrm>
            <a:off x="5715008" y="3429000"/>
            <a:ext cx="0" cy="304800"/>
          </a:xfrm>
          <a:prstGeom prst="line">
            <a:avLst/>
          </a:prstGeom>
          <a:noFill/>
          <a:ln w="38100">
            <a:solidFill>
              <a:srgbClr val="FF3300"/>
            </a:solidFill>
            <a:round/>
            <a:headEnd/>
            <a:tailEnd/>
          </a:ln>
        </p:spPr>
        <p:txBody>
          <a:bodyPr wrap="none"/>
          <a:lstStyle/>
          <a:p>
            <a:endParaRPr lang="es-PE" dirty="0"/>
          </a:p>
        </p:txBody>
      </p:sp>
      <p:sp>
        <p:nvSpPr>
          <p:cNvPr id="54292" name="Line 21"/>
          <p:cNvSpPr>
            <a:spLocks noChangeShapeType="1"/>
          </p:cNvSpPr>
          <p:nvPr/>
        </p:nvSpPr>
        <p:spPr bwMode="auto">
          <a:xfrm>
            <a:off x="7358082" y="3429000"/>
            <a:ext cx="0" cy="304800"/>
          </a:xfrm>
          <a:prstGeom prst="line">
            <a:avLst/>
          </a:prstGeom>
          <a:noFill/>
          <a:ln w="38100">
            <a:solidFill>
              <a:srgbClr val="FF3300"/>
            </a:solidFill>
            <a:round/>
            <a:headEnd/>
            <a:tailEnd/>
          </a:ln>
        </p:spPr>
        <p:txBody>
          <a:bodyPr wrap="none"/>
          <a:lstStyle/>
          <a:p>
            <a:endParaRPr lang="es-PE" dirty="0"/>
          </a:p>
        </p:txBody>
      </p:sp>
      <p:sp>
        <p:nvSpPr>
          <p:cNvPr id="54293" name="Text Box 22"/>
          <p:cNvSpPr txBox="1">
            <a:spLocks noChangeArrowheads="1"/>
          </p:cNvSpPr>
          <p:nvPr/>
        </p:nvSpPr>
        <p:spPr bwMode="auto">
          <a:xfrm>
            <a:off x="1143000" y="3429000"/>
            <a:ext cx="1295400" cy="830997"/>
          </a:xfrm>
          <a:prstGeom prst="rect">
            <a:avLst/>
          </a:prstGeom>
          <a:noFill/>
          <a:ln w="9525">
            <a:noFill/>
            <a:miter lim="800000"/>
            <a:headEnd/>
            <a:tailEnd/>
          </a:ln>
        </p:spPr>
        <p:txBody>
          <a:bodyPr>
            <a:spAutoFit/>
          </a:bodyPr>
          <a:lstStyle/>
          <a:p>
            <a:pPr algn="l">
              <a:spcBef>
                <a:spcPct val="50000"/>
              </a:spcBef>
            </a:pPr>
            <a:r>
              <a:rPr lang="es-MX" sz="2400" dirty="0"/>
              <a:t>OMS antigua</a:t>
            </a:r>
            <a:endParaRPr lang="es-ES" sz="2400" dirty="0"/>
          </a:p>
        </p:txBody>
      </p:sp>
      <p:sp>
        <p:nvSpPr>
          <p:cNvPr id="54294" name="Text Box 23"/>
          <p:cNvSpPr txBox="1">
            <a:spLocks noChangeArrowheads="1"/>
          </p:cNvSpPr>
          <p:nvPr/>
        </p:nvSpPr>
        <p:spPr bwMode="auto">
          <a:xfrm>
            <a:off x="3505200" y="3429000"/>
            <a:ext cx="1295400" cy="830997"/>
          </a:xfrm>
          <a:prstGeom prst="rect">
            <a:avLst/>
          </a:prstGeom>
          <a:noFill/>
          <a:ln w="9525">
            <a:noFill/>
            <a:miter lim="800000"/>
            <a:headEnd/>
            <a:tailEnd/>
          </a:ln>
        </p:spPr>
        <p:txBody>
          <a:bodyPr>
            <a:spAutoFit/>
          </a:bodyPr>
          <a:lstStyle/>
          <a:p>
            <a:pPr algn="l">
              <a:spcBef>
                <a:spcPct val="50000"/>
              </a:spcBef>
            </a:pPr>
            <a:r>
              <a:rPr lang="es-MX" sz="2400" dirty="0"/>
              <a:t>OMS Nueva</a:t>
            </a:r>
            <a:endParaRPr lang="es-ES" sz="2400" dirty="0"/>
          </a:p>
        </p:txBody>
      </p:sp>
      <p:sp>
        <p:nvSpPr>
          <p:cNvPr id="54295" name="Text Box 24"/>
          <p:cNvSpPr txBox="1">
            <a:spLocks noChangeArrowheads="1"/>
          </p:cNvSpPr>
          <p:nvPr/>
        </p:nvSpPr>
        <p:spPr bwMode="auto">
          <a:xfrm>
            <a:off x="5334000" y="3505200"/>
            <a:ext cx="1295400" cy="457200"/>
          </a:xfrm>
          <a:prstGeom prst="rect">
            <a:avLst/>
          </a:prstGeom>
          <a:noFill/>
          <a:ln w="9525">
            <a:noFill/>
            <a:miter lim="800000"/>
            <a:headEnd/>
            <a:tailEnd/>
          </a:ln>
        </p:spPr>
        <p:txBody>
          <a:bodyPr>
            <a:spAutoFit/>
          </a:bodyPr>
          <a:lstStyle/>
          <a:p>
            <a:pPr algn="l">
              <a:spcBef>
                <a:spcPct val="50000"/>
              </a:spcBef>
            </a:pPr>
            <a:r>
              <a:rPr lang="es-MX" sz="2400" dirty="0" smtClean="0"/>
              <a:t>Invasivo</a:t>
            </a:r>
            <a:endParaRPr lang="es-ES" sz="2400" dirty="0"/>
          </a:p>
        </p:txBody>
      </p:sp>
      <p:sp>
        <p:nvSpPr>
          <p:cNvPr id="54296" name="Text Box 25"/>
          <p:cNvSpPr txBox="1">
            <a:spLocks noChangeArrowheads="1"/>
          </p:cNvSpPr>
          <p:nvPr/>
        </p:nvSpPr>
        <p:spPr bwMode="auto">
          <a:xfrm>
            <a:off x="7086600" y="3505200"/>
            <a:ext cx="1600200" cy="457200"/>
          </a:xfrm>
          <a:prstGeom prst="rect">
            <a:avLst/>
          </a:prstGeom>
          <a:noFill/>
          <a:ln w="9525">
            <a:noFill/>
            <a:miter lim="800000"/>
            <a:headEnd/>
            <a:tailEnd/>
          </a:ln>
        </p:spPr>
        <p:txBody>
          <a:bodyPr>
            <a:spAutoFit/>
          </a:bodyPr>
          <a:lstStyle/>
          <a:p>
            <a:pPr algn="l">
              <a:spcBef>
                <a:spcPct val="50000"/>
              </a:spcBef>
            </a:pPr>
            <a:r>
              <a:rPr lang="es-MX" sz="2400" dirty="0"/>
              <a:t>In situ</a:t>
            </a:r>
            <a:endParaRPr lang="es-ES" sz="2400" dirty="0"/>
          </a:p>
        </p:txBody>
      </p:sp>
      <p:sp>
        <p:nvSpPr>
          <p:cNvPr id="54297" name="Text Box 26"/>
          <p:cNvSpPr txBox="1">
            <a:spLocks noChangeArrowheads="1"/>
          </p:cNvSpPr>
          <p:nvPr/>
        </p:nvSpPr>
        <p:spPr bwMode="auto">
          <a:xfrm>
            <a:off x="0" y="4191000"/>
            <a:ext cx="3429000" cy="1604963"/>
          </a:xfrm>
          <a:prstGeom prst="rect">
            <a:avLst/>
          </a:prstGeom>
          <a:noFill/>
          <a:ln w="9525">
            <a:noFill/>
            <a:miter lim="800000"/>
            <a:headEnd/>
            <a:tailEnd/>
          </a:ln>
        </p:spPr>
        <p:txBody>
          <a:bodyPr>
            <a:spAutoFit/>
          </a:bodyPr>
          <a:lstStyle/>
          <a:p>
            <a:pPr algn="l">
              <a:spcBef>
                <a:spcPct val="50000"/>
              </a:spcBef>
            </a:pPr>
            <a:r>
              <a:rPr lang="es-MX" sz="1800" dirty="0"/>
              <a:t>Papiloma </a:t>
            </a:r>
          </a:p>
          <a:p>
            <a:pPr algn="l">
              <a:spcBef>
                <a:spcPct val="50000"/>
              </a:spcBef>
            </a:pPr>
            <a:r>
              <a:rPr lang="es-MX" sz="1800" dirty="0"/>
              <a:t>Ca. Papil cel. Trans. Grado I</a:t>
            </a:r>
          </a:p>
          <a:p>
            <a:pPr algn="l">
              <a:spcBef>
                <a:spcPct val="50000"/>
              </a:spcBef>
            </a:pPr>
            <a:r>
              <a:rPr lang="es-MX" sz="1800" dirty="0"/>
              <a:t>Ca Papil cel Trans.Grado II</a:t>
            </a:r>
          </a:p>
          <a:p>
            <a:pPr algn="l">
              <a:spcBef>
                <a:spcPct val="50000"/>
              </a:spcBef>
            </a:pPr>
            <a:r>
              <a:rPr lang="es-MX" sz="1800" dirty="0"/>
              <a:t>Ca Papil cel  Trans. Grado III</a:t>
            </a:r>
            <a:endParaRPr lang="es-ES" sz="1800" dirty="0"/>
          </a:p>
        </p:txBody>
      </p:sp>
      <p:sp>
        <p:nvSpPr>
          <p:cNvPr id="54298" name="Text Box 27"/>
          <p:cNvSpPr txBox="1">
            <a:spLocks noChangeArrowheads="1"/>
          </p:cNvSpPr>
          <p:nvPr/>
        </p:nvSpPr>
        <p:spPr bwMode="auto">
          <a:xfrm>
            <a:off x="3124200" y="4419600"/>
            <a:ext cx="1981200" cy="641350"/>
          </a:xfrm>
          <a:prstGeom prst="rect">
            <a:avLst/>
          </a:prstGeom>
          <a:noFill/>
          <a:ln w="9525">
            <a:noFill/>
            <a:miter lim="800000"/>
            <a:headEnd/>
            <a:tailEnd/>
          </a:ln>
        </p:spPr>
        <p:txBody>
          <a:bodyPr>
            <a:spAutoFit/>
          </a:bodyPr>
          <a:lstStyle/>
          <a:p>
            <a:pPr algn="l"/>
            <a:endParaRPr lang="es-ES" sz="3600" dirty="0">
              <a:solidFill>
                <a:schemeClr val="folHlink"/>
              </a:solidFill>
            </a:endParaRPr>
          </a:p>
        </p:txBody>
      </p:sp>
      <p:sp>
        <p:nvSpPr>
          <p:cNvPr id="54299" name="Text Box 28"/>
          <p:cNvSpPr txBox="1">
            <a:spLocks noChangeArrowheads="1"/>
          </p:cNvSpPr>
          <p:nvPr/>
        </p:nvSpPr>
        <p:spPr bwMode="auto">
          <a:xfrm>
            <a:off x="2971800" y="4191000"/>
            <a:ext cx="2743200" cy="2024082"/>
          </a:xfrm>
          <a:prstGeom prst="rect">
            <a:avLst/>
          </a:prstGeom>
          <a:noFill/>
          <a:ln w="9525">
            <a:noFill/>
            <a:miter lim="800000"/>
            <a:headEnd/>
            <a:tailEnd/>
          </a:ln>
        </p:spPr>
        <p:txBody>
          <a:bodyPr wrap="square">
            <a:spAutoFit/>
          </a:bodyPr>
          <a:lstStyle/>
          <a:p>
            <a:pPr algn="l"/>
            <a:r>
              <a:rPr lang="es-MX" sz="1800" dirty="0"/>
              <a:t>Papiloma</a:t>
            </a:r>
          </a:p>
          <a:p>
            <a:pPr algn="l"/>
            <a:r>
              <a:rPr lang="es-MX" sz="1800" dirty="0"/>
              <a:t>Displasia</a:t>
            </a:r>
          </a:p>
          <a:p>
            <a:pPr algn="l"/>
            <a:r>
              <a:rPr lang="es-MX" sz="1800" dirty="0"/>
              <a:t>Neoplasma urotelial papi. de   poencial de malignidad </a:t>
            </a:r>
          </a:p>
          <a:p>
            <a:pPr algn="l"/>
            <a:r>
              <a:rPr lang="es-MX" sz="1800" dirty="0"/>
              <a:t>Carcin. urot,. Bajo grado</a:t>
            </a:r>
          </a:p>
          <a:p>
            <a:pPr algn="l"/>
            <a:r>
              <a:rPr lang="es-MX" sz="1800" dirty="0"/>
              <a:t>Carcin  urot alto  grado </a:t>
            </a:r>
            <a:endParaRPr lang="es-ES" sz="1800" dirty="0"/>
          </a:p>
        </p:txBody>
      </p:sp>
      <p:sp>
        <p:nvSpPr>
          <p:cNvPr id="54300" name="Line 29"/>
          <p:cNvSpPr>
            <a:spLocks noChangeShapeType="1"/>
          </p:cNvSpPr>
          <p:nvPr/>
        </p:nvSpPr>
        <p:spPr bwMode="auto">
          <a:xfrm>
            <a:off x="3352800" y="4953000"/>
            <a:ext cx="0" cy="304800"/>
          </a:xfrm>
          <a:prstGeom prst="line">
            <a:avLst/>
          </a:prstGeom>
          <a:noFill/>
          <a:ln w="9525">
            <a:solidFill>
              <a:srgbClr val="FF3300"/>
            </a:solidFill>
            <a:round/>
            <a:headEnd/>
            <a:tailEnd type="triangle" w="med" len="med"/>
          </a:ln>
        </p:spPr>
        <p:txBody>
          <a:bodyPr wrap="none"/>
          <a:lstStyle/>
          <a:p>
            <a:endParaRPr lang="es-PE" dirty="0"/>
          </a:p>
        </p:txBody>
      </p:sp>
      <p:sp>
        <p:nvSpPr>
          <p:cNvPr id="54301" name="Text Box 30"/>
          <p:cNvSpPr txBox="1">
            <a:spLocks noChangeArrowheads="1"/>
          </p:cNvSpPr>
          <p:nvPr/>
        </p:nvSpPr>
        <p:spPr bwMode="auto">
          <a:xfrm>
            <a:off x="6705600" y="4114800"/>
            <a:ext cx="1905000" cy="1477328"/>
          </a:xfrm>
          <a:prstGeom prst="rect">
            <a:avLst/>
          </a:prstGeom>
          <a:noFill/>
          <a:ln w="9525">
            <a:noFill/>
            <a:miter lim="800000"/>
            <a:headEnd/>
            <a:tailEnd/>
          </a:ln>
        </p:spPr>
        <p:txBody>
          <a:bodyPr wrap="square">
            <a:spAutoFit/>
          </a:bodyPr>
          <a:lstStyle/>
          <a:p>
            <a:pPr algn="l">
              <a:spcBef>
                <a:spcPct val="50000"/>
              </a:spcBef>
            </a:pPr>
            <a:r>
              <a:rPr lang="es-MX" sz="1800" dirty="0"/>
              <a:t>Displasia media</a:t>
            </a:r>
          </a:p>
          <a:p>
            <a:pPr algn="l">
              <a:spcBef>
                <a:spcPct val="50000"/>
              </a:spcBef>
            </a:pPr>
            <a:r>
              <a:rPr lang="es-MX" sz="1800" dirty="0"/>
              <a:t>Displasia severa</a:t>
            </a:r>
          </a:p>
          <a:p>
            <a:pPr algn="l">
              <a:spcBef>
                <a:spcPct val="50000"/>
              </a:spcBef>
            </a:pPr>
            <a:r>
              <a:rPr lang="es-MX" sz="1800" dirty="0"/>
              <a:t>Carcinoma in situ </a:t>
            </a:r>
            <a:endParaRPr lang="es-ES" sz="1800" dirty="0"/>
          </a:p>
        </p:txBody>
      </p:sp>
      <p:sp>
        <p:nvSpPr>
          <p:cNvPr id="54302" name="Text Box 31"/>
          <p:cNvSpPr txBox="1">
            <a:spLocks noChangeArrowheads="1"/>
          </p:cNvSpPr>
          <p:nvPr/>
        </p:nvSpPr>
        <p:spPr bwMode="auto">
          <a:xfrm>
            <a:off x="609600" y="6215082"/>
            <a:ext cx="7467600" cy="707886"/>
          </a:xfrm>
          <a:prstGeom prst="rect">
            <a:avLst/>
          </a:prstGeom>
          <a:noFill/>
          <a:ln w="9525">
            <a:noFill/>
            <a:miter lim="800000"/>
            <a:headEnd/>
            <a:tailEnd/>
          </a:ln>
        </p:spPr>
        <p:txBody>
          <a:bodyPr wrap="square">
            <a:spAutoFit/>
          </a:bodyPr>
          <a:lstStyle/>
          <a:p>
            <a:pPr algn="l">
              <a:spcBef>
                <a:spcPct val="50000"/>
              </a:spcBef>
            </a:pPr>
            <a:r>
              <a:rPr lang="es-MX" sz="1600" dirty="0"/>
              <a:t>Otras Neoplasias </a:t>
            </a:r>
            <a:r>
              <a:rPr lang="es-MX" sz="1600" dirty="0" smtClean="0"/>
              <a:t>:   </a:t>
            </a:r>
            <a:r>
              <a:rPr lang="es-MX" sz="1600" dirty="0"/>
              <a:t>Neoplasia de Epit. escamoso </a:t>
            </a:r>
          </a:p>
          <a:p>
            <a:pPr algn="l">
              <a:spcBef>
                <a:spcPct val="50000"/>
              </a:spcBef>
            </a:pPr>
            <a:r>
              <a:rPr lang="es-MX" sz="1600" dirty="0" smtClean="0"/>
              <a:t> </a:t>
            </a:r>
            <a:r>
              <a:rPr lang="es-MX" sz="1600" dirty="0" smtClean="0"/>
              <a:t>                           </a:t>
            </a:r>
            <a:r>
              <a:rPr lang="es-MX" sz="1600" dirty="0" smtClean="0"/>
              <a:t>       </a:t>
            </a:r>
            <a:r>
              <a:rPr lang="es-MX" sz="1600" dirty="0" err="1" smtClean="0"/>
              <a:t>Adenocarcinoma</a:t>
            </a:r>
            <a:endParaRPr lang="es-ES" sz="16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357166"/>
            <a:ext cx="8305800" cy="428628"/>
          </a:xfrm>
        </p:spPr>
        <p:txBody>
          <a:bodyPr>
            <a:noAutofit/>
          </a:bodyPr>
          <a:lstStyle/>
          <a:p>
            <a:pPr algn="ctr"/>
            <a:r>
              <a:rPr lang="es-PE" sz="3200" dirty="0" smtClean="0">
                <a:solidFill>
                  <a:schemeClr val="tx1"/>
                </a:solidFill>
                <a:latin typeface="Arial Narrow" pitchFamily="34" charset="0"/>
              </a:rPr>
              <a:t>CLASIFICACION DE BRODERS</a:t>
            </a:r>
            <a:endParaRPr lang="es-PE" sz="3200" dirty="0">
              <a:solidFill>
                <a:schemeClr val="tx1"/>
              </a:solidFill>
              <a:latin typeface="Arial Narrow" pitchFamily="34" charset="0"/>
            </a:endParaRPr>
          </a:p>
        </p:txBody>
      </p:sp>
      <p:sp>
        <p:nvSpPr>
          <p:cNvPr id="3" name="2 Rectángulo"/>
          <p:cNvSpPr/>
          <p:nvPr/>
        </p:nvSpPr>
        <p:spPr>
          <a:xfrm>
            <a:off x="571472" y="1142984"/>
            <a:ext cx="7858180" cy="6001643"/>
          </a:xfrm>
          <a:prstGeom prst="rect">
            <a:avLst/>
          </a:prstGeom>
        </p:spPr>
        <p:txBody>
          <a:bodyPr wrap="square">
            <a:spAutoFit/>
          </a:bodyPr>
          <a:lstStyle/>
          <a:p>
            <a:pPr>
              <a:lnSpc>
                <a:spcPct val="80000"/>
              </a:lnSpc>
            </a:pPr>
            <a:r>
              <a:rPr lang="es-MX" sz="2000" dirty="0" smtClean="0">
                <a:latin typeface="Arial Narrow" pitchFamily="34" charset="0"/>
              </a:rPr>
              <a:t>Desde el punto de vista de la citología exfoliativa.</a:t>
            </a:r>
          </a:p>
          <a:p>
            <a:pPr>
              <a:lnSpc>
                <a:spcPct val="80000"/>
              </a:lnSpc>
            </a:pPr>
            <a:endParaRPr lang="es-MX" sz="2000" dirty="0" smtClean="0">
              <a:latin typeface="Arial Narrow" pitchFamily="34" charset="0"/>
            </a:endParaRPr>
          </a:p>
          <a:p>
            <a:pPr>
              <a:lnSpc>
                <a:spcPct val="80000"/>
              </a:lnSpc>
              <a:buFont typeface="Wingdings" pitchFamily="2" charset="2"/>
              <a:buNone/>
            </a:pPr>
            <a:r>
              <a:rPr lang="es-MX" sz="2000" dirty="0" smtClean="0">
                <a:latin typeface="Arial Narrow" pitchFamily="34" charset="0"/>
              </a:rPr>
              <a:t>-Papiloma grado 0 ó carcinoma papilífero grado I</a:t>
            </a:r>
          </a:p>
          <a:p>
            <a:pPr>
              <a:lnSpc>
                <a:spcPct val="80000"/>
              </a:lnSpc>
              <a:buFont typeface="Wingdings" pitchFamily="2" charset="2"/>
              <a:buNone/>
            </a:pPr>
            <a:r>
              <a:rPr lang="es-MX" sz="2000" dirty="0" smtClean="0">
                <a:latin typeface="Arial Narrow" pitchFamily="34" charset="0"/>
              </a:rPr>
              <a:t>-Carcinoma papilífero grado II.</a:t>
            </a:r>
          </a:p>
          <a:p>
            <a:pPr>
              <a:lnSpc>
                <a:spcPct val="80000"/>
              </a:lnSpc>
              <a:buFont typeface="Wingdings" pitchFamily="2" charset="2"/>
              <a:buNone/>
            </a:pPr>
            <a:r>
              <a:rPr lang="es-MX" sz="2000" dirty="0" smtClean="0">
                <a:latin typeface="Arial Narrow" pitchFamily="34" charset="0"/>
              </a:rPr>
              <a:t> Carcinoma papilífero grado III.</a:t>
            </a:r>
          </a:p>
          <a:p>
            <a:pPr>
              <a:lnSpc>
                <a:spcPct val="80000"/>
              </a:lnSpc>
              <a:buFont typeface="Wingdings" pitchFamily="2" charset="2"/>
              <a:buNone/>
            </a:pPr>
            <a:endParaRPr lang="es-MX" sz="2000" dirty="0" smtClean="0">
              <a:latin typeface="Arial Narrow" pitchFamily="34" charset="0"/>
            </a:endParaRPr>
          </a:p>
          <a:p>
            <a:pPr>
              <a:lnSpc>
                <a:spcPct val="80000"/>
              </a:lnSpc>
              <a:buFont typeface="Wingdings" pitchFamily="2" charset="2"/>
              <a:buNone/>
            </a:pPr>
            <a:r>
              <a:rPr lang="es-MX" sz="2000" dirty="0" smtClean="0">
                <a:latin typeface="Arial Narrow" pitchFamily="34" charset="0"/>
              </a:rPr>
              <a:t> Citología del papiloma grado 0 ó carcinoma papilífero grado I y II</a:t>
            </a:r>
          </a:p>
          <a:p>
            <a:pPr>
              <a:lnSpc>
                <a:spcPct val="80000"/>
              </a:lnSpc>
            </a:pPr>
            <a:r>
              <a:rPr lang="es-MX" sz="2000" dirty="0" smtClean="0">
                <a:latin typeface="Arial Narrow" pitchFamily="34" charset="0"/>
              </a:rPr>
              <a:t>Se descaman principalmente como aglomeraciones celulares (frondas papilares) sugiere desprendimiento de fragmentos de tumor.</a:t>
            </a:r>
          </a:p>
          <a:p>
            <a:pPr>
              <a:lnSpc>
                <a:spcPct val="80000"/>
              </a:lnSpc>
            </a:pPr>
            <a:endParaRPr lang="es-MX" sz="2000" dirty="0" smtClean="0">
              <a:latin typeface="Arial Narrow" pitchFamily="34" charset="0"/>
            </a:endParaRPr>
          </a:p>
          <a:p>
            <a:pPr>
              <a:lnSpc>
                <a:spcPct val="80000"/>
              </a:lnSpc>
            </a:pPr>
            <a:r>
              <a:rPr lang="es-MX" sz="2000" dirty="0" smtClean="0">
                <a:latin typeface="Arial Narrow" pitchFamily="34" charset="0"/>
              </a:rPr>
              <a:t>La descamación espontánea de frondas papilares de contorno lineal distintivo, sugiere neoplasia.</a:t>
            </a:r>
          </a:p>
          <a:p>
            <a:pPr>
              <a:lnSpc>
                <a:spcPct val="80000"/>
              </a:lnSpc>
            </a:pPr>
            <a:endParaRPr lang="es-MX" sz="2000" dirty="0" smtClean="0">
              <a:latin typeface="Arial Narrow" pitchFamily="34" charset="0"/>
            </a:endParaRPr>
          </a:p>
          <a:p>
            <a:pPr>
              <a:lnSpc>
                <a:spcPct val="80000"/>
              </a:lnSpc>
            </a:pPr>
            <a:r>
              <a:rPr lang="es-MX" sz="2000" dirty="0" smtClean="0">
                <a:latin typeface="Arial Narrow" pitchFamily="34" charset="0"/>
              </a:rPr>
              <a:t>Las frondas papilares de los tumores uroteliales papilíferas están revestidas por varias capas de células transicionales, elongadas dispuestas sobre un fino pedículo fibrovascular.</a:t>
            </a:r>
          </a:p>
          <a:p>
            <a:pPr>
              <a:lnSpc>
                <a:spcPct val="80000"/>
              </a:lnSpc>
            </a:pPr>
            <a:r>
              <a:rPr lang="es-MX" sz="2000" dirty="0" smtClean="0">
                <a:latin typeface="Arial Narrow" pitchFamily="34" charset="0"/>
              </a:rPr>
              <a:t>La superficie exterior de las frondas papilares exfoliadas espontáneamente en la orina, es redondeada; contrario a los brotes nucleares de contorno irregular en la aglomeración papilífera.</a:t>
            </a:r>
          </a:p>
          <a:p>
            <a:pPr>
              <a:lnSpc>
                <a:spcPct val="80000"/>
              </a:lnSpc>
            </a:pPr>
            <a:r>
              <a:rPr lang="es-MX" sz="2000" dirty="0" smtClean="0">
                <a:latin typeface="Arial Narrow" pitchFamily="34" charset="0"/>
              </a:rPr>
              <a:t>Las células ,malignas grado II poseen un citoplasma bastante abundante de bordes distintivos, verdosa o cianófila</a:t>
            </a:r>
          </a:p>
          <a:p>
            <a:pPr>
              <a:lnSpc>
                <a:spcPct val="80000"/>
              </a:lnSpc>
            </a:pPr>
            <a:endParaRPr lang="es-MX" sz="2000" dirty="0" smtClean="0">
              <a:latin typeface="Arial Narrow" pitchFamily="34" charset="0"/>
            </a:endParaRPr>
          </a:p>
          <a:p>
            <a:pPr>
              <a:lnSpc>
                <a:spcPct val="80000"/>
              </a:lnSpc>
            </a:pPr>
            <a:endParaRPr lang="es-MX" sz="2000" dirty="0" smtClean="0">
              <a:latin typeface="Arial Narrow" pitchFamily="34" charset="0"/>
            </a:endParaRPr>
          </a:p>
          <a:p>
            <a:pPr>
              <a:lnSpc>
                <a:spcPct val="80000"/>
              </a:lnSpc>
            </a:pPr>
            <a:endParaRPr lang="es-MX" sz="2000" dirty="0">
              <a:latin typeface="Arial Narrow"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descr="Explorar0020"/>
          <p:cNvPicPr>
            <a:picLocks noChangeAspect="1" noChangeArrowheads="1"/>
          </p:cNvPicPr>
          <p:nvPr/>
        </p:nvPicPr>
        <p:blipFill>
          <a:blip r:embed="rId2"/>
          <a:srcRect/>
          <a:stretch>
            <a:fillRect/>
          </a:stretch>
        </p:blipFill>
        <p:spPr bwMode="auto">
          <a:xfrm>
            <a:off x="539750" y="476250"/>
            <a:ext cx="3887788" cy="3024188"/>
          </a:xfrm>
          <a:prstGeom prst="rect">
            <a:avLst/>
          </a:prstGeom>
          <a:noFill/>
        </p:spPr>
      </p:pic>
      <p:pic>
        <p:nvPicPr>
          <p:cNvPr id="84997" name="Picture 5" descr="Explorar0022"/>
          <p:cNvPicPr>
            <a:picLocks noChangeAspect="1" noChangeArrowheads="1"/>
          </p:cNvPicPr>
          <p:nvPr/>
        </p:nvPicPr>
        <p:blipFill>
          <a:blip r:embed="rId3"/>
          <a:srcRect/>
          <a:stretch>
            <a:fillRect/>
          </a:stretch>
        </p:blipFill>
        <p:spPr bwMode="auto">
          <a:xfrm>
            <a:off x="4427538" y="476250"/>
            <a:ext cx="4321175" cy="3024188"/>
          </a:xfrm>
          <a:prstGeom prst="rect">
            <a:avLst/>
          </a:prstGeom>
          <a:noFill/>
        </p:spPr>
      </p:pic>
      <p:pic>
        <p:nvPicPr>
          <p:cNvPr id="84998" name="Picture 6" descr="Explorar0023"/>
          <p:cNvPicPr>
            <a:picLocks noChangeAspect="1" noChangeArrowheads="1"/>
          </p:cNvPicPr>
          <p:nvPr/>
        </p:nvPicPr>
        <p:blipFill>
          <a:blip r:embed="rId4"/>
          <a:srcRect/>
          <a:stretch>
            <a:fillRect/>
          </a:stretch>
        </p:blipFill>
        <p:spPr bwMode="auto">
          <a:xfrm>
            <a:off x="539750" y="3500438"/>
            <a:ext cx="3887788" cy="2881312"/>
          </a:xfrm>
          <a:prstGeom prst="rect">
            <a:avLst/>
          </a:prstGeom>
          <a:noFill/>
        </p:spPr>
      </p:pic>
      <p:pic>
        <p:nvPicPr>
          <p:cNvPr id="84999" name="Picture 7" descr="841"/>
          <p:cNvPicPr>
            <a:picLocks noChangeAspect="1" noChangeArrowheads="1"/>
          </p:cNvPicPr>
          <p:nvPr/>
        </p:nvPicPr>
        <p:blipFill>
          <a:blip r:embed="rId5"/>
          <a:srcRect/>
          <a:stretch>
            <a:fillRect/>
          </a:stretch>
        </p:blipFill>
        <p:spPr bwMode="auto">
          <a:xfrm>
            <a:off x="4427538" y="3500438"/>
            <a:ext cx="4292600" cy="2873375"/>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928670"/>
          </a:xfrm>
        </p:spPr>
        <p:txBody>
          <a:bodyPr>
            <a:normAutofit fontScale="90000"/>
          </a:bodyPr>
          <a:lstStyle/>
          <a:p>
            <a:pPr algn="ctr"/>
            <a:r>
              <a:rPr lang="es-MX" sz="3200" b="1" dirty="0" smtClean="0"/>
              <a:t>CLASIFICACION DE BRODERS</a:t>
            </a:r>
            <a:r>
              <a:rPr lang="es-MX" sz="3200" dirty="0" smtClean="0"/>
              <a:t/>
            </a:r>
            <a:br>
              <a:rPr lang="es-MX" sz="3200" dirty="0" smtClean="0"/>
            </a:br>
            <a:endParaRPr lang="es-MX" sz="3200" dirty="0"/>
          </a:p>
        </p:txBody>
      </p:sp>
      <p:sp>
        <p:nvSpPr>
          <p:cNvPr id="35843" name="Rectangle 3"/>
          <p:cNvSpPr>
            <a:spLocks noGrp="1" noChangeArrowheads="1"/>
          </p:cNvSpPr>
          <p:nvPr>
            <p:ph type="body" idx="1"/>
          </p:nvPr>
        </p:nvSpPr>
        <p:spPr>
          <a:xfrm>
            <a:off x="457200" y="785794"/>
            <a:ext cx="8229600" cy="5857916"/>
          </a:xfrm>
        </p:spPr>
        <p:txBody>
          <a:bodyPr>
            <a:normAutofit lnSpcReduction="10000"/>
          </a:bodyPr>
          <a:lstStyle/>
          <a:p>
            <a:pPr algn="ctr">
              <a:lnSpc>
                <a:spcPct val="80000"/>
              </a:lnSpc>
              <a:buNone/>
            </a:pPr>
            <a:endParaRPr lang="es-MX" sz="2000" dirty="0" smtClean="0">
              <a:latin typeface="Arial Narrow" pitchFamily="34" charset="0"/>
            </a:endParaRPr>
          </a:p>
          <a:p>
            <a:pPr algn="ctr">
              <a:lnSpc>
                <a:spcPct val="80000"/>
              </a:lnSpc>
              <a:buNone/>
            </a:pPr>
            <a:r>
              <a:rPr lang="es-MX" sz="2000" dirty="0" smtClean="0">
                <a:latin typeface="Arial Narrow" pitchFamily="34" charset="0"/>
              </a:rPr>
              <a:t>CARCINOMA  A CELULAS TRANSICIONALES GRADO III</a:t>
            </a:r>
          </a:p>
          <a:p>
            <a:pPr algn="ctr">
              <a:lnSpc>
                <a:spcPct val="80000"/>
              </a:lnSpc>
              <a:buNone/>
            </a:pPr>
            <a:endParaRPr lang="es-MX" sz="2000" dirty="0" smtClean="0">
              <a:latin typeface="Arial Narrow" pitchFamily="34" charset="0"/>
            </a:endParaRPr>
          </a:p>
          <a:p>
            <a:pPr>
              <a:lnSpc>
                <a:spcPct val="80000"/>
              </a:lnSpc>
            </a:pPr>
            <a:r>
              <a:rPr lang="es-MX" sz="2000" dirty="0" smtClean="0">
                <a:latin typeface="Arial Narrow" pitchFamily="34" charset="0"/>
              </a:rPr>
              <a:t>Cuanto </a:t>
            </a:r>
            <a:r>
              <a:rPr lang="es-MX" sz="2000" dirty="0">
                <a:latin typeface="Arial Narrow" pitchFamily="34" charset="0"/>
              </a:rPr>
              <a:t>más indiferenciado es el tumor, mayor es la descamación de células malignas individuales, la cohesión recíproca es menor</a:t>
            </a:r>
            <a:r>
              <a:rPr lang="es-MX" sz="2000" dirty="0" smtClean="0">
                <a:latin typeface="Arial Narrow" pitchFamily="34" charset="0"/>
              </a:rPr>
              <a:t>.</a:t>
            </a:r>
          </a:p>
          <a:p>
            <a:pPr>
              <a:lnSpc>
                <a:spcPct val="80000"/>
              </a:lnSpc>
              <a:buNone/>
            </a:pPr>
            <a:endParaRPr lang="es-MX" sz="2000" dirty="0">
              <a:latin typeface="Arial Narrow" pitchFamily="34" charset="0"/>
            </a:endParaRPr>
          </a:p>
          <a:p>
            <a:pPr>
              <a:lnSpc>
                <a:spcPct val="80000"/>
              </a:lnSpc>
            </a:pPr>
            <a:r>
              <a:rPr lang="es-MX" sz="2000" dirty="0">
                <a:latin typeface="Arial Narrow" pitchFamily="34" charset="0"/>
              </a:rPr>
              <a:t>Las células malignas grado III  se exfolian una a una o en aglomeraciones celulares </a:t>
            </a:r>
            <a:r>
              <a:rPr lang="es-MX" sz="2000" dirty="0" smtClean="0">
                <a:latin typeface="Arial Narrow" pitchFamily="34" charset="0"/>
              </a:rPr>
              <a:t>sueltas</a:t>
            </a:r>
          </a:p>
          <a:p>
            <a:pPr>
              <a:lnSpc>
                <a:spcPct val="80000"/>
              </a:lnSpc>
              <a:buNone/>
            </a:pPr>
            <a:endParaRPr lang="es-MX" sz="2000" dirty="0">
              <a:latin typeface="Arial Narrow" pitchFamily="34" charset="0"/>
            </a:endParaRPr>
          </a:p>
          <a:p>
            <a:pPr>
              <a:lnSpc>
                <a:spcPct val="80000"/>
              </a:lnSpc>
            </a:pPr>
            <a:r>
              <a:rPr lang="es-MX" sz="2000" dirty="0">
                <a:latin typeface="Arial Narrow" pitchFamily="34" charset="0"/>
              </a:rPr>
              <a:t>Considerable variación del tamaño nuclear, forma celular y contenido de cromatina </a:t>
            </a:r>
            <a:endParaRPr lang="es-MX" sz="2000" dirty="0" smtClean="0">
              <a:latin typeface="Arial Narrow" pitchFamily="34" charset="0"/>
            </a:endParaRPr>
          </a:p>
          <a:p>
            <a:pPr>
              <a:lnSpc>
                <a:spcPct val="80000"/>
              </a:lnSpc>
              <a:buNone/>
            </a:pPr>
            <a:endParaRPr lang="es-MX" sz="2000" dirty="0">
              <a:latin typeface="Arial Narrow" pitchFamily="34" charset="0"/>
            </a:endParaRPr>
          </a:p>
          <a:p>
            <a:pPr>
              <a:lnSpc>
                <a:spcPct val="80000"/>
              </a:lnSpc>
            </a:pPr>
            <a:r>
              <a:rPr lang="es-MX" sz="2000" dirty="0">
                <a:latin typeface="Arial Narrow" pitchFamily="34" charset="0"/>
              </a:rPr>
              <a:t>La distribución de la cromatina es irregular, y se halla condensada en el borde nuclear a causa de la degeneración celular, puede haber gruesos grumos</a:t>
            </a:r>
            <a:r>
              <a:rPr lang="es-MX" sz="2000" dirty="0" smtClean="0">
                <a:latin typeface="Arial Narrow" pitchFamily="34" charset="0"/>
              </a:rPr>
              <a:t>.</a:t>
            </a:r>
          </a:p>
          <a:p>
            <a:pPr>
              <a:lnSpc>
                <a:spcPct val="80000"/>
              </a:lnSpc>
              <a:buNone/>
            </a:pPr>
            <a:endParaRPr lang="es-MX" sz="2000" dirty="0">
              <a:latin typeface="Arial Narrow" pitchFamily="34" charset="0"/>
            </a:endParaRPr>
          </a:p>
          <a:p>
            <a:pPr>
              <a:lnSpc>
                <a:spcPct val="80000"/>
              </a:lnSpc>
            </a:pPr>
            <a:r>
              <a:rPr lang="es-MX" sz="2000" dirty="0">
                <a:latin typeface="Arial Narrow" pitchFamily="34" charset="0"/>
              </a:rPr>
              <a:t>Los contornos nucleares presentan indentaciones irregulares o escotaduras</a:t>
            </a:r>
            <a:r>
              <a:rPr lang="es-MX" sz="2000" dirty="0" smtClean="0">
                <a:latin typeface="Arial Narrow" pitchFamily="34" charset="0"/>
              </a:rPr>
              <a:t>.</a:t>
            </a:r>
          </a:p>
          <a:p>
            <a:pPr>
              <a:lnSpc>
                <a:spcPct val="80000"/>
              </a:lnSpc>
              <a:buNone/>
            </a:pPr>
            <a:endParaRPr lang="es-MX" sz="2000" dirty="0">
              <a:latin typeface="Arial Narrow" pitchFamily="34" charset="0"/>
            </a:endParaRPr>
          </a:p>
          <a:p>
            <a:pPr>
              <a:lnSpc>
                <a:spcPct val="80000"/>
              </a:lnSpc>
            </a:pPr>
            <a:r>
              <a:rPr lang="es-MX" sz="2000" dirty="0">
                <a:latin typeface="Arial Narrow" pitchFamily="34" charset="0"/>
              </a:rPr>
              <a:t>El citoplasma es escaso y mal definido</a:t>
            </a:r>
            <a:r>
              <a:rPr lang="es-MX" sz="2000" dirty="0" smtClean="0">
                <a:latin typeface="Arial Narrow" pitchFamily="34" charset="0"/>
              </a:rPr>
              <a:t>.</a:t>
            </a:r>
          </a:p>
          <a:p>
            <a:pPr>
              <a:lnSpc>
                <a:spcPct val="80000"/>
              </a:lnSpc>
              <a:buNone/>
            </a:pPr>
            <a:endParaRPr lang="es-MX" sz="2000" dirty="0">
              <a:latin typeface="Arial Narrow" pitchFamily="34" charset="0"/>
            </a:endParaRPr>
          </a:p>
          <a:p>
            <a:pPr>
              <a:lnSpc>
                <a:spcPct val="80000"/>
              </a:lnSpc>
            </a:pPr>
            <a:r>
              <a:rPr lang="es-MX" sz="2000" dirty="0">
                <a:latin typeface="Arial Narrow" pitchFamily="34" charset="0"/>
              </a:rPr>
              <a:t>Son frecuentes los núcleos denudados</a:t>
            </a:r>
            <a:r>
              <a:rPr lang="es-MX" sz="2000" dirty="0" smtClean="0">
                <a:latin typeface="Arial Narrow" pitchFamily="34" charset="0"/>
              </a:rPr>
              <a:t>.</a:t>
            </a:r>
          </a:p>
          <a:p>
            <a:pPr>
              <a:lnSpc>
                <a:spcPct val="80000"/>
              </a:lnSpc>
              <a:buNone/>
            </a:pPr>
            <a:endParaRPr lang="es-MX" sz="2000" dirty="0">
              <a:latin typeface="Arial Narrow" pitchFamily="34" charset="0"/>
            </a:endParaRPr>
          </a:p>
          <a:p>
            <a:pPr>
              <a:lnSpc>
                <a:spcPct val="80000"/>
              </a:lnSpc>
            </a:pPr>
            <a:r>
              <a:rPr lang="es-MX" sz="2000" dirty="0">
                <a:latin typeface="Arial Narrow" pitchFamily="34" charset="0"/>
              </a:rPr>
              <a:t>Los nucléolos a menudo múltiples, tienden a ser basófilos de forma irregular.</a:t>
            </a:r>
          </a:p>
          <a:p>
            <a:pPr>
              <a:lnSpc>
                <a:spcPct val="80000"/>
              </a:lnSpc>
            </a:pPr>
            <a:endParaRPr lang="es-MX" sz="1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Explorar0025"/>
          <p:cNvPicPr>
            <a:picLocks noChangeAspect="1" noChangeArrowheads="1"/>
          </p:cNvPicPr>
          <p:nvPr/>
        </p:nvPicPr>
        <p:blipFill>
          <a:blip r:embed="rId2"/>
          <a:srcRect/>
          <a:stretch>
            <a:fillRect/>
          </a:stretch>
        </p:blipFill>
        <p:spPr bwMode="auto">
          <a:xfrm>
            <a:off x="395288" y="3500438"/>
            <a:ext cx="4105275" cy="2952750"/>
          </a:xfrm>
          <a:prstGeom prst="rect">
            <a:avLst/>
          </a:prstGeom>
          <a:noFill/>
        </p:spPr>
      </p:pic>
      <p:pic>
        <p:nvPicPr>
          <p:cNvPr id="86023" name="Picture 7" descr="5148"/>
          <p:cNvPicPr>
            <a:picLocks noChangeAspect="1" noChangeArrowheads="1"/>
          </p:cNvPicPr>
          <p:nvPr/>
        </p:nvPicPr>
        <p:blipFill>
          <a:blip r:embed="rId3"/>
          <a:srcRect/>
          <a:stretch>
            <a:fillRect/>
          </a:stretch>
        </p:blipFill>
        <p:spPr bwMode="auto">
          <a:xfrm>
            <a:off x="4500563" y="3500438"/>
            <a:ext cx="4248150" cy="2995612"/>
          </a:xfrm>
          <a:prstGeom prst="rect">
            <a:avLst/>
          </a:prstGeom>
          <a:noFill/>
        </p:spPr>
      </p:pic>
      <p:pic>
        <p:nvPicPr>
          <p:cNvPr id="86026" name="Picture 10" descr="Explorar0026"/>
          <p:cNvPicPr>
            <a:picLocks noChangeAspect="1" noChangeArrowheads="1"/>
          </p:cNvPicPr>
          <p:nvPr/>
        </p:nvPicPr>
        <p:blipFill>
          <a:blip r:embed="rId4"/>
          <a:srcRect/>
          <a:stretch>
            <a:fillRect/>
          </a:stretch>
        </p:blipFill>
        <p:spPr bwMode="auto">
          <a:xfrm>
            <a:off x="395288" y="476250"/>
            <a:ext cx="8353425" cy="3024188"/>
          </a:xfrm>
          <a:prstGeom prst="rect">
            <a:avLst/>
          </a:prstGeom>
          <a:noFill/>
        </p:spPr>
      </p:pic>
      <p:pic>
        <p:nvPicPr>
          <p:cNvPr id="86027" name="Picture 11" descr="515"/>
          <p:cNvPicPr>
            <a:picLocks noChangeAspect="1" noChangeArrowheads="1"/>
          </p:cNvPicPr>
          <p:nvPr/>
        </p:nvPicPr>
        <p:blipFill>
          <a:blip r:embed="rId5"/>
          <a:srcRect/>
          <a:stretch>
            <a:fillRect/>
          </a:stretch>
        </p:blipFill>
        <p:spPr bwMode="auto">
          <a:xfrm>
            <a:off x="395288" y="476250"/>
            <a:ext cx="4105275" cy="3024188"/>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539750" y="214291"/>
            <a:ext cx="8353425" cy="571503"/>
          </a:xfrm>
        </p:spPr>
        <p:txBody>
          <a:bodyPr>
            <a:normAutofit fontScale="90000"/>
          </a:bodyPr>
          <a:lstStyle/>
          <a:p>
            <a:pPr algn="ctr"/>
            <a:r>
              <a:rPr lang="es-MX" sz="2800" dirty="0">
                <a:latin typeface="Arial Narrow" pitchFamily="34" charset="0"/>
              </a:rPr>
              <a:t>CARCINOMAS DE CELULAS TRANSICIONALES DE BAJO GRADO</a:t>
            </a:r>
          </a:p>
        </p:txBody>
      </p:sp>
      <p:sp>
        <p:nvSpPr>
          <p:cNvPr id="37891" name="Rectangle 3"/>
          <p:cNvSpPr>
            <a:spLocks noGrp="1" noChangeArrowheads="1"/>
          </p:cNvSpPr>
          <p:nvPr>
            <p:ph type="body" idx="1"/>
          </p:nvPr>
        </p:nvSpPr>
        <p:spPr>
          <a:xfrm>
            <a:off x="457200" y="1071546"/>
            <a:ext cx="8229600" cy="5429288"/>
          </a:xfrm>
        </p:spPr>
        <p:txBody>
          <a:bodyPr>
            <a:noAutofit/>
          </a:bodyPr>
          <a:lstStyle/>
          <a:p>
            <a:pPr>
              <a:lnSpc>
                <a:spcPct val="90000"/>
              </a:lnSpc>
            </a:pPr>
            <a:endParaRPr lang="es-MX" sz="1800" dirty="0" smtClean="0">
              <a:latin typeface="Arial Narrow" pitchFamily="34" charset="0"/>
            </a:endParaRPr>
          </a:p>
          <a:p>
            <a:pPr>
              <a:lnSpc>
                <a:spcPct val="90000"/>
              </a:lnSpc>
            </a:pPr>
            <a:r>
              <a:rPr lang="es-MX" sz="2000" dirty="0" smtClean="0">
                <a:latin typeface="Arial Narrow" pitchFamily="34" charset="0"/>
              </a:rPr>
              <a:t>A </a:t>
            </a:r>
            <a:r>
              <a:rPr lang="es-MX" sz="2000" dirty="0">
                <a:latin typeface="Arial Narrow" pitchFamily="34" charset="0"/>
              </a:rPr>
              <a:t>los carcinomas de células transicionales de bajo grado se les adjudica un grado I o II, desde el punto de vista histológico</a:t>
            </a:r>
            <a:r>
              <a:rPr lang="es-MX" sz="2000" dirty="0" smtClean="0">
                <a:latin typeface="Arial Narrow" pitchFamily="34" charset="0"/>
              </a:rPr>
              <a:t>.</a:t>
            </a:r>
            <a:endParaRPr lang="es-MX" sz="2000" dirty="0">
              <a:latin typeface="Arial Narrow" pitchFamily="34" charset="0"/>
            </a:endParaRPr>
          </a:p>
          <a:p>
            <a:pPr>
              <a:lnSpc>
                <a:spcPct val="90000"/>
              </a:lnSpc>
            </a:pPr>
            <a:r>
              <a:rPr lang="es-MX" sz="2000" dirty="0">
                <a:latin typeface="Arial Narrow" pitchFamily="34" charset="0"/>
              </a:rPr>
              <a:t>Las células de los carcinomas de células transicionales de bajo grado se parece mucho a las células uroteliales normales</a:t>
            </a:r>
            <a:r>
              <a:rPr lang="es-MX" sz="2000" dirty="0" smtClean="0">
                <a:latin typeface="Arial Narrow" pitchFamily="34" charset="0"/>
              </a:rPr>
              <a:t>.</a:t>
            </a:r>
            <a:endParaRPr lang="es-MX" sz="2000" dirty="0">
              <a:latin typeface="Arial Narrow" pitchFamily="34" charset="0"/>
            </a:endParaRPr>
          </a:p>
          <a:p>
            <a:pPr>
              <a:lnSpc>
                <a:spcPct val="90000"/>
              </a:lnSpc>
            </a:pPr>
            <a:r>
              <a:rPr lang="es-MX" sz="2000" dirty="0">
                <a:latin typeface="Arial Narrow" pitchFamily="34" charset="0"/>
              </a:rPr>
              <a:t>Entre los rasgos citológicos que indican  que indican carcinoma de células transicionales de bajo grado se encuentran los grupos papilares irregulares con empalizada periférica</a:t>
            </a:r>
            <a:r>
              <a:rPr lang="es-MX" sz="2000" dirty="0" smtClean="0">
                <a:latin typeface="Arial Narrow" pitchFamily="34" charset="0"/>
              </a:rPr>
              <a:t>.</a:t>
            </a:r>
            <a:endParaRPr lang="es-MX" sz="2000" dirty="0">
              <a:latin typeface="Arial Narrow" pitchFamily="34" charset="0"/>
            </a:endParaRPr>
          </a:p>
          <a:p>
            <a:pPr>
              <a:lnSpc>
                <a:spcPct val="90000"/>
              </a:lnSpc>
            </a:pPr>
            <a:r>
              <a:rPr lang="es-MX" sz="2000" dirty="0">
                <a:latin typeface="Arial Narrow" pitchFamily="34" charset="0"/>
              </a:rPr>
              <a:t>Los núcleos grandes, excéntricos, con bordes irregulares; la cromatina vesiculosa</a:t>
            </a:r>
            <a:r>
              <a:rPr lang="es-MX" sz="2000" dirty="0" smtClean="0">
                <a:latin typeface="Arial Narrow" pitchFamily="34" charset="0"/>
              </a:rPr>
              <a:t>.</a:t>
            </a:r>
            <a:endParaRPr lang="es-MX" sz="2000" dirty="0">
              <a:latin typeface="Arial Narrow" pitchFamily="34" charset="0"/>
            </a:endParaRPr>
          </a:p>
          <a:p>
            <a:pPr>
              <a:lnSpc>
                <a:spcPct val="90000"/>
              </a:lnSpc>
            </a:pPr>
            <a:r>
              <a:rPr lang="es-MX" sz="2000" dirty="0">
                <a:latin typeface="Arial Narrow" pitchFamily="34" charset="0"/>
              </a:rPr>
              <a:t>La presencia de células tumorales sueltas, y el citoplasma homogéneo, carente de vacuola</a:t>
            </a:r>
            <a:r>
              <a:rPr lang="es-MX" sz="2000" dirty="0" smtClean="0">
                <a:latin typeface="Arial Narrow" pitchFamily="34" charset="0"/>
              </a:rPr>
              <a:t>.</a:t>
            </a:r>
            <a:endParaRPr lang="es-MX" sz="2000" dirty="0">
              <a:latin typeface="Arial Narrow" pitchFamily="34" charset="0"/>
            </a:endParaRPr>
          </a:p>
          <a:p>
            <a:pPr>
              <a:lnSpc>
                <a:spcPct val="90000"/>
              </a:lnSpc>
            </a:pPr>
            <a:r>
              <a:rPr lang="es-MX" sz="2000" dirty="0">
                <a:latin typeface="Arial Narrow" pitchFamily="34" charset="0"/>
              </a:rPr>
              <a:t>Es preciso diferenciar el carcinoma urotelial de bajo grado de los cambios reactivos inespecíficos, la litiasis y el artefacto instrumental</a:t>
            </a:r>
            <a:r>
              <a:rPr lang="es-MX" sz="2000" dirty="0" smtClean="0">
                <a:latin typeface="Arial Narrow" pitchFamily="34" charset="0"/>
              </a:rPr>
              <a:t>.</a:t>
            </a:r>
          </a:p>
          <a:p>
            <a:pPr>
              <a:lnSpc>
                <a:spcPct val="90000"/>
              </a:lnSpc>
              <a:buNone/>
            </a:pPr>
            <a:endParaRPr lang="es-MX" sz="2000" dirty="0">
              <a:latin typeface="Arial Narrow" pitchFamily="34" charset="0"/>
            </a:endParaRPr>
          </a:p>
          <a:p>
            <a:pPr>
              <a:lnSpc>
                <a:spcPct val="90000"/>
              </a:lnSpc>
            </a:pPr>
            <a:r>
              <a:rPr lang="es-MX" sz="2000" dirty="0">
                <a:latin typeface="Arial Narrow" pitchFamily="34" charset="0"/>
              </a:rPr>
              <a:t>Las células </a:t>
            </a:r>
            <a:r>
              <a:rPr lang="es-MX" sz="2000" dirty="0" smtClean="0">
                <a:latin typeface="Arial Narrow" pitchFamily="34" charset="0"/>
              </a:rPr>
              <a:t>uroeliales </a:t>
            </a:r>
            <a:r>
              <a:rPr lang="es-MX" sz="2000" dirty="0">
                <a:latin typeface="Arial Narrow" pitchFamily="34" charset="0"/>
              </a:rPr>
              <a:t>reactivas se caracterizan por presentar una proporción nucleocitoplasmática, nucleolos llamativos, hipercromasia nuclear y contornos algo irregulares de la membrana nuclear.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71472" y="357166"/>
            <a:ext cx="8077200" cy="595295"/>
          </a:xfrm>
        </p:spPr>
        <p:txBody>
          <a:bodyPr>
            <a:noAutofit/>
          </a:bodyPr>
          <a:lstStyle/>
          <a:p>
            <a:pPr algn="ctr"/>
            <a:r>
              <a:rPr lang="es-MX" sz="3200" dirty="0">
                <a:latin typeface="Arial Narrow" pitchFamily="34" charset="0"/>
              </a:rPr>
              <a:t>CARCINOMA DE CELULAS TRANSICIONALES DE BAJO GRADO</a:t>
            </a:r>
          </a:p>
        </p:txBody>
      </p:sp>
      <p:sp>
        <p:nvSpPr>
          <p:cNvPr id="38915" name="Rectangle 3"/>
          <p:cNvSpPr>
            <a:spLocks noGrp="1" noChangeArrowheads="1"/>
          </p:cNvSpPr>
          <p:nvPr>
            <p:ph type="body" idx="1"/>
          </p:nvPr>
        </p:nvSpPr>
        <p:spPr/>
        <p:txBody>
          <a:bodyPr>
            <a:normAutofit/>
          </a:bodyPr>
          <a:lstStyle/>
          <a:p>
            <a:r>
              <a:rPr lang="es-MX" sz="2000" dirty="0">
                <a:latin typeface="Arial Narrow" pitchFamily="34" charset="0"/>
              </a:rPr>
              <a:t>Por el contrario, las células de los carcinomas de células transicionales de bajo grado suelen mostrar una cromatina más pálida y carecen de nucleolos prominentes.</a:t>
            </a:r>
          </a:p>
          <a:p>
            <a:pPr>
              <a:buFont typeface="Wingdings" pitchFamily="2" charset="2"/>
              <a:buNone/>
            </a:pPr>
            <a:endParaRPr lang="es-MX" sz="2000" dirty="0">
              <a:latin typeface="Arial Narrow" pitchFamily="34" charset="0"/>
            </a:endParaRPr>
          </a:p>
          <a:p>
            <a:r>
              <a:rPr lang="es-MX" sz="2000" dirty="0">
                <a:latin typeface="Arial Narrow" pitchFamily="34" charset="0"/>
              </a:rPr>
              <a:t>En la litiasis es frecuente observar polimorfonucleares dispersos, un hallazgo infrecuente en los tumores de bajo grado.</a:t>
            </a:r>
          </a:p>
          <a:p>
            <a:pPr>
              <a:buFont typeface="Wingdings" pitchFamily="2" charset="2"/>
              <a:buNone/>
            </a:pPr>
            <a:endParaRPr lang="es-MX" sz="2000" dirty="0">
              <a:latin typeface="Arial Narrow" pitchFamily="34" charset="0"/>
            </a:endParaRPr>
          </a:p>
          <a:p>
            <a:r>
              <a:rPr lang="es-MX" sz="2000" dirty="0">
                <a:latin typeface="Arial Narrow" pitchFamily="34" charset="0"/>
              </a:rPr>
              <a:t>En el artefacto instrumental se observa grandes grupos celulares, estos carecen de atipia citológica apreciable y están revestidas de células en paraguas que no suelen verse en los tumores de bajo grado. </a:t>
            </a:r>
          </a:p>
          <a:p>
            <a:pPr>
              <a:buNone/>
            </a:pPr>
            <a:endParaRPr lang="es-MX" sz="2000" dirty="0">
              <a:latin typeface="Arial Narrow"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0" name="Picture 6" descr="Explorar0021"/>
          <p:cNvPicPr>
            <a:picLocks noChangeAspect="1" noChangeArrowheads="1"/>
          </p:cNvPicPr>
          <p:nvPr/>
        </p:nvPicPr>
        <p:blipFill>
          <a:blip r:embed="rId2"/>
          <a:srcRect/>
          <a:stretch>
            <a:fillRect/>
          </a:stretch>
        </p:blipFill>
        <p:spPr bwMode="auto">
          <a:xfrm>
            <a:off x="468313" y="404813"/>
            <a:ext cx="8207375" cy="3024187"/>
          </a:xfrm>
          <a:prstGeom prst="rect">
            <a:avLst/>
          </a:prstGeom>
          <a:noFill/>
        </p:spPr>
      </p:pic>
      <p:pic>
        <p:nvPicPr>
          <p:cNvPr id="88071" name="Picture 7" descr="Explorar0024"/>
          <p:cNvPicPr>
            <a:picLocks noChangeAspect="1" noChangeArrowheads="1"/>
          </p:cNvPicPr>
          <p:nvPr/>
        </p:nvPicPr>
        <p:blipFill>
          <a:blip r:embed="rId3"/>
          <a:srcRect/>
          <a:stretch>
            <a:fillRect/>
          </a:stretch>
        </p:blipFill>
        <p:spPr bwMode="auto">
          <a:xfrm>
            <a:off x="468313" y="3429000"/>
            <a:ext cx="8207375" cy="3024188"/>
          </a:xfrm>
          <a:prstGeom prst="rect">
            <a:avLst/>
          </a:prstGeom>
          <a:noFill/>
        </p:spPr>
      </p:pic>
      <p:pic>
        <p:nvPicPr>
          <p:cNvPr id="88072" name="Picture 8" descr="Explorar0022"/>
          <p:cNvPicPr>
            <a:picLocks noChangeAspect="1" noChangeArrowheads="1"/>
          </p:cNvPicPr>
          <p:nvPr/>
        </p:nvPicPr>
        <p:blipFill>
          <a:blip r:embed="rId4"/>
          <a:srcRect/>
          <a:stretch>
            <a:fillRect/>
          </a:stretch>
        </p:blipFill>
        <p:spPr bwMode="auto">
          <a:xfrm>
            <a:off x="468313" y="3429000"/>
            <a:ext cx="3959225" cy="302418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214290"/>
            <a:ext cx="8305800" cy="785818"/>
          </a:xfrm>
        </p:spPr>
        <p:txBody>
          <a:bodyPr>
            <a:normAutofit/>
          </a:bodyPr>
          <a:lstStyle/>
          <a:p>
            <a:pPr algn="ctr"/>
            <a:r>
              <a:rPr lang="es-PE" sz="2400" dirty="0" smtClean="0">
                <a:solidFill>
                  <a:srgbClr val="FFC000"/>
                </a:solidFill>
                <a:latin typeface="Arial Narrow" pitchFamily="34" charset="0"/>
              </a:rPr>
              <a:t>CITOPATOLOGIA DE VIAS URINARIAS</a:t>
            </a:r>
            <a:br>
              <a:rPr lang="es-PE" sz="2400" dirty="0" smtClean="0">
                <a:solidFill>
                  <a:srgbClr val="FFC000"/>
                </a:solidFill>
                <a:latin typeface="Arial Narrow" pitchFamily="34" charset="0"/>
              </a:rPr>
            </a:br>
            <a:endParaRPr lang="es-PE" sz="2400" dirty="0">
              <a:solidFill>
                <a:srgbClr val="FFC000"/>
              </a:solidFill>
              <a:latin typeface="Arial Narrow" pitchFamily="34" charset="0"/>
            </a:endParaRPr>
          </a:p>
        </p:txBody>
      </p:sp>
      <p:pic>
        <p:nvPicPr>
          <p:cNvPr id="3" name="Picture 4" descr="C:\Mis documentos\citologia tracto urinario\1122.jpg"/>
          <p:cNvPicPr>
            <a:picLocks noChangeAspect="1" noChangeArrowheads="1"/>
          </p:cNvPicPr>
          <p:nvPr/>
        </p:nvPicPr>
        <p:blipFill>
          <a:blip r:embed="rId2"/>
          <a:srcRect/>
          <a:stretch>
            <a:fillRect/>
          </a:stretch>
        </p:blipFill>
        <p:spPr>
          <a:xfrm>
            <a:off x="609600" y="1000108"/>
            <a:ext cx="8001000" cy="5643602"/>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magenes de fego\Scan0001.tif"/>
          <p:cNvPicPr>
            <a:picLocks noChangeAspect="1" noChangeArrowheads="1"/>
          </p:cNvPicPr>
          <p:nvPr/>
        </p:nvPicPr>
        <p:blipFill>
          <a:blip r:embed="rId2"/>
          <a:srcRect/>
          <a:stretch>
            <a:fillRect/>
          </a:stretch>
        </p:blipFill>
        <p:spPr bwMode="auto">
          <a:xfrm>
            <a:off x="714348" y="428604"/>
            <a:ext cx="3643338" cy="2701933"/>
          </a:xfrm>
          <a:prstGeom prst="rect">
            <a:avLst/>
          </a:prstGeom>
          <a:noFill/>
        </p:spPr>
      </p:pic>
      <p:pic>
        <p:nvPicPr>
          <p:cNvPr id="1027" name="Picture 3" descr="F:\imagenes de fego\Scan0002.tif"/>
          <p:cNvPicPr>
            <a:picLocks noChangeAspect="1" noChangeArrowheads="1"/>
          </p:cNvPicPr>
          <p:nvPr/>
        </p:nvPicPr>
        <p:blipFill>
          <a:blip r:embed="rId3"/>
          <a:srcRect/>
          <a:stretch>
            <a:fillRect/>
          </a:stretch>
        </p:blipFill>
        <p:spPr bwMode="auto">
          <a:xfrm>
            <a:off x="4572000" y="428604"/>
            <a:ext cx="3849694" cy="2643206"/>
          </a:xfrm>
          <a:prstGeom prst="rect">
            <a:avLst/>
          </a:prstGeom>
          <a:noFill/>
        </p:spPr>
      </p:pic>
      <p:pic>
        <p:nvPicPr>
          <p:cNvPr id="1028" name="Picture 4" descr="F:\imagenes de fego\Scan0003.tif"/>
          <p:cNvPicPr>
            <a:picLocks noChangeAspect="1" noChangeArrowheads="1"/>
          </p:cNvPicPr>
          <p:nvPr/>
        </p:nvPicPr>
        <p:blipFill>
          <a:blip r:embed="rId4"/>
          <a:srcRect/>
          <a:stretch>
            <a:fillRect/>
          </a:stretch>
        </p:blipFill>
        <p:spPr bwMode="auto">
          <a:xfrm>
            <a:off x="714348" y="3429000"/>
            <a:ext cx="3643338" cy="2857520"/>
          </a:xfrm>
          <a:prstGeom prst="rect">
            <a:avLst/>
          </a:prstGeom>
          <a:noFill/>
        </p:spPr>
      </p:pic>
      <p:pic>
        <p:nvPicPr>
          <p:cNvPr id="1029" name="Picture 5" descr="F:\imagenes de fego\Scan0004.tif"/>
          <p:cNvPicPr>
            <a:picLocks noChangeAspect="1" noChangeArrowheads="1"/>
          </p:cNvPicPr>
          <p:nvPr/>
        </p:nvPicPr>
        <p:blipFill>
          <a:blip r:embed="rId5"/>
          <a:srcRect/>
          <a:stretch>
            <a:fillRect/>
          </a:stretch>
        </p:blipFill>
        <p:spPr bwMode="auto">
          <a:xfrm>
            <a:off x="4572000" y="3429000"/>
            <a:ext cx="3857652" cy="285752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magenes de fego\Scan0005.tif"/>
          <p:cNvPicPr>
            <a:picLocks noChangeAspect="1" noChangeArrowheads="1"/>
          </p:cNvPicPr>
          <p:nvPr/>
        </p:nvPicPr>
        <p:blipFill>
          <a:blip r:embed="rId2"/>
          <a:srcRect/>
          <a:stretch>
            <a:fillRect/>
          </a:stretch>
        </p:blipFill>
        <p:spPr bwMode="auto">
          <a:xfrm>
            <a:off x="500034" y="857232"/>
            <a:ext cx="3929090" cy="3643338"/>
          </a:xfrm>
          <a:prstGeom prst="rect">
            <a:avLst/>
          </a:prstGeom>
          <a:noFill/>
        </p:spPr>
      </p:pic>
      <p:pic>
        <p:nvPicPr>
          <p:cNvPr id="2051" name="Picture 3" descr="F:\imagenes de fego\Scan0006.tif"/>
          <p:cNvPicPr>
            <a:picLocks noChangeAspect="1" noChangeArrowheads="1"/>
          </p:cNvPicPr>
          <p:nvPr/>
        </p:nvPicPr>
        <p:blipFill>
          <a:blip r:embed="rId3"/>
          <a:srcRect/>
          <a:stretch>
            <a:fillRect/>
          </a:stretch>
        </p:blipFill>
        <p:spPr bwMode="auto">
          <a:xfrm>
            <a:off x="4714876" y="857232"/>
            <a:ext cx="4000528" cy="3643338"/>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magenes de fego\Scan0007.tif"/>
          <p:cNvPicPr>
            <a:picLocks noChangeAspect="1" noChangeArrowheads="1"/>
          </p:cNvPicPr>
          <p:nvPr/>
        </p:nvPicPr>
        <p:blipFill>
          <a:blip r:embed="rId2"/>
          <a:srcRect/>
          <a:stretch>
            <a:fillRect/>
          </a:stretch>
        </p:blipFill>
        <p:spPr bwMode="auto">
          <a:xfrm>
            <a:off x="357158" y="1142984"/>
            <a:ext cx="4000528" cy="3571900"/>
          </a:xfrm>
          <a:prstGeom prst="rect">
            <a:avLst/>
          </a:prstGeom>
          <a:noFill/>
        </p:spPr>
      </p:pic>
      <p:pic>
        <p:nvPicPr>
          <p:cNvPr id="3075" name="Picture 3" descr="F:\imagenes de fego\Scan0008.tif"/>
          <p:cNvPicPr>
            <a:picLocks noChangeAspect="1" noChangeArrowheads="1"/>
          </p:cNvPicPr>
          <p:nvPr/>
        </p:nvPicPr>
        <p:blipFill>
          <a:blip r:embed="rId3"/>
          <a:srcRect/>
          <a:stretch>
            <a:fillRect/>
          </a:stretch>
        </p:blipFill>
        <p:spPr bwMode="auto">
          <a:xfrm>
            <a:off x="4786314" y="1142984"/>
            <a:ext cx="4000528" cy="35719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42911" y="333375"/>
            <a:ext cx="7858180" cy="738171"/>
          </a:xfrm>
        </p:spPr>
        <p:txBody>
          <a:bodyPr>
            <a:noAutofit/>
          </a:bodyPr>
          <a:lstStyle/>
          <a:p>
            <a:pPr algn="ctr"/>
            <a:r>
              <a:rPr lang="es-MX" sz="3200" dirty="0">
                <a:latin typeface="Arial Narrow" pitchFamily="34" charset="0"/>
              </a:rPr>
              <a:t>CARCINOIMA DE CELULAS TRANSICIONALES DE ALTO GRADO</a:t>
            </a:r>
          </a:p>
        </p:txBody>
      </p:sp>
      <p:sp>
        <p:nvSpPr>
          <p:cNvPr id="39939" name="Rectangle 3"/>
          <p:cNvSpPr>
            <a:spLocks noGrp="1" noChangeArrowheads="1"/>
          </p:cNvSpPr>
          <p:nvPr>
            <p:ph type="body" idx="1"/>
          </p:nvPr>
        </p:nvSpPr>
        <p:spPr>
          <a:xfrm>
            <a:off x="642910" y="1214422"/>
            <a:ext cx="8032778" cy="5454666"/>
          </a:xfrm>
        </p:spPr>
        <p:txBody>
          <a:bodyPr>
            <a:normAutofit/>
          </a:bodyPr>
          <a:lstStyle/>
          <a:p>
            <a:pPr>
              <a:lnSpc>
                <a:spcPct val="80000"/>
              </a:lnSpc>
            </a:pPr>
            <a:r>
              <a:rPr lang="es-MX" sz="2000" dirty="0">
                <a:effectLst/>
                <a:latin typeface="Arial Narrow" pitchFamily="34" charset="0"/>
              </a:rPr>
              <a:t>En las muestras del tracto urinario, se engloban los carcinomas de células transicionales de alto grado  a los tumores de grado histológico III y al carcinoma in situ.</a:t>
            </a:r>
          </a:p>
          <a:p>
            <a:pPr>
              <a:lnSpc>
                <a:spcPct val="80000"/>
              </a:lnSpc>
            </a:pPr>
            <a:endParaRPr lang="es-MX" sz="2000" dirty="0">
              <a:effectLst/>
              <a:latin typeface="Arial Narrow" pitchFamily="34" charset="0"/>
            </a:endParaRPr>
          </a:p>
          <a:p>
            <a:pPr>
              <a:lnSpc>
                <a:spcPct val="80000"/>
              </a:lnSpc>
            </a:pPr>
            <a:r>
              <a:rPr lang="es-MX" sz="2000" dirty="0">
                <a:effectLst/>
                <a:latin typeface="Arial Narrow" pitchFamily="34" charset="0"/>
              </a:rPr>
              <a:t>Entre los datos citológicos de los tumores de alto grado cabe mencionar el pleomorfismo celular, la elevada proporción nucleocitoplásma. La presencia de núcleos muy grandes e hipercromáticos (en trozo de carbón) con membranas irregulares.</a:t>
            </a:r>
          </a:p>
          <a:p>
            <a:pPr>
              <a:lnSpc>
                <a:spcPct val="80000"/>
              </a:lnSpc>
            </a:pPr>
            <a:endParaRPr lang="es-MX" sz="2000" dirty="0">
              <a:effectLst/>
              <a:latin typeface="Arial Narrow" pitchFamily="34" charset="0"/>
            </a:endParaRPr>
          </a:p>
          <a:p>
            <a:pPr>
              <a:lnSpc>
                <a:spcPct val="80000"/>
              </a:lnSpc>
            </a:pPr>
            <a:r>
              <a:rPr lang="es-MX" sz="2000" dirty="0">
                <a:effectLst/>
                <a:latin typeface="Arial Narrow" pitchFamily="34" charset="0"/>
              </a:rPr>
              <a:t>La ausencia de cohesión celular, las mitosis atípicas, la vacuolización del citoplasma, los nucleolos grandes, los elementos fusiformes y la diátesis tumoral.</a:t>
            </a:r>
          </a:p>
          <a:p>
            <a:pPr>
              <a:lnSpc>
                <a:spcPct val="80000"/>
              </a:lnSpc>
            </a:pPr>
            <a:endParaRPr lang="es-MX" sz="2000" dirty="0">
              <a:effectLst/>
              <a:latin typeface="Arial Narrow" pitchFamily="34" charset="0"/>
            </a:endParaRPr>
          </a:p>
          <a:p>
            <a:pPr>
              <a:lnSpc>
                <a:spcPct val="80000"/>
              </a:lnSpc>
            </a:pPr>
            <a:r>
              <a:rPr lang="es-MX" sz="2000" dirty="0">
                <a:effectLst/>
                <a:latin typeface="Arial Narrow" pitchFamily="34" charset="0"/>
              </a:rPr>
              <a:t>Algunas de las lesiones que imitan a los tumores de alto grado son los producidos por la quimioterapia y radioterapia, por los poliomavirus y por la litiasis.</a:t>
            </a:r>
          </a:p>
          <a:p>
            <a:pPr>
              <a:lnSpc>
                <a:spcPct val="80000"/>
              </a:lnSpc>
            </a:pPr>
            <a:endParaRPr lang="es-MX" sz="2000" dirty="0">
              <a:effectLst/>
              <a:latin typeface="Arial Narrow" pitchFamily="34" charset="0"/>
            </a:endParaRPr>
          </a:p>
          <a:p>
            <a:pPr>
              <a:lnSpc>
                <a:spcPct val="80000"/>
              </a:lnSpc>
            </a:pPr>
            <a:r>
              <a:rPr lang="es-MX" sz="2000" dirty="0">
                <a:effectLst/>
                <a:latin typeface="Arial Narrow" pitchFamily="34" charset="0"/>
              </a:rPr>
              <a:t>Las células uroteliales pueden mostrar una atipia intensa, como consecuencia de la administración sistémica de fármacos antineoplásicos (ciclofosfamida, busulfán).</a:t>
            </a:r>
          </a:p>
          <a:p>
            <a:pPr>
              <a:lnSpc>
                <a:spcPct val="80000"/>
              </a:lnSpc>
            </a:pPr>
            <a:endParaRPr lang="es-MX" sz="1600" dirty="0">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85728"/>
            <a:ext cx="8229600" cy="785818"/>
          </a:xfrm>
        </p:spPr>
        <p:txBody>
          <a:bodyPr>
            <a:noAutofit/>
          </a:bodyPr>
          <a:lstStyle/>
          <a:p>
            <a:pPr algn="ctr"/>
            <a:r>
              <a:rPr lang="es-MX" sz="3200" dirty="0">
                <a:latin typeface="Arial Narrow" pitchFamily="34" charset="0"/>
              </a:rPr>
              <a:t>CARCINOMAS DE CELULAS TRNSICIONALES DE ALTO GRADO</a:t>
            </a:r>
          </a:p>
        </p:txBody>
      </p:sp>
      <p:sp>
        <p:nvSpPr>
          <p:cNvPr id="40963" name="Rectangle 3"/>
          <p:cNvSpPr>
            <a:spLocks noGrp="1" noChangeArrowheads="1"/>
          </p:cNvSpPr>
          <p:nvPr>
            <p:ph type="body" idx="1"/>
          </p:nvPr>
        </p:nvSpPr>
        <p:spPr>
          <a:xfrm>
            <a:off x="642911" y="1357298"/>
            <a:ext cx="7858179" cy="4738702"/>
          </a:xfrm>
        </p:spPr>
        <p:txBody>
          <a:bodyPr>
            <a:noAutofit/>
          </a:bodyPr>
          <a:lstStyle/>
          <a:p>
            <a:pPr>
              <a:lnSpc>
                <a:spcPct val="80000"/>
              </a:lnSpc>
            </a:pPr>
            <a:r>
              <a:rPr lang="es-MX" sz="2000" dirty="0">
                <a:latin typeface="Arial Narrow" pitchFamily="34" charset="0"/>
              </a:rPr>
              <a:t>Las alteraciones citológicas debidas a la quimioterapia y a la radioterapia son similares: las células transicionales manifiestan un aumento de volumen del citoplasma y del núcleo; núcleos hipercromáticos, con cambios degenerativos, vacuolizados y con cariotecas irregulares, y policromasia y vacuolización citoplasmática</a:t>
            </a:r>
          </a:p>
          <a:p>
            <a:pPr>
              <a:lnSpc>
                <a:spcPct val="80000"/>
              </a:lnSpc>
              <a:buFont typeface="Wingdings" pitchFamily="2" charset="2"/>
              <a:buNone/>
            </a:pPr>
            <a:endParaRPr lang="es-MX" sz="2000" dirty="0">
              <a:latin typeface="Arial Narrow" pitchFamily="34" charset="0"/>
            </a:endParaRPr>
          </a:p>
          <a:p>
            <a:pPr>
              <a:lnSpc>
                <a:spcPct val="80000"/>
              </a:lnSpc>
            </a:pPr>
            <a:r>
              <a:rPr lang="es-MX" sz="2000" dirty="0">
                <a:latin typeface="Arial Narrow" pitchFamily="34" charset="0"/>
              </a:rPr>
              <a:t>Las células con infección por poliomavirus humano tienen núcleos grandes y una inclusión intranuclear grande redondeada , regular, con cromatina fina, negra o azulada, que suele abarcar todo el núcleo. Dado que su citoplasma es escaso y parece formando una pequeña cola, a estas células se las denomina en “cometa”.</a:t>
            </a:r>
          </a:p>
          <a:p>
            <a:pPr>
              <a:lnSpc>
                <a:spcPct val="80000"/>
              </a:lnSpc>
              <a:buFont typeface="Wingdings" pitchFamily="2" charset="2"/>
              <a:buNone/>
            </a:pPr>
            <a:endParaRPr lang="es-MX" sz="2000" dirty="0">
              <a:latin typeface="Arial Narrow" pitchFamily="34" charset="0"/>
            </a:endParaRPr>
          </a:p>
          <a:p>
            <a:pPr>
              <a:lnSpc>
                <a:spcPct val="80000"/>
              </a:lnSpc>
            </a:pPr>
            <a:r>
              <a:rPr lang="es-MX" sz="2000" dirty="0">
                <a:latin typeface="Arial Narrow" pitchFamily="34" charset="0"/>
              </a:rPr>
              <a:t>La litiasis y los carcinomas de alto grado  pueden acompañarse de inflamación  aguda aunque en la litiasis hay menos células atípicas en la muestra, los nucleolos son prominentes, pero no desmesurados, el incremento de proporción nuclecitoplásmica es leve y la hipercromasia nuclear es variable.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5" name="Picture 7" descr="Explorar0028"/>
          <p:cNvPicPr>
            <a:picLocks noChangeAspect="1" noChangeArrowheads="1"/>
          </p:cNvPicPr>
          <p:nvPr/>
        </p:nvPicPr>
        <p:blipFill>
          <a:blip r:embed="rId2"/>
          <a:srcRect/>
          <a:stretch>
            <a:fillRect/>
          </a:stretch>
        </p:blipFill>
        <p:spPr bwMode="auto">
          <a:xfrm>
            <a:off x="250825" y="333375"/>
            <a:ext cx="8642350" cy="6264275"/>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magenes de fego\Scan0009.tif"/>
          <p:cNvPicPr>
            <a:picLocks noChangeAspect="1" noChangeArrowheads="1"/>
          </p:cNvPicPr>
          <p:nvPr/>
        </p:nvPicPr>
        <p:blipFill>
          <a:blip r:embed="rId2"/>
          <a:srcRect/>
          <a:stretch>
            <a:fillRect/>
          </a:stretch>
        </p:blipFill>
        <p:spPr bwMode="auto">
          <a:xfrm>
            <a:off x="214282" y="785794"/>
            <a:ext cx="4143404" cy="3929090"/>
          </a:xfrm>
          <a:prstGeom prst="rect">
            <a:avLst/>
          </a:prstGeom>
          <a:noFill/>
        </p:spPr>
      </p:pic>
      <p:pic>
        <p:nvPicPr>
          <p:cNvPr id="4099" name="Picture 3" descr="F:\imagenes de fego\Scan0010.tif"/>
          <p:cNvPicPr>
            <a:picLocks noChangeAspect="1" noChangeArrowheads="1"/>
          </p:cNvPicPr>
          <p:nvPr/>
        </p:nvPicPr>
        <p:blipFill>
          <a:blip r:embed="rId3"/>
          <a:srcRect/>
          <a:stretch>
            <a:fillRect/>
          </a:stretch>
        </p:blipFill>
        <p:spPr bwMode="auto">
          <a:xfrm>
            <a:off x="4572000" y="785794"/>
            <a:ext cx="4286280" cy="392909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magenes de fego\Scan0011.tif"/>
          <p:cNvPicPr>
            <a:picLocks noChangeAspect="1" noChangeArrowheads="1"/>
          </p:cNvPicPr>
          <p:nvPr/>
        </p:nvPicPr>
        <p:blipFill>
          <a:blip r:embed="rId2"/>
          <a:srcRect/>
          <a:stretch>
            <a:fillRect/>
          </a:stretch>
        </p:blipFill>
        <p:spPr bwMode="auto">
          <a:xfrm>
            <a:off x="285720" y="1071546"/>
            <a:ext cx="4071966" cy="4143404"/>
          </a:xfrm>
          <a:prstGeom prst="rect">
            <a:avLst/>
          </a:prstGeom>
          <a:noFill/>
        </p:spPr>
      </p:pic>
      <p:pic>
        <p:nvPicPr>
          <p:cNvPr id="5123" name="Picture 3" descr="F:\imagenes de fego\Scan0012.tif"/>
          <p:cNvPicPr>
            <a:picLocks noChangeAspect="1" noChangeArrowheads="1"/>
          </p:cNvPicPr>
          <p:nvPr/>
        </p:nvPicPr>
        <p:blipFill>
          <a:blip r:embed="rId3"/>
          <a:srcRect/>
          <a:stretch>
            <a:fillRect/>
          </a:stretch>
        </p:blipFill>
        <p:spPr bwMode="auto">
          <a:xfrm>
            <a:off x="4643438" y="1071546"/>
            <a:ext cx="4214842" cy="4143404"/>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magenes de fego\Scan0013.tif"/>
          <p:cNvPicPr>
            <a:picLocks noChangeAspect="1" noChangeArrowheads="1"/>
          </p:cNvPicPr>
          <p:nvPr/>
        </p:nvPicPr>
        <p:blipFill>
          <a:blip r:embed="rId2"/>
          <a:srcRect/>
          <a:stretch>
            <a:fillRect/>
          </a:stretch>
        </p:blipFill>
        <p:spPr bwMode="auto">
          <a:xfrm>
            <a:off x="285720" y="928670"/>
            <a:ext cx="4143404" cy="4357718"/>
          </a:xfrm>
          <a:prstGeom prst="rect">
            <a:avLst/>
          </a:prstGeom>
          <a:noFill/>
        </p:spPr>
      </p:pic>
      <p:pic>
        <p:nvPicPr>
          <p:cNvPr id="6147" name="Picture 3" descr="F:\imagenes de fego\Scan0014.tif"/>
          <p:cNvPicPr>
            <a:picLocks noChangeAspect="1" noChangeArrowheads="1"/>
          </p:cNvPicPr>
          <p:nvPr/>
        </p:nvPicPr>
        <p:blipFill>
          <a:blip r:embed="rId3"/>
          <a:srcRect/>
          <a:stretch>
            <a:fillRect/>
          </a:stretch>
        </p:blipFill>
        <p:spPr bwMode="auto">
          <a:xfrm>
            <a:off x="4643438" y="928670"/>
            <a:ext cx="4214842" cy="4357718"/>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214290"/>
            <a:ext cx="8229600" cy="714380"/>
          </a:xfrm>
        </p:spPr>
        <p:txBody>
          <a:bodyPr>
            <a:normAutofit/>
          </a:bodyPr>
          <a:lstStyle/>
          <a:p>
            <a:pPr algn="ctr"/>
            <a:r>
              <a:rPr lang="es-MX" sz="3200" dirty="0">
                <a:latin typeface="Arial Narrow" pitchFamily="34" charset="0"/>
              </a:rPr>
              <a:t>CARCINOMA EPIDERMOIDE</a:t>
            </a:r>
          </a:p>
        </p:txBody>
      </p:sp>
      <p:sp>
        <p:nvSpPr>
          <p:cNvPr id="90115" name="Rectangle 3"/>
          <p:cNvSpPr>
            <a:spLocks noGrp="1" noChangeArrowheads="1"/>
          </p:cNvSpPr>
          <p:nvPr>
            <p:ph type="body" idx="1"/>
          </p:nvPr>
        </p:nvSpPr>
        <p:spPr>
          <a:xfrm>
            <a:off x="571473" y="1285860"/>
            <a:ext cx="8001055" cy="4889515"/>
          </a:xfrm>
        </p:spPr>
        <p:txBody>
          <a:bodyPr/>
          <a:lstStyle/>
          <a:p>
            <a:endParaRPr lang="es-MX" sz="2000" dirty="0" smtClean="0">
              <a:latin typeface="Arial Narrow" pitchFamily="34" charset="0"/>
            </a:endParaRPr>
          </a:p>
          <a:p>
            <a:r>
              <a:rPr lang="es-MX" sz="2000" dirty="0" smtClean="0">
                <a:latin typeface="Arial Narrow" pitchFamily="34" charset="0"/>
              </a:rPr>
              <a:t>Representa </a:t>
            </a:r>
            <a:r>
              <a:rPr lang="es-MX" sz="2000" dirty="0">
                <a:latin typeface="Arial Narrow" pitchFamily="34" charset="0"/>
              </a:rPr>
              <a:t>el 5% de los tumores de vejiga urinaria.</a:t>
            </a:r>
          </a:p>
          <a:p>
            <a:r>
              <a:rPr lang="es-MX" sz="2000" dirty="0">
                <a:latin typeface="Arial Narrow" pitchFamily="34" charset="0"/>
              </a:rPr>
              <a:t>Se forma en la pared interior o en la cúpula de vejiga.</a:t>
            </a:r>
          </a:p>
          <a:p>
            <a:r>
              <a:rPr lang="es-MX" sz="2000" dirty="0">
                <a:latin typeface="Arial Narrow" pitchFamily="34" charset="0"/>
              </a:rPr>
              <a:t>Infiltra la pared vesical a través de la etapa de carcinoma In Situ.</a:t>
            </a:r>
          </a:p>
          <a:p>
            <a:r>
              <a:rPr lang="es-MX" sz="2000" dirty="0">
                <a:latin typeface="Arial Narrow" pitchFamily="34" charset="0"/>
              </a:rPr>
              <a:t>Al examen microscópico constituido por láminas de células cancerosas poligonales con citoplasma abundante, puentes intercelulares y presentan queratinización.</a:t>
            </a:r>
          </a:p>
          <a:p>
            <a:pPr>
              <a:buFont typeface="Wingdings" pitchFamily="2" charset="2"/>
              <a:buNone/>
            </a:pPr>
            <a:endParaRPr lang="es-MX" sz="2000" dirty="0">
              <a:latin typeface="Arial Narrow" pitchFamily="34" charset="0"/>
            </a:endParaRPr>
          </a:p>
          <a:p>
            <a:r>
              <a:rPr lang="es-MX" sz="2000" b="1" dirty="0">
                <a:latin typeface="Arial Narrow" pitchFamily="34" charset="0"/>
              </a:rPr>
              <a:t>La Citología Exfoliativa </a:t>
            </a:r>
            <a:r>
              <a:rPr lang="es-MX" sz="2000" dirty="0">
                <a:latin typeface="Arial Narrow" pitchFamily="34" charset="0"/>
              </a:rPr>
              <a:t>es la misma que la del Carcinoma Epidermoide de otros órganos.</a:t>
            </a:r>
          </a:p>
          <a:p>
            <a:r>
              <a:rPr lang="es-MX" sz="2000" dirty="0">
                <a:latin typeface="Arial Narrow" pitchFamily="34" charset="0"/>
              </a:rPr>
              <a:t>En esta etapa avanzada aparecen células en renacuajo, células fibrosas, células en serpiente y células del tercer tipo.</a:t>
            </a:r>
            <a:endParaRPr lang="es-MX" sz="2000" b="1" dirty="0">
              <a:latin typeface="Arial Narrow" pitchFamily="34" charset="0"/>
            </a:endParaRPr>
          </a:p>
          <a:p>
            <a:endParaRPr lang="es-MX" sz="2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0352" y="285728"/>
            <a:ext cx="7772400" cy="714380"/>
          </a:xfrm>
        </p:spPr>
        <p:txBody>
          <a:bodyPr/>
          <a:lstStyle/>
          <a:p>
            <a:pPr algn="ctr"/>
            <a:r>
              <a:rPr lang="es-PE" sz="2400" dirty="0" smtClean="0">
                <a:solidFill>
                  <a:schemeClr val="tx1"/>
                </a:solidFill>
                <a:latin typeface="Arial Narrow" pitchFamily="34" charset="0"/>
              </a:rPr>
              <a:t>GLANDULA SECRETA ORINA</a:t>
            </a:r>
            <a:endParaRPr lang="es-PE" sz="2400" dirty="0">
              <a:solidFill>
                <a:schemeClr val="tx1"/>
              </a:solidFill>
              <a:latin typeface="Arial Narrow" pitchFamily="34" charset="0"/>
            </a:endParaRPr>
          </a:p>
        </p:txBody>
      </p:sp>
      <p:sp>
        <p:nvSpPr>
          <p:cNvPr id="3" name="2 Marcador de texto"/>
          <p:cNvSpPr>
            <a:spLocks noGrp="1"/>
          </p:cNvSpPr>
          <p:nvPr>
            <p:ph type="body" idx="1"/>
          </p:nvPr>
        </p:nvSpPr>
        <p:spPr>
          <a:xfrm>
            <a:off x="530352" y="1214422"/>
            <a:ext cx="7772400" cy="5357850"/>
          </a:xfrm>
        </p:spPr>
        <p:txBody>
          <a:bodyPr>
            <a:normAutofit/>
          </a:bodyPr>
          <a:lstStyle/>
          <a:p>
            <a:pPr algn="ctr"/>
            <a:endParaRPr lang="es-PE" sz="2000" dirty="0" smtClean="0">
              <a:latin typeface="Arial Narrow" pitchFamily="34" charset="0"/>
            </a:endParaRPr>
          </a:p>
          <a:p>
            <a:pPr algn="ctr"/>
            <a:r>
              <a:rPr lang="es-PE" sz="2000" dirty="0" smtClean="0">
                <a:latin typeface="Arial Narrow" pitchFamily="34" charset="0"/>
              </a:rPr>
              <a:t>NEFRON</a:t>
            </a:r>
          </a:p>
          <a:p>
            <a:pPr algn="ctr"/>
            <a:endParaRPr lang="es-PE" sz="2000" dirty="0" smtClean="0">
              <a:latin typeface="Arial Narrow" pitchFamily="34" charset="0"/>
            </a:endParaRPr>
          </a:p>
          <a:p>
            <a:r>
              <a:rPr lang="es-PE" sz="1800" dirty="0" smtClean="0">
                <a:latin typeface="Arial Narrow" pitchFamily="34" charset="0"/>
              </a:rPr>
              <a:t>  1.- GLOMERULO.-ES UNA RED CAPILAR ENVAINADA POR LOS PODOCITOS, SU </a:t>
            </a:r>
          </a:p>
          <a:p>
            <a:r>
              <a:rPr lang="es-PE" sz="1800" dirty="0" smtClean="0">
                <a:latin typeface="Arial Narrow" pitchFamily="34" charset="0"/>
              </a:rPr>
              <a:t>        FUNCION FILTRAR ORINA PRIMARIA POR PRESION OSMOTICA.</a:t>
            </a:r>
          </a:p>
          <a:p>
            <a:endParaRPr lang="es-PE" sz="1800" dirty="0" smtClean="0">
              <a:latin typeface="Arial Narrow" pitchFamily="34" charset="0"/>
            </a:endParaRPr>
          </a:p>
          <a:p>
            <a:r>
              <a:rPr lang="es-PE" sz="1800" dirty="0" smtClean="0">
                <a:latin typeface="Arial Narrow" pitchFamily="34" charset="0"/>
              </a:rPr>
              <a:t>  2.-  GLOMERULO CONTORNEADO DISTAL.- TAPIZADO POR EPITELIO COLUMNAR </a:t>
            </a:r>
          </a:p>
          <a:p>
            <a:r>
              <a:rPr lang="es-PE" sz="1800" dirty="0" smtClean="0">
                <a:latin typeface="Arial Narrow" pitchFamily="34" charset="0"/>
              </a:rPr>
              <a:t>         BAJO  O CUBOIDE CON RIBETE O CEPILLO.</a:t>
            </a:r>
          </a:p>
          <a:p>
            <a:endParaRPr lang="es-PE" sz="1800" dirty="0" smtClean="0">
              <a:latin typeface="Arial Narrow" pitchFamily="34" charset="0"/>
            </a:endParaRPr>
          </a:p>
          <a:p>
            <a:r>
              <a:rPr lang="es-PE" sz="1800" dirty="0" smtClean="0">
                <a:latin typeface="Arial Narrow" pitchFamily="34" charset="0"/>
              </a:rPr>
              <a:t>  3.-  ASA DE HENLE.- EPITELIO PLANO MONOESTRATIFICADO</a:t>
            </a:r>
          </a:p>
          <a:p>
            <a:endParaRPr lang="es-PE" sz="1800" dirty="0" smtClean="0">
              <a:latin typeface="Arial Narrow" pitchFamily="34" charset="0"/>
            </a:endParaRPr>
          </a:p>
          <a:p>
            <a:r>
              <a:rPr lang="es-PE" sz="1800" dirty="0" smtClean="0">
                <a:latin typeface="Arial Narrow" pitchFamily="34" charset="0"/>
              </a:rPr>
              <a:t>4.-  TUBULO CONTORNEADO DISTAL.- EPITELIO CUBOIDE SIN RIBETE , ES RESPON</a:t>
            </a:r>
          </a:p>
          <a:p>
            <a:r>
              <a:rPr lang="es-PE" sz="1800" dirty="0" smtClean="0">
                <a:latin typeface="Arial Narrow" pitchFamily="34" charset="0"/>
              </a:rPr>
              <a:t>       SABLE DEL INTERCABIO DE ELETROLITOS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78886"/>
          <p:cNvPicPr>
            <a:picLocks noChangeAspect="1" noChangeArrowheads="1"/>
          </p:cNvPicPr>
          <p:nvPr/>
        </p:nvPicPr>
        <p:blipFill>
          <a:blip r:embed="rId2"/>
          <a:srcRect/>
          <a:stretch>
            <a:fillRect/>
          </a:stretch>
        </p:blipFill>
        <p:spPr bwMode="auto">
          <a:xfrm>
            <a:off x="395288" y="333375"/>
            <a:ext cx="4176712" cy="3167063"/>
          </a:xfrm>
          <a:prstGeom prst="rect">
            <a:avLst/>
          </a:prstGeom>
          <a:noFill/>
        </p:spPr>
      </p:pic>
      <p:pic>
        <p:nvPicPr>
          <p:cNvPr id="99333" name="Picture 5" descr="7889"/>
          <p:cNvPicPr>
            <a:picLocks noChangeAspect="1" noChangeArrowheads="1"/>
          </p:cNvPicPr>
          <p:nvPr/>
        </p:nvPicPr>
        <p:blipFill>
          <a:blip r:embed="rId3"/>
          <a:srcRect/>
          <a:stretch>
            <a:fillRect/>
          </a:stretch>
        </p:blipFill>
        <p:spPr bwMode="auto">
          <a:xfrm>
            <a:off x="4572000" y="333375"/>
            <a:ext cx="4176713" cy="3167063"/>
          </a:xfrm>
          <a:prstGeom prst="rect">
            <a:avLst/>
          </a:prstGeom>
          <a:noFill/>
        </p:spPr>
      </p:pic>
      <p:pic>
        <p:nvPicPr>
          <p:cNvPr id="99334" name="Picture 6" descr="Explorar0030"/>
          <p:cNvPicPr>
            <a:picLocks noChangeAspect="1" noChangeArrowheads="1"/>
          </p:cNvPicPr>
          <p:nvPr/>
        </p:nvPicPr>
        <p:blipFill>
          <a:blip r:embed="rId4"/>
          <a:srcRect/>
          <a:stretch>
            <a:fillRect/>
          </a:stretch>
        </p:blipFill>
        <p:spPr bwMode="auto">
          <a:xfrm>
            <a:off x="395288" y="3500438"/>
            <a:ext cx="4176712" cy="2881312"/>
          </a:xfrm>
          <a:prstGeom prst="rect">
            <a:avLst/>
          </a:prstGeom>
          <a:noFill/>
        </p:spPr>
      </p:pic>
      <p:pic>
        <p:nvPicPr>
          <p:cNvPr id="99335" name="Picture 7" descr="Explorar0039"/>
          <p:cNvPicPr>
            <a:picLocks noChangeAspect="1" noChangeArrowheads="1"/>
          </p:cNvPicPr>
          <p:nvPr/>
        </p:nvPicPr>
        <p:blipFill>
          <a:blip r:embed="rId5"/>
          <a:srcRect/>
          <a:stretch>
            <a:fillRect/>
          </a:stretch>
        </p:blipFill>
        <p:spPr bwMode="auto">
          <a:xfrm>
            <a:off x="4572000" y="3500438"/>
            <a:ext cx="4176713" cy="2881312"/>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214290"/>
            <a:ext cx="8229600" cy="642942"/>
          </a:xfrm>
        </p:spPr>
        <p:txBody>
          <a:bodyPr>
            <a:normAutofit/>
          </a:bodyPr>
          <a:lstStyle/>
          <a:p>
            <a:pPr algn="ctr"/>
            <a:r>
              <a:rPr lang="es-MX" sz="3200" dirty="0">
                <a:latin typeface="Arial Narrow" pitchFamily="34" charset="0"/>
              </a:rPr>
              <a:t>ADENOCARCINOMA</a:t>
            </a:r>
          </a:p>
        </p:txBody>
      </p:sp>
      <p:sp>
        <p:nvSpPr>
          <p:cNvPr id="91139" name="Rectangle 3"/>
          <p:cNvSpPr>
            <a:spLocks noGrp="1" noChangeArrowheads="1"/>
          </p:cNvSpPr>
          <p:nvPr>
            <p:ph type="body" idx="1"/>
          </p:nvPr>
        </p:nvSpPr>
        <p:spPr>
          <a:xfrm>
            <a:off x="457200" y="1214422"/>
            <a:ext cx="8229600" cy="5110178"/>
          </a:xfrm>
        </p:spPr>
        <p:txBody>
          <a:bodyPr>
            <a:normAutofit/>
          </a:bodyPr>
          <a:lstStyle/>
          <a:p>
            <a:r>
              <a:rPr lang="es-MX" sz="2000" dirty="0">
                <a:latin typeface="Arial Narrow" pitchFamily="34" charset="0"/>
              </a:rPr>
              <a:t>Es raro ver adenocarcinoma del epitelio transicional, sólo representa el 2,5</a:t>
            </a:r>
            <a:r>
              <a:rPr lang="es-MX" sz="2000" dirty="0" smtClean="0">
                <a:latin typeface="Arial Narrow" pitchFamily="34" charset="0"/>
              </a:rPr>
              <a:t>%.</a:t>
            </a:r>
          </a:p>
          <a:p>
            <a:pPr>
              <a:buNone/>
            </a:pPr>
            <a:endParaRPr lang="es-MX" sz="2000" dirty="0">
              <a:latin typeface="Arial Narrow" pitchFamily="34" charset="0"/>
            </a:endParaRPr>
          </a:p>
          <a:p>
            <a:r>
              <a:rPr lang="es-MX" sz="2000" dirty="0">
                <a:latin typeface="Arial Narrow" pitchFamily="34" charset="0"/>
              </a:rPr>
              <a:t>La Morfogénesis del adenocarcinoma se atribuye a una manifestación neoplásica de células metaplásicas glandulares o de quistes intraepiteliales de células mucíparas, algunas de origen en el Uraco, que es derivado de la Cloaca.</a:t>
            </a:r>
          </a:p>
          <a:p>
            <a:endParaRPr lang="es-MX" sz="2000" dirty="0">
              <a:latin typeface="Arial Narrow" pitchFamily="34" charset="0"/>
            </a:endParaRPr>
          </a:p>
          <a:p>
            <a:r>
              <a:rPr lang="es-MX" sz="2000" dirty="0">
                <a:latin typeface="Arial Narrow" pitchFamily="34" charset="0"/>
              </a:rPr>
              <a:t>La </a:t>
            </a:r>
            <a:r>
              <a:rPr lang="es-MX" sz="2000" b="1" dirty="0">
                <a:latin typeface="Arial Narrow" pitchFamily="34" charset="0"/>
              </a:rPr>
              <a:t>histología</a:t>
            </a:r>
            <a:r>
              <a:rPr lang="es-MX" sz="2000" dirty="0">
                <a:latin typeface="Arial Narrow" pitchFamily="34" charset="0"/>
              </a:rPr>
              <a:t> de este tumor consiste en células mucosecretantes columnares dispuestas en túbulos o alveolos.</a:t>
            </a:r>
          </a:p>
          <a:p>
            <a:pPr>
              <a:buFont typeface="Wingdings" pitchFamily="2" charset="2"/>
              <a:buNone/>
            </a:pPr>
            <a:endParaRPr lang="es-MX" sz="2000" dirty="0">
              <a:latin typeface="Arial Narrow" pitchFamily="34" charset="0"/>
            </a:endParaRPr>
          </a:p>
          <a:p>
            <a:r>
              <a:rPr lang="es-MX" sz="2000" dirty="0">
                <a:latin typeface="Arial Narrow" pitchFamily="34" charset="0"/>
              </a:rPr>
              <a:t> </a:t>
            </a:r>
            <a:r>
              <a:rPr lang="es-MX" sz="2000" b="1" dirty="0">
                <a:latin typeface="Arial Narrow" pitchFamily="34" charset="0"/>
              </a:rPr>
              <a:t>Citología </a:t>
            </a:r>
            <a:r>
              <a:rPr lang="es-MX" sz="2000" dirty="0">
                <a:latin typeface="Arial Narrow" pitchFamily="34" charset="0"/>
              </a:rPr>
              <a:t>caracterizada por aglomeración de células con superposiciones nucleares</a:t>
            </a:r>
            <a:r>
              <a:rPr lang="es-MX" sz="2000" dirty="0" smtClean="0">
                <a:latin typeface="Arial Narrow" pitchFamily="34" charset="0"/>
              </a:rPr>
              <a:t>.</a:t>
            </a:r>
          </a:p>
          <a:p>
            <a:pPr>
              <a:buNone/>
            </a:pPr>
            <a:endParaRPr lang="es-MX" sz="2000" dirty="0">
              <a:latin typeface="Arial Narrow" pitchFamily="34" charset="0"/>
            </a:endParaRPr>
          </a:p>
          <a:p>
            <a:r>
              <a:rPr lang="es-MX" sz="2000" dirty="0">
                <a:latin typeface="Arial Narrow" pitchFamily="34" charset="0"/>
              </a:rPr>
              <a:t>Núcleos de posición excéntrica en un citoplasma columnar o cuboide y vacuolización citoplasmática por producción de moco.</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Explorar0032"/>
          <p:cNvPicPr>
            <a:picLocks noChangeAspect="1" noChangeArrowheads="1"/>
          </p:cNvPicPr>
          <p:nvPr/>
        </p:nvPicPr>
        <p:blipFill>
          <a:blip r:embed="rId2"/>
          <a:srcRect/>
          <a:stretch>
            <a:fillRect/>
          </a:stretch>
        </p:blipFill>
        <p:spPr bwMode="auto">
          <a:xfrm>
            <a:off x="250825" y="260350"/>
            <a:ext cx="8713788" cy="6337300"/>
          </a:xfrm>
          <a:prstGeom prst="rect">
            <a:avLst/>
          </a:prstGeom>
          <a:noFill/>
        </p:spPr>
      </p:pic>
      <p:pic>
        <p:nvPicPr>
          <p:cNvPr id="100357" name="Picture 5" descr="Explorar0034"/>
          <p:cNvPicPr>
            <a:picLocks noChangeAspect="1" noChangeArrowheads="1"/>
          </p:cNvPicPr>
          <p:nvPr/>
        </p:nvPicPr>
        <p:blipFill>
          <a:blip r:embed="rId3"/>
          <a:srcRect/>
          <a:stretch>
            <a:fillRect/>
          </a:stretch>
        </p:blipFill>
        <p:spPr bwMode="auto">
          <a:xfrm>
            <a:off x="250825" y="3284538"/>
            <a:ext cx="4321175" cy="331311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0352" y="357166"/>
            <a:ext cx="7772400" cy="785818"/>
          </a:xfrm>
        </p:spPr>
        <p:txBody>
          <a:bodyPr/>
          <a:lstStyle/>
          <a:p>
            <a:pPr algn="ctr"/>
            <a:r>
              <a:rPr lang="es-PE" sz="2400" dirty="0" smtClean="0">
                <a:solidFill>
                  <a:schemeClr val="tx1"/>
                </a:solidFill>
                <a:latin typeface="Arial Narrow" pitchFamily="34" charset="0"/>
              </a:rPr>
              <a:t>SISTEMA DE CONDUCTO EXCRETORIO</a:t>
            </a:r>
            <a:endParaRPr lang="es-PE" sz="2400" dirty="0">
              <a:solidFill>
                <a:schemeClr val="tx1"/>
              </a:solidFill>
              <a:latin typeface="Arial Narrow" pitchFamily="34" charset="0"/>
            </a:endParaRPr>
          </a:p>
        </p:txBody>
      </p:sp>
      <p:sp>
        <p:nvSpPr>
          <p:cNvPr id="3" name="2 Marcador de texto"/>
          <p:cNvSpPr>
            <a:spLocks noGrp="1"/>
          </p:cNvSpPr>
          <p:nvPr>
            <p:ph type="body" idx="1"/>
          </p:nvPr>
        </p:nvSpPr>
        <p:spPr>
          <a:xfrm>
            <a:off x="530352" y="1428736"/>
            <a:ext cx="7772400" cy="5429264"/>
          </a:xfrm>
        </p:spPr>
        <p:txBody>
          <a:bodyPr>
            <a:normAutofit/>
          </a:bodyPr>
          <a:lstStyle/>
          <a:p>
            <a:pPr algn="ctr"/>
            <a:r>
              <a:rPr lang="es-PE" sz="2000" dirty="0" smtClean="0">
                <a:latin typeface="Arial Narrow" pitchFamily="34" charset="0"/>
              </a:rPr>
              <a:t>HISTOLOGIA</a:t>
            </a:r>
          </a:p>
          <a:p>
            <a:r>
              <a:rPr lang="es-PE" sz="1800" dirty="0" smtClean="0">
                <a:latin typeface="Arial Narrow" pitchFamily="34" charset="0"/>
              </a:rPr>
              <a:t>  1.-  DESDE LA PELVIS RENAL HASTA LA VEJIGA TAPIZADO POR EPITELIO TANSI-</a:t>
            </a:r>
          </a:p>
          <a:p>
            <a:r>
              <a:rPr lang="es-PE" sz="1800" dirty="0" smtClean="0">
                <a:latin typeface="Arial Narrow" pitchFamily="34" charset="0"/>
              </a:rPr>
              <a:t>         CIONAL</a:t>
            </a:r>
          </a:p>
          <a:p>
            <a:endParaRPr lang="es-PE" sz="1800" dirty="0" smtClean="0">
              <a:latin typeface="Arial Narrow" pitchFamily="34" charset="0"/>
            </a:endParaRPr>
          </a:p>
          <a:p>
            <a:r>
              <a:rPr lang="es-PE" sz="1800" dirty="0" smtClean="0">
                <a:latin typeface="Arial Narrow" pitchFamily="34" charset="0"/>
              </a:rPr>
              <a:t>  2.-  SU ESPESOR DIFIERE DE PELVIS  Y URETERS ( </a:t>
            </a:r>
            <a:r>
              <a:rPr lang="es-PE" sz="1800" dirty="0" smtClean="0">
                <a:latin typeface="Arial Narrow" pitchFamily="34" charset="0"/>
              </a:rPr>
              <a:t>3-4 </a:t>
            </a:r>
            <a:r>
              <a:rPr lang="es-PE" sz="1800" dirty="0" smtClean="0">
                <a:latin typeface="Arial Narrow" pitchFamily="34" charset="0"/>
              </a:rPr>
              <a:t>ETRATOS ) VEJIGA ( 6-8 ES-</a:t>
            </a:r>
          </a:p>
          <a:p>
            <a:r>
              <a:rPr lang="es-PE" sz="1800" dirty="0" smtClean="0">
                <a:latin typeface="Arial Narrow" pitchFamily="34" charset="0"/>
              </a:rPr>
              <a:t>         TRATOS)</a:t>
            </a:r>
          </a:p>
          <a:p>
            <a:endParaRPr lang="es-PE" sz="1800" dirty="0" smtClean="0">
              <a:latin typeface="Arial Narrow" pitchFamily="34" charset="0"/>
            </a:endParaRPr>
          </a:p>
          <a:p>
            <a:r>
              <a:rPr lang="es-PE" sz="1800" dirty="0" smtClean="0">
                <a:latin typeface="Arial Narrow" pitchFamily="34" charset="0"/>
              </a:rPr>
              <a:t>  3.-  ENTRE ORIFICIO URETRAL Y VEJIGA EXISTEN CRIPTAS MUCOSECRETANTE</a:t>
            </a:r>
          </a:p>
          <a:p>
            <a:endParaRPr lang="es-PE" sz="1800" dirty="0" smtClean="0">
              <a:latin typeface="Arial Narrow" pitchFamily="34" charset="0"/>
            </a:endParaRPr>
          </a:p>
          <a:p>
            <a:r>
              <a:rPr lang="es-PE" sz="1800" dirty="0" smtClean="0">
                <a:latin typeface="Arial Narrow" pitchFamily="34" charset="0"/>
              </a:rPr>
              <a:t>  4.- LA  URETRA MASCULINA EN LA QUE DESEMBOCA EL APARATO  REPRODUCTOR</a:t>
            </a:r>
          </a:p>
          <a:p>
            <a:r>
              <a:rPr lang="es-PE" sz="1800" dirty="0" smtClean="0">
                <a:latin typeface="Arial Narrow" pitchFamily="34" charset="0"/>
              </a:rPr>
              <a:t>        - URETRA PROSTATICA      : E. TRANSICIONAL</a:t>
            </a:r>
          </a:p>
          <a:p>
            <a:r>
              <a:rPr lang="es-PE" sz="1800" dirty="0" smtClean="0">
                <a:latin typeface="Arial Narrow" pitchFamily="34" charset="0"/>
              </a:rPr>
              <a:t>        - URETRA MENBRANOSA   : E. COLUMNAR </a:t>
            </a:r>
          </a:p>
          <a:p>
            <a:r>
              <a:rPr lang="es-PE" sz="1800" dirty="0" smtClean="0">
                <a:latin typeface="Arial Narrow" pitchFamily="34" charset="0"/>
              </a:rPr>
              <a:t>        - FOSA NAVICULAR             : EPITELIO PAVIMENTOSO  ESTRATIFICADO</a:t>
            </a:r>
          </a:p>
          <a:p>
            <a:endParaRPr lang="es-PE" sz="1800" dirty="0" smtClean="0">
              <a:latin typeface="Arial Narrow" pitchFamily="34" charset="0"/>
            </a:endParaRPr>
          </a:p>
          <a:p>
            <a:r>
              <a:rPr lang="es-PE" sz="1800" dirty="0" smtClean="0">
                <a:latin typeface="Arial Narrow" pitchFamily="34" charset="0"/>
              </a:rPr>
              <a:t>  5.-  LA URETA FMENINA  EPITELIO PAVMENTOSO ESTRATIFICADO, OCASIONALMEN</a:t>
            </a:r>
          </a:p>
          <a:p>
            <a:r>
              <a:rPr lang="es-PE" sz="1800" dirty="0" smtClean="0">
                <a:latin typeface="Arial Narrow" pitchFamily="34" charset="0"/>
              </a:rPr>
              <a:t>         T POR EPITELIO COLUMNAR PSUDOESTRATIFIADO      .  </a:t>
            </a:r>
            <a:endParaRPr lang="es-PE" sz="1800" dirty="0">
              <a:latin typeface="Arial Narrow"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85786" y="642918"/>
            <a:ext cx="7429552" cy="6678751"/>
          </a:xfrm>
          <a:prstGeom prst="rect">
            <a:avLst/>
          </a:prstGeom>
        </p:spPr>
        <p:txBody>
          <a:bodyPr wrap="square">
            <a:spAutoFit/>
          </a:bodyPr>
          <a:lstStyle/>
          <a:p>
            <a:pPr algn="ctr"/>
            <a:r>
              <a:rPr lang="en-US" sz="3200" dirty="0" smtClean="0">
                <a:latin typeface="Arial Narrow" pitchFamily="34" charset="0"/>
              </a:rPr>
              <a:t>GENERALIDADES</a:t>
            </a:r>
          </a:p>
          <a:p>
            <a:pPr algn="ctr"/>
            <a:endParaRPr lang="en-US" sz="1400" dirty="0" smtClean="0">
              <a:latin typeface="Arial Narrow" pitchFamily="34" charset="0"/>
            </a:endParaRPr>
          </a:p>
          <a:p>
            <a:pPr algn="ctr"/>
            <a:endParaRPr lang="en-US" sz="1400" dirty="0" smtClean="0">
              <a:latin typeface="Arial Narrow" pitchFamily="34" charset="0"/>
            </a:endParaRPr>
          </a:p>
          <a:p>
            <a:r>
              <a:rPr lang="en-US" dirty="0" smtClean="0">
                <a:latin typeface="Arial Narrow" pitchFamily="34" charset="0"/>
              </a:rPr>
              <a:t> * EL EXAMEN DE ORINA SE UTILIZA  PARA  DETECTAR  ENFERMEDADES IN-</a:t>
            </a:r>
          </a:p>
          <a:p>
            <a:r>
              <a:rPr lang="en-US" dirty="0" smtClean="0">
                <a:latin typeface="Arial Narrow" pitchFamily="34" charset="0"/>
              </a:rPr>
              <a:t>   FLAMATORIAS Y UTIL PARA EL DIAGNOSTICO DE TUMORES MALIGNOS DE           </a:t>
            </a:r>
          </a:p>
          <a:p>
            <a:r>
              <a:rPr lang="en-US" dirty="0" smtClean="0">
                <a:latin typeface="Arial Narrow" pitchFamily="34" charset="0"/>
              </a:rPr>
              <a:t>   DE  TRACTO URINARIO  ( VEJIGA, RIÑON,  PROSTATA,  URETER , URETRA)</a:t>
            </a:r>
          </a:p>
          <a:p>
            <a:r>
              <a:rPr lang="en-US" dirty="0" smtClean="0">
                <a:latin typeface="Arial Narrow" pitchFamily="34" charset="0"/>
              </a:rPr>
              <a:t>   FUNDAMENTALMENTE  A NIVEL DE VEJIGA</a:t>
            </a:r>
          </a:p>
          <a:p>
            <a:endParaRPr lang="en-US" dirty="0" smtClean="0">
              <a:latin typeface="Arial Narrow" pitchFamily="34" charset="0"/>
            </a:endParaRPr>
          </a:p>
          <a:p>
            <a:r>
              <a:rPr lang="en-US" dirty="0" smtClean="0">
                <a:latin typeface="Arial Narrow" pitchFamily="34" charset="0"/>
              </a:rPr>
              <a:t> * ES UN METODO COMODO, NO AGRESIVO PARA DETECTAR CA. DE VIAS</a:t>
            </a:r>
          </a:p>
          <a:p>
            <a:r>
              <a:rPr lang="en-US" dirty="0" smtClean="0">
                <a:latin typeface="Arial Narrow" pitchFamily="34" charset="0"/>
              </a:rPr>
              <a:t>    URINARIAS</a:t>
            </a:r>
          </a:p>
          <a:p>
            <a:endParaRPr lang="en-US" dirty="0" smtClean="0">
              <a:latin typeface="Arial Narrow" pitchFamily="34" charset="0"/>
            </a:endParaRPr>
          </a:p>
          <a:p>
            <a:r>
              <a:rPr lang="en-US" dirty="0" smtClean="0">
                <a:latin typeface="Arial Narrow" pitchFamily="34" charset="0"/>
              </a:rPr>
              <a:t> * SE UTILIZA EN PAC. C/SOSPECHA DE CA. O DE PAC. CON MAYORES PO-</a:t>
            </a:r>
          </a:p>
          <a:p>
            <a:r>
              <a:rPr lang="en-US" dirty="0" smtClean="0">
                <a:latin typeface="Arial Narrow" pitchFamily="34" charset="0"/>
              </a:rPr>
              <a:t>    SIBIIDADES DE DESARROLLAR TUMORES.</a:t>
            </a:r>
          </a:p>
          <a:p>
            <a:endParaRPr lang="en-US" dirty="0" smtClean="0">
              <a:latin typeface="Arial Narrow" pitchFamily="34" charset="0"/>
            </a:endParaRPr>
          </a:p>
          <a:p>
            <a:r>
              <a:rPr lang="en-US" dirty="0" smtClean="0">
                <a:latin typeface="Arial Narrow" pitchFamily="34" charset="0"/>
              </a:rPr>
              <a:t> * ESTA INDICADO POR EL CLINICO EN PAC. CON PRESENCIA DE SANGRE EN </a:t>
            </a:r>
          </a:p>
          <a:p>
            <a:r>
              <a:rPr lang="en-US" dirty="0" smtClean="0">
                <a:latin typeface="Arial Narrow" pitchFamily="34" charset="0"/>
              </a:rPr>
              <a:t>    ORINA Y COMO CONTROL EVOLUTIVO EN PAC. TATADOS POR CANCER DE</a:t>
            </a:r>
          </a:p>
          <a:p>
            <a:r>
              <a:rPr lang="en-US" dirty="0" smtClean="0">
                <a:latin typeface="Arial Narrow" pitchFamily="34" charset="0"/>
              </a:rPr>
              <a:t>    VEJIGA</a:t>
            </a:r>
            <a:endParaRPr lang="es-PE" dirty="0" smtClean="0"/>
          </a:p>
          <a:p>
            <a:endParaRPr lang="es-PE" dirty="0" smtClean="0"/>
          </a:p>
          <a:p>
            <a:endParaRPr lang="es-PE" sz="1400" dirty="0" smtClean="0"/>
          </a:p>
          <a:p>
            <a:endParaRPr lang="es-PE" sz="1400" dirty="0" smtClean="0"/>
          </a:p>
          <a:p>
            <a:endParaRPr lang="es-PE" sz="1400" dirty="0" smtClean="0"/>
          </a:p>
          <a:p>
            <a:endParaRPr lang="es-PE" sz="1400" dirty="0" smtClean="0"/>
          </a:p>
          <a:p>
            <a:endParaRPr lang="es-PE" sz="1400" dirty="0" smtClean="0"/>
          </a:p>
          <a:p>
            <a:endParaRPr lang="es-PE" sz="1400" dirty="0" smtClean="0"/>
          </a:p>
          <a:p>
            <a:endParaRPr lang="es-ES" sz="1400" dirty="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3400" y="285728"/>
            <a:ext cx="7851648" cy="857256"/>
          </a:xfrm>
        </p:spPr>
        <p:txBody>
          <a:bodyPr>
            <a:normAutofit/>
          </a:bodyPr>
          <a:lstStyle/>
          <a:p>
            <a:pPr algn="ctr"/>
            <a:r>
              <a:rPr lang="es-PE" sz="4400" dirty="0" smtClean="0">
                <a:solidFill>
                  <a:schemeClr val="tx1"/>
                </a:solidFill>
                <a:latin typeface="Arial Narrow" pitchFamily="34" charset="0"/>
              </a:rPr>
              <a:t>RECOLECCION DE MUESTRA</a:t>
            </a:r>
          </a:p>
        </p:txBody>
      </p:sp>
      <p:sp>
        <p:nvSpPr>
          <p:cNvPr id="3" name="2 Subtítulo"/>
          <p:cNvSpPr>
            <a:spLocks noGrp="1"/>
          </p:cNvSpPr>
          <p:nvPr>
            <p:ph type="subTitle" idx="1"/>
          </p:nvPr>
        </p:nvSpPr>
        <p:spPr>
          <a:xfrm>
            <a:off x="428596" y="1142984"/>
            <a:ext cx="7959500" cy="3838152"/>
          </a:xfrm>
        </p:spPr>
        <p:txBody>
          <a:bodyPr/>
          <a:lstStyle/>
          <a:p>
            <a:pPr algn="ctr"/>
            <a:endParaRPr lang="es-PE" dirty="0" smtClean="0">
              <a:latin typeface="Arial Narrow" pitchFamily="34" charset="0"/>
            </a:endParaRPr>
          </a:p>
          <a:p>
            <a:pPr algn="ctr"/>
            <a:endParaRPr lang="es-PE" dirty="0" smtClean="0">
              <a:latin typeface="Arial Narrow" pitchFamily="34" charset="0"/>
            </a:endParaRPr>
          </a:p>
          <a:p>
            <a:pPr algn="ctr"/>
            <a:r>
              <a:rPr lang="es-PE" sz="3200" dirty="0" smtClean="0">
                <a:latin typeface="Arial Narrow" pitchFamily="34" charset="0"/>
              </a:rPr>
              <a:t>1.- ORINA DE MICCION</a:t>
            </a:r>
          </a:p>
          <a:p>
            <a:pPr algn="ctr"/>
            <a:endParaRPr lang="es-PE" sz="3200" dirty="0" smtClean="0">
              <a:latin typeface="Arial Narrow" pitchFamily="34" charset="0"/>
            </a:endParaRPr>
          </a:p>
          <a:p>
            <a:pPr algn="ctr"/>
            <a:r>
              <a:rPr lang="es-PE" sz="3200" dirty="0" smtClean="0">
                <a:latin typeface="Arial Narrow" pitchFamily="34" charset="0"/>
              </a:rPr>
              <a:t>       2.- ORINA CATETERIZADA</a:t>
            </a:r>
            <a:endParaRPr lang="es-PE" sz="3200" dirty="0">
              <a:latin typeface="Arial Narrow"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3400" y="285728"/>
            <a:ext cx="7851648" cy="571504"/>
          </a:xfrm>
        </p:spPr>
        <p:txBody>
          <a:bodyPr>
            <a:normAutofit/>
          </a:bodyPr>
          <a:lstStyle/>
          <a:p>
            <a:pPr algn="ctr"/>
            <a:r>
              <a:rPr lang="es-PE" sz="3200" dirty="0" smtClean="0">
                <a:solidFill>
                  <a:schemeClr val="tx1"/>
                </a:solidFill>
                <a:latin typeface="Arial Narrow" pitchFamily="34" charset="0"/>
              </a:rPr>
              <a:t>RECOLECCION DE LA MUESTRA</a:t>
            </a:r>
            <a:endParaRPr lang="es-PE" sz="3200" dirty="0">
              <a:solidFill>
                <a:schemeClr val="tx1"/>
              </a:solidFill>
              <a:latin typeface="Arial Narrow" pitchFamily="34" charset="0"/>
            </a:endParaRPr>
          </a:p>
        </p:txBody>
      </p:sp>
      <p:sp>
        <p:nvSpPr>
          <p:cNvPr id="3" name="2 Subtítulo"/>
          <p:cNvSpPr>
            <a:spLocks noGrp="1"/>
          </p:cNvSpPr>
          <p:nvPr>
            <p:ph type="subTitle" idx="1"/>
          </p:nvPr>
        </p:nvSpPr>
        <p:spPr>
          <a:xfrm>
            <a:off x="428596" y="1000108"/>
            <a:ext cx="8102376" cy="6357958"/>
          </a:xfrm>
        </p:spPr>
        <p:txBody>
          <a:bodyPr>
            <a:normAutofit fontScale="25000" lnSpcReduction="20000"/>
          </a:bodyPr>
          <a:lstStyle/>
          <a:p>
            <a:pPr algn="l"/>
            <a:r>
              <a:rPr lang="es-PE" dirty="0" smtClean="0"/>
              <a:t> </a:t>
            </a:r>
            <a:r>
              <a:rPr lang="es-PE" sz="2000" dirty="0" smtClean="0">
                <a:latin typeface="Arial Narrow" pitchFamily="34" charset="0"/>
              </a:rPr>
              <a:t> </a:t>
            </a:r>
          </a:p>
          <a:p>
            <a:pPr algn="l"/>
            <a:r>
              <a:rPr lang="es-PE" sz="7200" dirty="0" smtClean="0">
                <a:latin typeface="Arial Narrow" pitchFamily="34" charset="0"/>
              </a:rPr>
              <a:t>   1.- ORINA DE MICCION </a:t>
            </a:r>
          </a:p>
          <a:p>
            <a:pPr algn="l"/>
            <a:endParaRPr lang="es-PE" sz="7200" dirty="0" smtClean="0">
              <a:latin typeface="Arial Narrow" pitchFamily="34" charset="0"/>
            </a:endParaRPr>
          </a:p>
          <a:p>
            <a:pPr algn="l"/>
            <a:r>
              <a:rPr lang="es-PE" sz="7200" dirty="0" smtClean="0">
                <a:latin typeface="Arial Narrow" pitchFamily="34" charset="0"/>
              </a:rPr>
              <a:t>       A.- </a:t>
            </a:r>
            <a:r>
              <a:rPr lang="es-PE" sz="7200" dirty="0" smtClean="0">
                <a:latin typeface="Arial Narrow" pitchFamily="34" charset="0"/>
              </a:rPr>
              <a:t>SEGUNDA MICCION</a:t>
            </a:r>
            <a:endParaRPr lang="es-PE" sz="7200" dirty="0" smtClean="0">
              <a:latin typeface="Arial Narrow" pitchFamily="34" charset="0"/>
            </a:endParaRPr>
          </a:p>
          <a:p>
            <a:pPr algn="l"/>
            <a:endParaRPr lang="es-PE" sz="7200" dirty="0" smtClean="0">
              <a:latin typeface="Arial Narrow" pitchFamily="34" charset="0"/>
            </a:endParaRPr>
          </a:p>
          <a:p>
            <a:pPr algn="l"/>
            <a:r>
              <a:rPr lang="es-PE" sz="7200" dirty="0" smtClean="0">
                <a:latin typeface="Arial Narrow" pitchFamily="34" charset="0"/>
              </a:rPr>
              <a:t>       - DESCARTAR LA PRIMERA ORINA DE LA MAÑANA.</a:t>
            </a:r>
          </a:p>
          <a:p>
            <a:pPr algn="l"/>
            <a:r>
              <a:rPr lang="es-PE" sz="7200" dirty="0" smtClean="0">
                <a:latin typeface="Arial Narrow" pitchFamily="34" charset="0"/>
              </a:rPr>
              <a:t>        - TOMAR ABUNDANTE LIQUIDO ( 1.5 LT) DURANTE  2-3 HORAS </a:t>
            </a:r>
          </a:p>
          <a:p>
            <a:pPr algn="l"/>
            <a:r>
              <a:rPr lang="es-PE" sz="7200" dirty="0" smtClean="0">
                <a:latin typeface="Arial Narrow" pitchFamily="34" charset="0"/>
              </a:rPr>
              <a:t>        - RECOLECTAR LA ORINA DE LA SEGUNDA MICCION DE LA MAÑANA </a:t>
            </a:r>
          </a:p>
          <a:p>
            <a:pPr algn="l"/>
            <a:r>
              <a:rPr lang="es-PE" sz="7200" dirty="0" smtClean="0">
                <a:latin typeface="Arial Narrow" pitchFamily="34" charset="0"/>
              </a:rPr>
              <a:t>        - IMPORTANTE TOMAR CHORRO INTERMEDIO ( MAS DE 25 ML )</a:t>
            </a:r>
          </a:p>
          <a:p>
            <a:pPr algn="l"/>
            <a:r>
              <a:rPr lang="es-PE" sz="7200" dirty="0" smtClean="0">
                <a:latin typeface="Arial Narrow" pitchFamily="34" charset="0"/>
              </a:rPr>
              <a:t>        - ROTULAR FRASCO C/NOMBE Y LLEVAR AL LABORATORIO INMEDIATAMENTE</a:t>
            </a:r>
          </a:p>
          <a:p>
            <a:pPr algn="l"/>
            <a:endParaRPr lang="es-PE" sz="7200" dirty="0" smtClean="0">
              <a:latin typeface="Arial Narrow" pitchFamily="34" charset="0"/>
            </a:endParaRPr>
          </a:p>
          <a:p>
            <a:pPr algn="l"/>
            <a:r>
              <a:rPr lang="es-PE" sz="7200" dirty="0" smtClean="0">
                <a:latin typeface="Arial Narrow" pitchFamily="34" charset="0"/>
              </a:rPr>
              <a:t>       B.- PRUEBA DE LOS 3 VASOS DE ORINA</a:t>
            </a:r>
          </a:p>
          <a:p>
            <a:pPr algn="l"/>
            <a:endParaRPr lang="es-PE" sz="7200" dirty="0" smtClean="0">
              <a:latin typeface="Arial Narrow" pitchFamily="34" charset="0"/>
            </a:endParaRPr>
          </a:p>
          <a:p>
            <a:pPr algn="l"/>
            <a:r>
              <a:rPr lang="es-PE" sz="7200" dirty="0" smtClean="0">
                <a:latin typeface="Arial Narrow" pitchFamily="34" charset="0"/>
              </a:rPr>
              <a:t>         -PRIMER VASO    :  OBTENIDO DEL COMIENZO CHORRO CONTIENE (10-30ML) </a:t>
            </a:r>
          </a:p>
          <a:p>
            <a:pPr algn="l"/>
            <a:r>
              <a:rPr lang="es-PE" sz="7200" dirty="0" smtClean="0">
                <a:latin typeface="Arial Narrow" pitchFamily="34" charset="0"/>
              </a:rPr>
              <a:t>                                          CONTIENE LAVADO DE URETRA.</a:t>
            </a:r>
          </a:p>
          <a:p>
            <a:pPr algn="l"/>
            <a:r>
              <a:rPr lang="es-PE" sz="7200" dirty="0" smtClean="0">
                <a:latin typeface="Arial Narrow" pitchFamily="34" charset="0"/>
              </a:rPr>
              <a:t>      </a:t>
            </a:r>
          </a:p>
          <a:p>
            <a:pPr algn="l"/>
            <a:r>
              <a:rPr lang="es-PE" sz="7200" dirty="0" smtClean="0">
                <a:latin typeface="Arial Narrow" pitchFamily="34" charset="0"/>
              </a:rPr>
              <a:t>        -SEGUNDO VASO  :  OBTENIDO DEL CHORRO MEDIO ES MUESRA DE VEJIGA</a:t>
            </a:r>
          </a:p>
          <a:p>
            <a:pPr algn="l"/>
            <a:endParaRPr lang="es-PE" sz="7200" dirty="0" smtClean="0">
              <a:latin typeface="Arial Narrow" pitchFamily="34" charset="0"/>
            </a:endParaRPr>
          </a:p>
          <a:p>
            <a:pPr algn="l"/>
            <a:r>
              <a:rPr lang="es-PE" sz="7200" dirty="0" smtClean="0">
                <a:latin typeface="Arial Narrow" pitchFamily="34" charset="0"/>
              </a:rPr>
              <a:t>       -TERCER VASO :       CONTIENE ORINA  DE 10-20 ML CORRESPONDE  AL FINAL</a:t>
            </a:r>
          </a:p>
          <a:p>
            <a:pPr algn="l"/>
            <a:r>
              <a:rPr lang="es-PE" sz="7200" dirty="0" smtClean="0">
                <a:latin typeface="Arial Narrow" pitchFamily="34" charset="0"/>
              </a:rPr>
              <a:t>                                           DE LA MICCION  Y PUEDE CONTENER SECRECIONES </a:t>
            </a:r>
          </a:p>
          <a:p>
            <a:pPr algn="l"/>
            <a:r>
              <a:rPr lang="es-PE" sz="7200" dirty="0" smtClean="0">
                <a:latin typeface="Arial Narrow" pitchFamily="34" charset="0"/>
              </a:rPr>
              <a:t>                                           PROTATICAS</a:t>
            </a:r>
          </a:p>
          <a:p>
            <a:pPr algn="l"/>
            <a:endParaRPr lang="es-PE" sz="3700" dirty="0" smtClean="0">
              <a:latin typeface="Arial Narrow" pitchFamily="34" charset="0"/>
            </a:endParaRPr>
          </a:p>
          <a:p>
            <a:pPr algn="l"/>
            <a:r>
              <a:rPr lang="es-PE" sz="3700" dirty="0" smtClean="0">
                <a:latin typeface="Arial Narrow" pitchFamily="34" charset="0"/>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0352" y="214290"/>
            <a:ext cx="7772400" cy="928694"/>
          </a:xfrm>
        </p:spPr>
        <p:txBody>
          <a:bodyPr/>
          <a:lstStyle/>
          <a:p>
            <a:pPr algn="ctr"/>
            <a:r>
              <a:rPr lang="es-PE" sz="3200" dirty="0" smtClean="0">
                <a:solidFill>
                  <a:schemeClr val="tx1"/>
                </a:solidFill>
                <a:latin typeface="Arial Narrow" pitchFamily="34" charset="0"/>
              </a:rPr>
              <a:t>RECOLECCION DE LA MUESTRA</a:t>
            </a:r>
            <a:endParaRPr lang="es-PE" sz="3200" dirty="0">
              <a:solidFill>
                <a:schemeClr val="tx1"/>
              </a:solidFill>
              <a:latin typeface="Arial Narrow" pitchFamily="34" charset="0"/>
            </a:endParaRPr>
          </a:p>
        </p:txBody>
      </p:sp>
      <p:sp>
        <p:nvSpPr>
          <p:cNvPr id="3" name="2 Marcador de texto"/>
          <p:cNvSpPr>
            <a:spLocks noGrp="1"/>
          </p:cNvSpPr>
          <p:nvPr>
            <p:ph type="body" idx="1"/>
          </p:nvPr>
        </p:nvSpPr>
        <p:spPr>
          <a:xfrm>
            <a:off x="500034" y="1571612"/>
            <a:ext cx="8143932" cy="3929090"/>
          </a:xfrm>
        </p:spPr>
        <p:txBody>
          <a:bodyPr>
            <a:normAutofit/>
          </a:bodyPr>
          <a:lstStyle/>
          <a:p>
            <a:r>
              <a:rPr lang="es-PE" sz="2000" dirty="0" smtClean="0">
                <a:latin typeface="Arial Narrow" pitchFamily="34" charset="0"/>
              </a:rPr>
              <a:t>  </a:t>
            </a:r>
          </a:p>
          <a:p>
            <a:r>
              <a:rPr lang="es-PE" sz="2000" dirty="0" smtClean="0">
                <a:latin typeface="Arial Narrow" pitchFamily="34" charset="0"/>
              </a:rPr>
              <a:t>  2.- ORINA CATETERIZADA:</a:t>
            </a:r>
          </a:p>
          <a:p>
            <a:r>
              <a:rPr lang="es-PE" sz="2000" dirty="0" smtClean="0">
                <a:latin typeface="Arial Narrow" pitchFamily="34" charset="0"/>
              </a:rPr>
              <a:t> </a:t>
            </a:r>
          </a:p>
          <a:p>
            <a:r>
              <a:rPr lang="es-PE" sz="2000" dirty="0" smtClean="0">
                <a:latin typeface="Arial Narrow" pitchFamily="34" charset="0"/>
              </a:rPr>
              <a:t>     - UTIL PARA  DETERMINAR LUGAR DE LA LESION</a:t>
            </a:r>
          </a:p>
          <a:p>
            <a:r>
              <a:rPr lang="es-PE" sz="2000" dirty="0" smtClean="0">
                <a:latin typeface="Arial Narrow" pitchFamily="34" charset="0"/>
              </a:rPr>
              <a:t>     - CON CITOSCOPIA SE DETECTA  ZONAS SANGRANTES</a:t>
            </a:r>
          </a:p>
          <a:p>
            <a:r>
              <a:rPr lang="es-PE" sz="2000" dirty="0" smtClean="0">
                <a:latin typeface="Arial Narrow" pitchFamily="34" charset="0"/>
              </a:rPr>
              <a:t>     - CON UROGRAMA DE EXCRESION  SE CONOCE DISFUNCION</a:t>
            </a:r>
          </a:p>
          <a:p>
            <a:r>
              <a:rPr lang="es-PE" sz="2000" dirty="0" smtClean="0">
                <a:latin typeface="Arial Narrow" pitchFamily="34" charset="0"/>
              </a:rPr>
              <a:t>        DEL LADO AFECTADO  </a:t>
            </a:r>
          </a:p>
          <a:p>
            <a:r>
              <a:rPr lang="es-PE" sz="2000" dirty="0" smtClean="0">
                <a:latin typeface="Arial Narrow" pitchFamily="34" charset="0"/>
              </a:rPr>
              <a:t>     -  SE REQUIERE DE PIELOGRAFIA PARA DETECTAR DEFECTOS DE</a:t>
            </a:r>
          </a:p>
          <a:p>
            <a:r>
              <a:rPr lang="es-PE" sz="2000" dirty="0" smtClean="0">
                <a:latin typeface="Arial Narrow" pitchFamily="34" charset="0"/>
              </a:rPr>
              <a:t>         RELLENO</a:t>
            </a:r>
          </a:p>
          <a:p>
            <a:r>
              <a:rPr lang="es-PE" sz="2000" dirty="0" smtClean="0">
                <a:latin typeface="Arial Narrow" pitchFamily="34" charset="0"/>
              </a:rPr>
              <a:t>     -  SE RECOGE  DEL LUGAR , INTACTO PARA EVITAR  CONTAMINACION</a:t>
            </a:r>
          </a:p>
          <a:p>
            <a:endParaRPr lang="es-PE" sz="1800" dirty="0" smtClean="0">
              <a:latin typeface="Arial Narrow" pitchFamily="34"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734</TotalTime>
  <Words>1925</Words>
  <Application>Microsoft Office PowerPoint</Application>
  <PresentationFormat>Presentación en pantalla (4:3)</PresentationFormat>
  <Paragraphs>304</Paragraphs>
  <Slides>42</Slides>
  <Notes>1</Notes>
  <HiddenSlides>0</HiddenSlides>
  <MMClips>0</MMClips>
  <ScaleCrop>false</ScaleCrop>
  <HeadingPairs>
    <vt:vector size="4" baseType="variant">
      <vt:variant>
        <vt:lpstr>Tema</vt:lpstr>
      </vt:variant>
      <vt:variant>
        <vt:i4>1</vt:i4>
      </vt:variant>
      <vt:variant>
        <vt:lpstr>Títulos de diapositiva</vt:lpstr>
      </vt:variant>
      <vt:variant>
        <vt:i4>42</vt:i4>
      </vt:variant>
    </vt:vector>
  </HeadingPairs>
  <TitlesOfParts>
    <vt:vector size="43" baseType="lpstr">
      <vt:lpstr>Flujo</vt:lpstr>
      <vt:lpstr>   CITOPATOLOGIA DE VIAS URINARIAS   LIC. MARIA LUISA ORE LAGALA   MIEMBRO  : IAC                           SLAC</vt:lpstr>
      <vt:lpstr>ANATOMIA </vt:lpstr>
      <vt:lpstr>CITOPATOLOGIA DE VIAS URINARIAS </vt:lpstr>
      <vt:lpstr>GLANDULA SECRETA ORINA</vt:lpstr>
      <vt:lpstr>SISTEMA DE CONDUCTO EXCRETORIO</vt:lpstr>
      <vt:lpstr>Diapositiva 6</vt:lpstr>
      <vt:lpstr>RECOLECCION DE MUESTRA</vt:lpstr>
      <vt:lpstr>RECOLECCION DE LA MUESTRA</vt:lpstr>
      <vt:lpstr>RECOLECCION DE LA MUESTRA</vt:lpstr>
      <vt:lpstr>COMPONENTES CELULARES BENIGNOS</vt:lpstr>
      <vt:lpstr>Diapositiva 11</vt:lpstr>
      <vt:lpstr>Diapositiva 12</vt:lpstr>
      <vt:lpstr>Diapositiva 13</vt:lpstr>
      <vt:lpstr>Diapositiva 14</vt:lpstr>
      <vt:lpstr>Diapositiva 15</vt:lpstr>
      <vt:lpstr>Diapositiva 16</vt:lpstr>
      <vt:lpstr>Diapositiva 17</vt:lpstr>
      <vt:lpstr>Diapositiva 18</vt:lpstr>
      <vt:lpstr>SINTOMAS</vt:lpstr>
      <vt:lpstr>FACTORES PREDISPONENTES </vt:lpstr>
      <vt:lpstr>PREVENCION</vt:lpstr>
      <vt:lpstr> </vt:lpstr>
      <vt:lpstr>CLASIFICACION DE BRODERS</vt:lpstr>
      <vt:lpstr>Diapositiva 24</vt:lpstr>
      <vt:lpstr>CLASIFICACION DE BRODERS </vt:lpstr>
      <vt:lpstr>Diapositiva 26</vt:lpstr>
      <vt:lpstr>CARCINOMAS DE CELULAS TRANSICIONALES DE BAJO GRADO</vt:lpstr>
      <vt:lpstr>CARCINOMA DE CELULAS TRANSICIONALES DE BAJO GRADO</vt:lpstr>
      <vt:lpstr>Diapositiva 29</vt:lpstr>
      <vt:lpstr>Diapositiva 30</vt:lpstr>
      <vt:lpstr>Diapositiva 31</vt:lpstr>
      <vt:lpstr>Diapositiva 32</vt:lpstr>
      <vt:lpstr>CARCINOIMA DE CELULAS TRANSICIONALES DE ALTO GRADO</vt:lpstr>
      <vt:lpstr>CARCINOMAS DE CELULAS TRNSICIONALES DE ALTO GRADO</vt:lpstr>
      <vt:lpstr>Diapositiva 35</vt:lpstr>
      <vt:lpstr>Diapositiva 36</vt:lpstr>
      <vt:lpstr>Diapositiva 37</vt:lpstr>
      <vt:lpstr>Diapositiva 38</vt:lpstr>
      <vt:lpstr>CARCINOMA EPIDERMOIDE</vt:lpstr>
      <vt:lpstr>Diapositiva 40</vt:lpstr>
      <vt:lpstr>ADENOCARCINOMA</vt:lpstr>
      <vt:lpstr>Diapositiva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CITOPATOLOGIA   DE   VIAS   URINARIAS</dc:title>
  <dc:creator>internet</dc:creator>
  <cp:lastModifiedBy>internet</cp:lastModifiedBy>
  <cp:revision>80</cp:revision>
  <dcterms:created xsi:type="dcterms:W3CDTF">2014-11-27T17:33:01Z</dcterms:created>
  <dcterms:modified xsi:type="dcterms:W3CDTF">2014-11-28T17:35:45Z</dcterms:modified>
</cp:coreProperties>
</file>