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70"/>
  </p:notesMasterIdLst>
  <p:sldIdLst>
    <p:sldId id="256" r:id="rId2"/>
    <p:sldId id="257" r:id="rId3"/>
    <p:sldId id="272" r:id="rId4"/>
    <p:sldId id="280" r:id="rId5"/>
    <p:sldId id="431" r:id="rId6"/>
    <p:sldId id="435" r:id="rId7"/>
    <p:sldId id="436" r:id="rId8"/>
    <p:sldId id="440" r:id="rId9"/>
    <p:sldId id="437" r:id="rId10"/>
    <p:sldId id="430" r:id="rId11"/>
    <p:sldId id="427" r:id="rId12"/>
    <p:sldId id="395" r:id="rId13"/>
    <p:sldId id="411" r:id="rId14"/>
    <p:sldId id="429" r:id="rId15"/>
    <p:sldId id="301" r:id="rId16"/>
    <p:sldId id="389" r:id="rId17"/>
    <p:sldId id="392" r:id="rId18"/>
    <p:sldId id="381" r:id="rId19"/>
    <p:sldId id="382" r:id="rId20"/>
    <p:sldId id="270" r:id="rId21"/>
    <p:sldId id="285" r:id="rId22"/>
    <p:sldId id="258" r:id="rId23"/>
    <p:sldId id="438" r:id="rId24"/>
    <p:sldId id="439" r:id="rId25"/>
    <p:sldId id="390" r:id="rId26"/>
    <p:sldId id="376" r:id="rId27"/>
    <p:sldId id="441" r:id="rId28"/>
    <p:sldId id="410" r:id="rId29"/>
    <p:sldId id="442" r:id="rId30"/>
    <p:sldId id="394" r:id="rId31"/>
    <p:sldId id="261" r:id="rId32"/>
    <p:sldId id="262" r:id="rId33"/>
    <p:sldId id="434" r:id="rId34"/>
    <p:sldId id="359" r:id="rId35"/>
    <p:sldId id="299" r:id="rId36"/>
    <p:sldId id="264" r:id="rId37"/>
    <p:sldId id="265" r:id="rId38"/>
    <p:sldId id="378" r:id="rId39"/>
    <p:sldId id="300" r:id="rId40"/>
    <p:sldId id="267" r:id="rId41"/>
    <p:sldId id="311" r:id="rId42"/>
    <p:sldId id="268" r:id="rId43"/>
    <p:sldId id="443" r:id="rId44"/>
    <p:sldId id="444" r:id="rId45"/>
    <p:sldId id="402" r:id="rId46"/>
    <p:sldId id="405" r:id="rId47"/>
    <p:sldId id="406" r:id="rId48"/>
    <p:sldId id="407" r:id="rId49"/>
    <p:sldId id="409" r:id="rId50"/>
    <p:sldId id="269" r:id="rId51"/>
    <p:sldId id="414" r:id="rId52"/>
    <p:sldId id="415" r:id="rId53"/>
    <p:sldId id="416" r:id="rId54"/>
    <p:sldId id="417" r:id="rId55"/>
    <p:sldId id="418" r:id="rId56"/>
    <p:sldId id="419" r:id="rId57"/>
    <p:sldId id="420" r:id="rId58"/>
    <p:sldId id="421" r:id="rId59"/>
    <p:sldId id="422" r:id="rId60"/>
    <p:sldId id="423" r:id="rId61"/>
    <p:sldId id="424" r:id="rId62"/>
    <p:sldId id="425" r:id="rId63"/>
    <p:sldId id="426" r:id="rId64"/>
    <p:sldId id="396" r:id="rId65"/>
    <p:sldId id="433" r:id="rId66"/>
    <p:sldId id="397" r:id="rId67"/>
    <p:sldId id="404" r:id="rId68"/>
    <p:sldId id="371"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59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ABE66F-9A9B-4905-9C02-59D025731F6E}" type="datetimeFigureOut">
              <a:rPr lang="es-PE" smtClean="0"/>
              <a:pPr/>
              <a:t>28/11/2014</a:t>
            </a:fld>
            <a:endParaRPr lang="es-P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12D50D-6F71-4ED8-95AD-1D43E4E9F246}" type="slidenum">
              <a:rPr lang="es-PE" smtClean="0"/>
              <a:pPr/>
              <a:t>‹#›</a:t>
            </a:fld>
            <a:endParaRPr lang="es-P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E" dirty="0"/>
          </a:p>
        </p:txBody>
      </p:sp>
      <p:sp>
        <p:nvSpPr>
          <p:cNvPr id="4" name="Slide Number Placeholder 3"/>
          <p:cNvSpPr>
            <a:spLocks noGrp="1"/>
          </p:cNvSpPr>
          <p:nvPr>
            <p:ph type="sldNum" sz="quarter" idx="10"/>
          </p:nvPr>
        </p:nvSpPr>
        <p:spPr/>
        <p:txBody>
          <a:bodyPr/>
          <a:lstStyle/>
          <a:p>
            <a:fld id="{7412D50D-6F71-4ED8-95AD-1D43E4E9F246}" type="slidenum">
              <a:rPr lang="es-PE" smtClean="0"/>
              <a:pPr/>
              <a:t>3</a:t>
            </a:fld>
            <a:endParaRPr lang="es-P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ftr" sz="quarter" idx="4"/>
          </p:nvPr>
        </p:nvSpPr>
        <p:spPr>
          <a:noFill/>
        </p:spPr>
        <p:txBody>
          <a:bodyPr/>
          <a:lstStyle/>
          <a:p>
            <a:r>
              <a:rPr lang="es-ES">
                <a:latin typeface="Arial" pitchFamily="34" charset="0"/>
              </a:rPr>
              <a:t>Dr.Manuel Fernández</a:t>
            </a: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s-E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E" dirty="0"/>
          </a:p>
        </p:txBody>
      </p:sp>
      <p:sp>
        <p:nvSpPr>
          <p:cNvPr id="4" name="Slide Number Placeholder 3"/>
          <p:cNvSpPr>
            <a:spLocks noGrp="1"/>
          </p:cNvSpPr>
          <p:nvPr>
            <p:ph type="sldNum" sz="quarter" idx="10"/>
          </p:nvPr>
        </p:nvSpPr>
        <p:spPr/>
        <p:txBody>
          <a:bodyPr/>
          <a:lstStyle/>
          <a:p>
            <a:fld id="{7412D50D-6F71-4ED8-95AD-1D43E4E9F246}" type="slidenum">
              <a:rPr lang="es-PE" smtClean="0"/>
              <a:pPr/>
              <a:t>12</a:t>
            </a:fld>
            <a:endParaRPr lang="es-P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ftr" sz="quarter" idx="4"/>
          </p:nvPr>
        </p:nvSpPr>
        <p:spPr>
          <a:noFill/>
        </p:spPr>
        <p:txBody>
          <a:bodyPr/>
          <a:lstStyle/>
          <a:p>
            <a:r>
              <a:rPr lang="es-ES">
                <a:latin typeface="Arial" pitchFamily="34" charset="0"/>
              </a:rPr>
              <a:t>Dr.Manuel Fernández</a:t>
            </a: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1058863" y="4189413"/>
            <a:ext cx="5319712" cy="4954587"/>
          </a:xfrm>
          <a:noFill/>
          <a:ln/>
        </p:spPr>
        <p:txBody>
          <a:bodyPr lIns="91323" tIns="45662" rIns="91323" bIns="45662"/>
          <a:lstStyle/>
          <a:p>
            <a:pPr eaLnBrk="1" hangingPunct="1">
              <a:spcBef>
                <a:spcPct val="0"/>
              </a:spcBef>
            </a:pPr>
            <a:r>
              <a:rPr lang="en-US" sz="1000" b="1" smtClean="0">
                <a:latin typeface="Arial" pitchFamily="34" charset="0"/>
              </a:rPr>
              <a:t>Key Point</a:t>
            </a:r>
          </a:p>
          <a:p>
            <a:pPr eaLnBrk="1" hangingPunct="1">
              <a:spcBef>
                <a:spcPct val="0"/>
              </a:spcBef>
            </a:pPr>
            <a:endParaRPr lang="en-US" sz="1000" b="1" smtClean="0">
              <a:latin typeface="Arial" pitchFamily="34" charset="0"/>
            </a:endParaRPr>
          </a:p>
          <a:p>
            <a:pPr eaLnBrk="1" hangingPunct="1">
              <a:spcBef>
                <a:spcPct val="0"/>
              </a:spcBef>
            </a:pPr>
            <a:r>
              <a:rPr lang="en-US" sz="1000" b="1" smtClean="0">
                <a:latin typeface="Arial" pitchFamily="34" charset="0"/>
              </a:rPr>
              <a:t>Most cases of invasive cervical cancer are associated with HPV 16 or 18, but approximately one quarter to one third of all cases are associated with other HPV types, the distribution of which varies by region.</a:t>
            </a:r>
          </a:p>
          <a:p>
            <a:pPr eaLnBrk="1" hangingPunct="1">
              <a:spcBef>
                <a:spcPct val="0"/>
              </a:spcBef>
            </a:pPr>
            <a:endParaRPr lang="en-US" sz="1000" b="1" smtClean="0">
              <a:latin typeface="Arial" pitchFamily="34" charset="0"/>
            </a:endParaRPr>
          </a:p>
          <a:p>
            <a:pPr eaLnBrk="1" hangingPunct="1">
              <a:spcBef>
                <a:spcPct val="0"/>
              </a:spcBef>
            </a:pPr>
            <a:r>
              <a:rPr lang="en-US" sz="1000" b="1" smtClean="0">
                <a:latin typeface="Arial" pitchFamily="34" charset="0"/>
              </a:rPr>
              <a:t>Background</a:t>
            </a:r>
          </a:p>
          <a:p>
            <a:pPr eaLnBrk="1" hangingPunct="1">
              <a:spcBef>
                <a:spcPct val="0"/>
              </a:spcBef>
            </a:pPr>
            <a:r>
              <a:rPr lang="en-US" sz="1000" smtClean="0">
                <a:latin typeface="Arial" pitchFamily="34" charset="0"/>
              </a:rPr>
              <a:t>In a pooled analysis from an international survey of HPV types in cervical cancer and from a multicenter, case-control study (N = 3607), both co-coordinated by the International Agency for Research on Cancer (IARC) and with HPV DNA detection and polymerase chain reaction (PCR) done centrally, Mu</a:t>
            </a:r>
            <a:r>
              <a:rPr lang="en-US" sz="1000" smtClean="0">
                <a:latin typeface="Arial" pitchFamily="34" charset="0"/>
                <a:cs typeface="Arial" pitchFamily="34" charset="0"/>
              </a:rPr>
              <a:t>ñ</a:t>
            </a:r>
            <a:r>
              <a:rPr lang="en-US" sz="1000" smtClean="0">
                <a:latin typeface="Arial" pitchFamily="34" charset="0"/>
              </a:rPr>
              <a:t>oz and colleagues investigated geographic variations in the contribution made by different HPV types to invasive cervical cancer.</a:t>
            </a:r>
            <a:r>
              <a:rPr lang="en-US" sz="1000" baseline="30000" smtClean="0">
                <a:latin typeface="Arial" pitchFamily="34" charset="0"/>
              </a:rPr>
              <a:t>1</a:t>
            </a:r>
          </a:p>
          <a:p>
            <a:pPr eaLnBrk="1" hangingPunct="1">
              <a:spcBef>
                <a:spcPct val="0"/>
              </a:spcBef>
            </a:pPr>
            <a:endParaRPr lang="en-US" sz="1000" smtClean="0">
              <a:latin typeface="Arial" pitchFamily="34" charset="0"/>
            </a:endParaRPr>
          </a:p>
          <a:p>
            <a:pPr eaLnBrk="1" hangingPunct="1">
              <a:spcBef>
                <a:spcPct val="0"/>
              </a:spcBef>
            </a:pPr>
            <a:r>
              <a:rPr lang="en-US" sz="1000" smtClean="0">
                <a:latin typeface="Arial" pitchFamily="34" charset="0"/>
              </a:rPr>
              <a:t>HPV DNA was detected in 96% of specimens from women with incident, histologically confirmed cervical cancer. Thirty different HPV types were identified. The 15 most common types (in descending order of frequency) were 16, 18, 45, 31, 33, 52, 58, 35, 59, 56, 39, 51, 73, 68, and 66.</a:t>
            </a:r>
            <a:r>
              <a:rPr lang="en-US" sz="1000" baseline="30000" smtClean="0">
                <a:latin typeface="Arial" pitchFamily="34" charset="0"/>
              </a:rPr>
              <a:t>1</a:t>
            </a:r>
          </a:p>
          <a:p>
            <a:pPr eaLnBrk="1" hangingPunct="1">
              <a:spcBef>
                <a:spcPct val="0"/>
              </a:spcBef>
            </a:pPr>
            <a:endParaRPr lang="en-US" sz="1000" smtClean="0">
              <a:latin typeface="Arial" pitchFamily="34" charset="0"/>
            </a:endParaRPr>
          </a:p>
          <a:p>
            <a:pPr eaLnBrk="1" hangingPunct="1">
              <a:spcBef>
                <a:spcPct val="0"/>
              </a:spcBef>
            </a:pPr>
            <a:r>
              <a:rPr lang="en-US" sz="1000" b="1" smtClean="0">
                <a:latin typeface="Arial" pitchFamily="34" charset="0"/>
              </a:rPr>
              <a:t>Reference</a:t>
            </a:r>
          </a:p>
          <a:p>
            <a:pPr eaLnBrk="1" hangingPunct="1">
              <a:spcBef>
                <a:spcPct val="0"/>
              </a:spcBef>
            </a:pPr>
            <a:r>
              <a:rPr lang="en-US" sz="1000" smtClean="0">
                <a:latin typeface="Arial" pitchFamily="34" charset="0"/>
              </a:rPr>
              <a:t>1. Mu</a:t>
            </a:r>
            <a:r>
              <a:rPr lang="en-US" sz="1000" smtClean="0">
                <a:latin typeface="Arial" pitchFamily="34" charset="0"/>
                <a:cs typeface="Arial" pitchFamily="34" charset="0"/>
              </a:rPr>
              <a:t>ñ</a:t>
            </a:r>
            <a:r>
              <a:rPr lang="en-US" sz="1000" smtClean="0">
                <a:latin typeface="Arial" pitchFamily="34" charset="0"/>
              </a:rPr>
              <a:t>oz N, Bosch FX, Castellsagu</a:t>
            </a:r>
            <a:r>
              <a:rPr lang="en-US" sz="1000" smtClean="0">
                <a:latin typeface="Arial" pitchFamily="34" charset="0"/>
                <a:cs typeface="Arial" pitchFamily="34" charset="0"/>
              </a:rPr>
              <a:t>é</a:t>
            </a:r>
            <a:r>
              <a:rPr lang="en-US" sz="1000" smtClean="0">
                <a:latin typeface="Arial" pitchFamily="34" charset="0"/>
              </a:rPr>
              <a:t> X, et al. Against which human papillomavirus types shall we vaccinate and screen? The international perspective. </a:t>
            </a:r>
            <a:r>
              <a:rPr lang="en-US" sz="1000" i="1" smtClean="0">
                <a:latin typeface="Arial" pitchFamily="34" charset="0"/>
              </a:rPr>
              <a:t>Int J Cancer</a:t>
            </a:r>
            <a:r>
              <a:rPr lang="en-US" sz="1000" smtClean="0">
                <a:latin typeface="Arial" pitchFamily="34" charset="0"/>
              </a:rPr>
              <a:t>. 2004;111:278</a:t>
            </a:r>
            <a:r>
              <a:rPr lang="en-US" sz="1000" smtClean="0">
                <a:latin typeface="Arial" pitchFamily="34" charset="0"/>
                <a:cs typeface="Arial" pitchFamily="34" charset="0"/>
              </a:rPr>
              <a:t>–2</a:t>
            </a:r>
            <a:r>
              <a:rPr lang="en-US" sz="1000" smtClean="0">
                <a:latin typeface="Arial" pitchFamily="34" charset="0"/>
              </a:rPr>
              <a:t>85.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E" dirty="0"/>
          </a:p>
        </p:txBody>
      </p:sp>
      <p:sp>
        <p:nvSpPr>
          <p:cNvPr id="4" name="Slide Number Placeholder 3"/>
          <p:cNvSpPr>
            <a:spLocks noGrp="1"/>
          </p:cNvSpPr>
          <p:nvPr>
            <p:ph type="sldNum" sz="quarter" idx="10"/>
          </p:nvPr>
        </p:nvSpPr>
        <p:spPr/>
        <p:txBody>
          <a:bodyPr/>
          <a:lstStyle/>
          <a:p>
            <a:fld id="{7412D50D-6F71-4ED8-95AD-1D43E4E9F246}" type="slidenum">
              <a:rPr lang="es-PE" smtClean="0"/>
              <a:pPr/>
              <a:t>20</a:t>
            </a:fld>
            <a:endParaRPr lang="es-P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17" name="Footer Placeholder 16"/>
          <p:cNvSpPr>
            <a:spLocks noGrp="1"/>
          </p:cNvSpPr>
          <p:nvPr>
            <p:ph type="ftr" sz="quarter" idx="11"/>
          </p:nvPr>
        </p:nvSpPr>
        <p:spPr/>
        <p:txBody>
          <a:bodyPr/>
          <a:lstStyle>
            <a:extLst/>
          </a:lstStyle>
          <a:p>
            <a:endParaRPr lang="es-PE"/>
          </a:p>
        </p:txBody>
      </p:sp>
      <p:sp>
        <p:nvSpPr>
          <p:cNvPr id="29" name="Slide Number Placeholder 28"/>
          <p:cNvSpPr>
            <a:spLocks noGrp="1"/>
          </p:cNvSpPr>
          <p:nvPr>
            <p:ph type="sldNum" sz="quarter" idx="12"/>
          </p:nvPr>
        </p:nvSpPr>
        <p:spPr/>
        <p:txBody>
          <a:bodyPr/>
          <a:lstStyle>
            <a:extLst/>
          </a:lstStyle>
          <a:p>
            <a:fld id="{9D1E913E-6DD3-4D65-8738-1F36C921D225}" type="slidenum">
              <a:rPr lang="es-PE" smtClean="0"/>
              <a:pPr/>
              <a:t>‹#›</a:t>
            </a:fld>
            <a:endParaRPr lang="es-PE"/>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5" name="Footer Placeholder 4"/>
          <p:cNvSpPr>
            <a:spLocks noGrp="1"/>
          </p:cNvSpPr>
          <p:nvPr>
            <p:ph type="ftr" sz="quarter" idx="11"/>
          </p:nvPr>
        </p:nvSpPr>
        <p:spPr/>
        <p:txBody>
          <a:bodyPr/>
          <a:lstStyle>
            <a:extLst/>
          </a:lstStyle>
          <a:p>
            <a:endParaRPr lang="es-PE"/>
          </a:p>
        </p:txBody>
      </p:sp>
      <p:sp>
        <p:nvSpPr>
          <p:cNvPr id="6" name="Slide Number Placeholder 5"/>
          <p:cNvSpPr>
            <a:spLocks noGrp="1"/>
          </p:cNvSpPr>
          <p:nvPr>
            <p:ph type="sldNum" sz="quarter" idx="12"/>
          </p:nvPr>
        </p:nvSpPr>
        <p:spPr/>
        <p:txBody>
          <a:bodyPr/>
          <a:lstStyle>
            <a:extLst/>
          </a:lstStyle>
          <a:p>
            <a:fld id="{9D1E913E-6DD3-4D65-8738-1F36C921D225}" type="slidenum">
              <a:rPr lang="es-PE" smtClean="0"/>
              <a:pPr/>
              <a:t>‹#›</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5" name="Footer Placeholder 4"/>
          <p:cNvSpPr>
            <a:spLocks noGrp="1"/>
          </p:cNvSpPr>
          <p:nvPr>
            <p:ph type="ftr" sz="quarter" idx="11"/>
          </p:nvPr>
        </p:nvSpPr>
        <p:spPr/>
        <p:txBody>
          <a:bodyPr/>
          <a:lstStyle>
            <a:extLst/>
          </a:lstStyle>
          <a:p>
            <a:endParaRPr lang="es-PE"/>
          </a:p>
        </p:txBody>
      </p:sp>
      <p:sp>
        <p:nvSpPr>
          <p:cNvPr id="6" name="Slide Number Placeholder 5"/>
          <p:cNvSpPr>
            <a:spLocks noGrp="1"/>
          </p:cNvSpPr>
          <p:nvPr>
            <p:ph type="sldNum" sz="quarter" idx="12"/>
          </p:nvPr>
        </p:nvSpPr>
        <p:spPr/>
        <p:txBody>
          <a:bodyPr/>
          <a:lstStyle>
            <a:extLst/>
          </a:lstStyle>
          <a:p>
            <a:fld id="{9D1E913E-6DD3-4D65-8738-1F36C921D225}" type="slidenum">
              <a:rPr lang="es-PE" smtClean="0"/>
              <a:pPr/>
              <a:t>‹#›</a:t>
            </a:fld>
            <a:endParaRPr lang="es-P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5" name="Footer Placeholder 4"/>
          <p:cNvSpPr>
            <a:spLocks noGrp="1"/>
          </p:cNvSpPr>
          <p:nvPr>
            <p:ph type="ftr" sz="quarter" idx="11"/>
          </p:nvPr>
        </p:nvSpPr>
        <p:spPr/>
        <p:txBody>
          <a:bodyPr/>
          <a:lstStyle>
            <a:extLst/>
          </a:lstStyle>
          <a:p>
            <a:endParaRPr lang="es-PE"/>
          </a:p>
        </p:txBody>
      </p:sp>
      <p:sp>
        <p:nvSpPr>
          <p:cNvPr id="6" name="Slide Number Placeholder 5"/>
          <p:cNvSpPr>
            <a:spLocks noGrp="1"/>
          </p:cNvSpPr>
          <p:nvPr>
            <p:ph type="sldNum" sz="quarter" idx="12"/>
          </p:nvPr>
        </p:nvSpPr>
        <p:spPr/>
        <p:txBody>
          <a:bodyPr/>
          <a:lstStyle>
            <a:extLst/>
          </a:lstStyle>
          <a:p>
            <a:fld id="{9D1E913E-6DD3-4D65-8738-1F36C921D225}" type="slidenum">
              <a:rPr lang="es-PE" smtClean="0"/>
              <a:pPr/>
              <a:t>‹#›</a:t>
            </a:fld>
            <a:endParaRPr lang="es-P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5" name="Footer Placeholder 4"/>
          <p:cNvSpPr>
            <a:spLocks noGrp="1"/>
          </p:cNvSpPr>
          <p:nvPr>
            <p:ph type="ftr" sz="quarter" idx="11"/>
          </p:nvPr>
        </p:nvSpPr>
        <p:spPr/>
        <p:txBody>
          <a:bodyPr/>
          <a:lstStyle>
            <a:extLst/>
          </a:lstStyle>
          <a:p>
            <a:endParaRPr lang="es-PE"/>
          </a:p>
        </p:txBody>
      </p:sp>
      <p:sp>
        <p:nvSpPr>
          <p:cNvPr id="6" name="Slide Number Placeholder 5"/>
          <p:cNvSpPr>
            <a:spLocks noGrp="1"/>
          </p:cNvSpPr>
          <p:nvPr>
            <p:ph type="sldNum" sz="quarter" idx="12"/>
          </p:nvPr>
        </p:nvSpPr>
        <p:spPr/>
        <p:txBody>
          <a:bodyPr/>
          <a:lstStyle>
            <a:extLst/>
          </a:lstStyle>
          <a:p>
            <a:fld id="{9D1E913E-6DD3-4D65-8738-1F36C921D225}" type="slidenum">
              <a:rPr lang="es-PE" smtClean="0"/>
              <a:pPr/>
              <a:t>‹#›</a:t>
            </a:fld>
            <a:endParaRPr lang="es-PE"/>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6" name="Footer Placeholder 5"/>
          <p:cNvSpPr>
            <a:spLocks noGrp="1"/>
          </p:cNvSpPr>
          <p:nvPr>
            <p:ph type="ftr" sz="quarter" idx="11"/>
          </p:nvPr>
        </p:nvSpPr>
        <p:spPr/>
        <p:txBody>
          <a:bodyPr/>
          <a:lstStyle>
            <a:extLst/>
          </a:lstStyle>
          <a:p>
            <a:endParaRPr lang="es-PE"/>
          </a:p>
        </p:txBody>
      </p:sp>
      <p:sp>
        <p:nvSpPr>
          <p:cNvPr id="7" name="Slide Number Placeholder 6"/>
          <p:cNvSpPr>
            <a:spLocks noGrp="1"/>
          </p:cNvSpPr>
          <p:nvPr>
            <p:ph type="sldNum" sz="quarter" idx="12"/>
          </p:nvPr>
        </p:nvSpPr>
        <p:spPr/>
        <p:txBody>
          <a:bodyPr/>
          <a:lstStyle>
            <a:extLst/>
          </a:lstStyle>
          <a:p>
            <a:fld id="{9D1E913E-6DD3-4D65-8738-1F36C921D225}" type="slidenum">
              <a:rPr lang="es-PE" smtClean="0"/>
              <a:pPr/>
              <a:t>‹#›</a:t>
            </a:fld>
            <a:endParaRPr lang="es-P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8" name="Footer Placeholder 7"/>
          <p:cNvSpPr>
            <a:spLocks noGrp="1"/>
          </p:cNvSpPr>
          <p:nvPr>
            <p:ph type="ftr" sz="quarter" idx="11"/>
          </p:nvPr>
        </p:nvSpPr>
        <p:spPr/>
        <p:txBody>
          <a:bodyPr/>
          <a:lstStyle>
            <a:extLst/>
          </a:lstStyle>
          <a:p>
            <a:endParaRPr lang="es-PE"/>
          </a:p>
        </p:txBody>
      </p:sp>
      <p:sp>
        <p:nvSpPr>
          <p:cNvPr id="9" name="Slide Number Placeholder 8"/>
          <p:cNvSpPr>
            <a:spLocks noGrp="1"/>
          </p:cNvSpPr>
          <p:nvPr>
            <p:ph type="sldNum" sz="quarter" idx="12"/>
          </p:nvPr>
        </p:nvSpPr>
        <p:spPr/>
        <p:txBody>
          <a:bodyPr/>
          <a:lstStyle>
            <a:extLst/>
          </a:lstStyle>
          <a:p>
            <a:fld id="{9D1E913E-6DD3-4D65-8738-1F36C921D225}" type="slidenum">
              <a:rPr lang="es-PE" smtClean="0"/>
              <a:pPr/>
              <a:t>‹#›</a:t>
            </a:fld>
            <a:endParaRPr lang="es-PE"/>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4" name="Footer Placeholder 3"/>
          <p:cNvSpPr>
            <a:spLocks noGrp="1"/>
          </p:cNvSpPr>
          <p:nvPr>
            <p:ph type="ftr" sz="quarter" idx="11"/>
          </p:nvPr>
        </p:nvSpPr>
        <p:spPr/>
        <p:txBody>
          <a:bodyPr/>
          <a:lstStyle>
            <a:extLst/>
          </a:lstStyle>
          <a:p>
            <a:endParaRPr lang="es-PE"/>
          </a:p>
        </p:txBody>
      </p:sp>
      <p:sp>
        <p:nvSpPr>
          <p:cNvPr id="5" name="Slide Number Placeholder 4"/>
          <p:cNvSpPr>
            <a:spLocks noGrp="1"/>
          </p:cNvSpPr>
          <p:nvPr>
            <p:ph type="sldNum" sz="quarter" idx="12"/>
          </p:nvPr>
        </p:nvSpPr>
        <p:spPr/>
        <p:txBody>
          <a:bodyPr/>
          <a:lstStyle>
            <a:extLst/>
          </a:lstStyle>
          <a:p>
            <a:fld id="{9D1E913E-6DD3-4D65-8738-1F36C921D225}" type="slidenum">
              <a:rPr lang="es-PE" smtClean="0"/>
              <a:pPr/>
              <a:t>‹#›</a:t>
            </a:fld>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3" name="Footer Placeholder 2"/>
          <p:cNvSpPr>
            <a:spLocks noGrp="1"/>
          </p:cNvSpPr>
          <p:nvPr>
            <p:ph type="ftr" sz="quarter" idx="11"/>
          </p:nvPr>
        </p:nvSpPr>
        <p:spPr/>
        <p:txBody>
          <a:bodyPr/>
          <a:lstStyle>
            <a:extLst/>
          </a:lstStyle>
          <a:p>
            <a:endParaRPr lang="es-PE"/>
          </a:p>
        </p:txBody>
      </p:sp>
      <p:sp>
        <p:nvSpPr>
          <p:cNvPr id="4" name="Slide Number Placeholder 3"/>
          <p:cNvSpPr>
            <a:spLocks noGrp="1"/>
          </p:cNvSpPr>
          <p:nvPr>
            <p:ph type="sldNum" sz="quarter" idx="12"/>
          </p:nvPr>
        </p:nvSpPr>
        <p:spPr/>
        <p:txBody>
          <a:bodyPr/>
          <a:lstStyle>
            <a:extLst/>
          </a:lstStyle>
          <a:p>
            <a:fld id="{9D1E913E-6DD3-4D65-8738-1F36C921D225}" type="slidenum">
              <a:rPr lang="es-PE" smtClean="0"/>
              <a:pPr/>
              <a:t>‹#›</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B63F940-F9F1-4EA9-8A0D-CFE7506D7900}" type="datetimeFigureOut">
              <a:rPr lang="es-PE" smtClean="0"/>
              <a:pPr/>
              <a:t>28/11/2014</a:t>
            </a:fld>
            <a:endParaRPr lang="es-PE"/>
          </a:p>
        </p:txBody>
      </p:sp>
      <p:sp>
        <p:nvSpPr>
          <p:cNvPr id="6" name="Footer Placeholder 5"/>
          <p:cNvSpPr>
            <a:spLocks noGrp="1"/>
          </p:cNvSpPr>
          <p:nvPr>
            <p:ph type="ftr" sz="quarter" idx="11"/>
          </p:nvPr>
        </p:nvSpPr>
        <p:spPr/>
        <p:txBody>
          <a:bodyPr/>
          <a:lstStyle>
            <a:extLst/>
          </a:lstStyle>
          <a:p>
            <a:endParaRPr lang="es-PE"/>
          </a:p>
        </p:txBody>
      </p:sp>
      <p:sp>
        <p:nvSpPr>
          <p:cNvPr id="7" name="Slide Number Placeholder 6"/>
          <p:cNvSpPr>
            <a:spLocks noGrp="1"/>
          </p:cNvSpPr>
          <p:nvPr>
            <p:ph type="sldNum" sz="quarter" idx="12"/>
          </p:nvPr>
        </p:nvSpPr>
        <p:spPr/>
        <p:txBody>
          <a:bodyPr/>
          <a:lstStyle>
            <a:extLst/>
          </a:lstStyle>
          <a:p>
            <a:fld id="{9D1E913E-6DD3-4D65-8738-1F36C921D225}" type="slidenum">
              <a:rPr lang="es-PE" smtClean="0"/>
              <a:pPr/>
              <a:t>‹#›</a:t>
            </a:fld>
            <a:endParaRPr lang="es-P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3B63F940-F9F1-4EA9-8A0D-CFE7506D7900}" type="datetimeFigureOut">
              <a:rPr lang="es-PE" smtClean="0"/>
              <a:pPr/>
              <a:t>28/11/2014</a:t>
            </a:fld>
            <a:endParaRPr lang="es-PE"/>
          </a:p>
        </p:txBody>
      </p:sp>
      <p:sp>
        <p:nvSpPr>
          <p:cNvPr id="6" name="Footer Placeholder 5"/>
          <p:cNvSpPr>
            <a:spLocks noGrp="1"/>
          </p:cNvSpPr>
          <p:nvPr>
            <p:ph type="ftr" sz="quarter" idx="11"/>
          </p:nvPr>
        </p:nvSpPr>
        <p:spPr>
          <a:xfrm>
            <a:off x="914400" y="55499"/>
            <a:ext cx="5562600" cy="365125"/>
          </a:xfrm>
        </p:spPr>
        <p:txBody>
          <a:bodyPr/>
          <a:lstStyle>
            <a:extLst/>
          </a:lstStyle>
          <a:p>
            <a:endParaRPr lang="es-PE"/>
          </a:p>
        </p:txBody>
      </p:sp>
      <p:sp>
        <p:nvSpPr>
          <p:cNvPr id="7" name="Slide Number Placeholder 6"/>
          <p:cNvSpPr>
            <a:spLocks noGrp="1"/>
          </p:cNvSpPr>
          <p:nvPr>
            <p:ph type="sldNum" sz="quarter" idx="12"/>
          </p:nvPr>
        </p:nvSpPr>
        <p:spPr>
          <a:xfrm>
            <a:off x="8610600" y="55499"/>
            <a:ext cx="457200" cy="365125"/>
          </a:xfrm>
        </p:spPr>
        <p:txBody>
          <a:bodyPr/>
          <a:lstStyle>
            <a:extLst/>
          </a:lstStyle>
          <a:p>
            <a:fld id="{9D1E913E-6DD3-4D65-8738-1F36C921D225}" type="slidenum">
              <a:rPr lang="es-PE" smtClean="0"/>
              <a:pPr/>
              <a:t>‹#›</a:t>
            </a:fld>
            <a:endParaRPr lang="es-P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3B63F940-F9F1-4EA9-8A0D-CFE7506D7900}" type="datetimeFigureOut">
              <a:rPr lang="es-PE" smtClean="0"/>
              <a:pPr/>
              <a:t>28/11/2014</a:t>
            </a:fld>
            <a:endParaRPr lang="es-PE"/>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s-PE"/>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D1E913E-6DD3-4D65-8738-1F36C921D225}" type="slidenum">
              <a:rPr lang="es-PE" smtClean="0"/>
              <a:pPr/>
              <a:t>‹#›</a:t>
            </a:fld>
            <a:endParaRPr lang="es-PE"/>
          </a:p>
        </p:txBody>
      </p:sp>
    </p:spTree>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images.google.com.pe/imgres?imgurl=http://escuela.med.puc.cl/publicaciones/Guias/Dermatologia/lesiones4/fotos02/-11.jpg&amp;imgrefurl=http://escuela.med.puc.cl/publicaciones/Guias/Dermatologia/lesiones4/temasDermato4_02&amp;h=425&amp;w=640&amp;sz=25&amp;tbnid=4hb35G8V7aMJ:&amp;tbnh=89&amp;tbnw=135&amp;hl=es&amp;start=2&amp;prev=/images?q=papiloma+virus+humano&amp;svnum=10&amp;hl=es&amp;lr=&amp;sa=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escuela.med.puc.cl/paginas/Cursos/tercero/patologia/fotos206-212/210.jpg" TargetMode="External"/><Relationship Id="rId1" Type="http://schemas.openxmlformats.org/officeDocument/2006/relationships/slideLayout" Target="../slideLayouts/slideLayout2.xml"/><Relationship Id="rId4" Type="http://schemas.openxmlformats.org/officeDocument/2006/relationships/image" Target="http://images.google.com/images?q=tbn:UXpH_4UBXwvPjM:http://escuela.med.puc.cl/paginas/Cursos/tercero/patologia/fotos206-212/210.jp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greekodyssey.typepad.com/.a/6a00d8341bf6c453ef012875a2932d970c-p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Office_PowerPoint_2007_Template1.sld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es.dreamstime.com/register?jump_to=http://es.dreamstime.com/five-happy-women-image4931626"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images.google.com.pe/imgres?imgurl=http://www.mediweb.com.mx/images/papiloma.jpg&amp;imgrefurl=http://www.mediweb.com.mx/scripts/viewart.php?id=128&amp;h=142&amp;w=96&amp;sz=4&amp;tbnid=FCfeokGNnMsJ:&amp;tbnh=88&amp;tbnw=59&amp;hl=es&amp;start=52&amp;prev=/images?q=papiloma+virus+humano&amp;start=40&amp;svnum=10&amp;hl=es&amp;lr=&amp;sa=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52737"/>
            <a:ext cx="7772400" cy="648071"/>
          </a:xfrm>
        </p:spPr>
        <p:txBody>
          <a:bodyPr>
            <a:normAutofit fontScale="90000"/>
          </a:bodyPr>
          <a:lstStyle/>
          <a:p>
            <a:endParaRPr lang="es-PE" dirty="0"/>
          </a:p>
        </p:txBody>
      </p:sp>
      <p:sp>
        <p:nvSpPr>
          <p:cNvPr id="3" name="Subtitle 2"/>
          <p:cNvSpPr>
            <a:spLocks noGrp="1"/>
          </p:cNvSpPr>
          <p:nvPr>
            <p:ph type="subTitle" idx="1"/>
          </p:nvPr>
        </p:nvSpPr>
        <p:spPr>
          <a:xfrm>
            <a:off x="1371600" y="620688"/>
            <a:ext cx="6872808" cy="5328592"/>
          </a:xfrm>
        </p:spPr>
        <p:txBody>
          <a:bodyPr>
            <a:normAutofit lnSpcReduction="10000"/>
          </a:bodyPr>
          <a:lstStyle/>
          <a:p>
            <a:endParaRPr lang="es-PE" sz="5400" dirty="0" smtClean="0">
              <a:solidFill>
                <a:srgbClr val="C00000"/>
              </a:solidFill>
            </a:endParaRPr>
          </a:p>
          <a:p>
            <a:endParaRPr lang="es-PE" sz="5400" dirty="0" smtClean="0">
              <a:solidFill>
                <a:srgbClr val="C00000"/>
              </a:solidFill>
            </a:endParaRPr>
          </a:p>
          <a:p>
            <a:r>
              <a:rPr lang="es-PE" sz="5400" dirty="0" smtClean="0">
                <a:solidFill>
                  <a:srgbClr val="C00000"/>
                </a:solidFill>
              </a:rPr>
              <a:t>CITOLOGIA DE BASE   LIQUIDA   VS.PAP CONVENCIONAL</a:t>
            </a:r>
            <a:r>
              <a:rPr lang="es-PE" sz="5400" dirty="0" smtClean="0">
                <a:solidFill>
                  <a:srgbClr val="FFC000"/>
                </a:solidFill>
              </a:rPr>
              <a:t> </a:t>
            </a:r>
          </a:p>
          <a:p>
            <a:r>
              <a:rPr lang="es-PE" sz="5400" dirty="0" smtClean="0">
                <a:solidFill>
                  <a:srgbClr val="FFC000"/>
                </a:solidFill>
              </a:rPr>
              <a:t>                             </a:t>
            </a:r>
            <a:r>
              <a:rPr lang="es-PE" sz="2200" dirty="0" err="1" smtClean="0">
                <a:solidFill>
                  <a:srgbClr val="FFC000"/>
                </a:solidFill>
              </a:rPr>
              <a:t>Blga</a:t>
            </a:r>
            <a:r>
              <a:rPr lang="es-PE" sz="2200" dirty="0" smtClean="0">
                <a:solidFill>
                  <a:srgbClr val="FFC000"/>
                </a:solidFill>
              </a:rPr>
              <a:t>. Erika </a:t>
            </a:r>
            <a:r>
              <a:rPr lang="es-PE" sz="2200" dirty="0" err="1" smtClean="0">
                <a:solidFill>
                  <a:srgbClr val="FFC000"/>
                </a:solidFill>
              </a:rPr>
              <a:t>P.Escalante</a:t>
            </a:r>
            <a:r>
              <a:rPr lang="es-PE" sz="2200" dirty="0" smtClean="0">
                <a:solidFill>
                  <a:srgbClr val="FFC000"/>
                </a:solidFill>
              </a:rPr>
              <a:t> </a:t>
            </a:r>
            <a:r>
              <a:rPr lang="es-PE" sz="2200" dirty="0" err="1" smtClean="0">
                <a:solidFill>
                  <a:srgbClr val="FFC000"/>
                </a:solidFill>
              </a:rPr>
              <a:t>P</a:t>
            </a:r>
            <a:r>
              <a:rPr lang="es-PE" sz="2200" dirty="0" smtClean="0">
                <a:solidFill>
                  <a:srgbClr val="FFC000"/>
                </a:solidFill>
              </a:rPr>
              <a:t>.</a:t>
            </a:r>
          </a:p>
          <a:p>
            <a:pPr algn="r"/>
            <a:r>
              <a:rPr lang="es-PE" sz="2200" dirty="0" smtClean="0">
                <a:solidFill>
                  <a:srgbClr val="FFC000"/>
                </a:solidFill>
              </a:rPr>
              <a:t> </a:t>
            </a:r>
            <a:r>
              <a:rPr lang="es-PE" sz="2200" dirty="0" err="1" smtClean="0">
                <a:solidFill>
                  <a:srgbClr val="FFC000"/>
                </a:solidFill>
              </a:rPr>
              <a:t>Cervicusco</a:t>
            </a:r>
            <a:endParaRPr lang="es-PE" sz="2200" dirty="0" smtClean="0">
              <a:solidFill>
                <a:srgbClr val="C00000"/>
              </a:solidFill>
            </a:endParaRPr>
          </a:p>
          <a:p>
            <a:endParaRPr lang="es-PE" sz="2200" dirty="0" smtClean="0">
              <a:solidFill>
                <a:srgbClr val="C00000"/>
              </a:solidFill>
            </a:endParaRPr>
          </a:p>
          <a:p>
            <a:endParaRPr lang="es-PE" sz="900" dirty="0" smtClean="0"/>
          </a:p>
        </p:txBody>
      </p:sp>
      <p:pic>
        <p:nvPicPr>
          <p:cNvPr id="5" name="il_fi" descr="http://siglo21.com/wp-content/uploads/2010/05/papanicolaou-300x225.jpg"/>
          <p:cNvPicPr>
            <a:picLocks noChangeAspect="1" noChangeArrowheads="1"/>
          </p:cNvPicPr>
          <p:nvPr/>
        </p:nvPicPr>
        <p:blipFill>
          <a:blip r:embed="rId2" cstate="print"/>
          <a:srcRect/>
          <a:stretch>
            <a:fillRect/>
          </a:stretch>
        </p:blipFill>
        <p:spPr bwMode="auto">
          <a:xfrm>
            <a:off x="755650" y="4365625"/>
            <a:ext cx="2857500" cy="2143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Pa  PAPILOMA VIRUS HUMANO</a:t>
            </a:r>
            <a:endParaRPr lang="es-PE" dirty="0"/>
          </a:p>
        </p:txBody>
      </p:sp>
      <p:pic>
        <p:nvPicPr>
          <p:cNvPr id="4" name="Picture 4" descr="papiloma2"/>
          <p:cNvPicPr>
            <a:picLocks noGrp="1" noChangeAspect="1" noChangeArrowheads="1"/>
          </p:cNvPicPr>
          <p:nvPr>
            <p:ph idx="1"/>
          </p:nvPr>
        </p:nvPicPr>
        <p:blipFill>
          <a:blip r:embed="rId2" cstate="print"/>
          <a:srcRect/>
          <a:stretch>
            <a:fillRect/>
          </a:stretch>
        </p:blipFill>
        <p:spPr bwMode="auto">
          <a:xfrm>
            <a:off x="5436096" y="1268760"/>
            <a:ext cx="3225800" cy="2286000"/>
          </a:xfrm>
          <a:prstGeom prst="rect">
            <a:avLst/>
          </a:prstGeom>
          <a:noFill/>
          <a:ln w="9525">
            <a:noFill/>
            <a:miter lim="800000"/>
            <a:headEnd/>
            <a:tailEnd/>
          </a:ln>
        </p:spPr>
      </p:pic>
      <p:pic>
        <p:nvPicPr>
          <p:cNvPr id="5" name="Picture 5" descr="condylomata"/>
          <p:cNvPicPr>
            <a:picLocks noChangeAspect="1" noChangeArrowheads="1"/>
          </p:cNvPicPr>
          <p:nvPr/>
        </p:nvPicPr>
        <p:blipFill>
          <a:blip r:embed="rId3" cstate="print"/>
          <a:srcRect/>
          <a:stretch>
            <a:fillRect/>
          </a:stretch>
        </p:blipFill>
        <p:spPr bwMode="auto">
          <a:xfrm>
            <a:off x="4644008" y="3573016"/>
            <a:ext cx="2808312" cy="2880172"/>
          </a:xfrm>
          <a:prstGeom prst="rect">
            <a:avLst/>
          </a:prstGeom>
          <a:noFill/>
          <a:ln w="9525">
            <a:noFill/>
            <a:miter lim="800000"/>
            <a:headEnd/>
            <a:tailEnd/>
          </a:ln>
        </p:spPr>
      </p:pic>
      <p:pic>
        <p:nvPicPr>
          <p:cNvPr id="6" name="Picture 8" descr="-11">
            <a:hlinkClick r:id="rId4"/>
          </p:cNvPr>
          <p:cNvPicPr>
            <a:picLocks noChangeAspect="1" noChangeArrowheads="1"/>
          </p:cNvPicPr>
          <p:nvPr/>
        </p:nvPicPr>
        <p:blipFill>
          <a:blip r:embed="rId5" cstate="print"/>
          <a:srcRect/>
          <a:stretch>
            <a:fillRect/>
          </a:stretch>
        </p:blipFill>
        <p:spPr bwMode="auto">
          <a:xfrm>
            <a:off x="250825" y="333375"/>
            <a:ext cx="1285875" cy="847725"/>
          </a:xfrm>
          <a:prstGeom prst="rect">
            <a:avLst/>
          </a:prstGeom>
          <a:noFill/>
          <a:ln w="9525">
            <a:noFill/>
            <a:miter lim="800000"/>
            <a:headEnd/>
            <a:tailEnd/>
          </a:ln>
        </p:spPr>
      </p:pic>
      <p:sp>
        <p:nvSpPr>
          <p:cNvPr id="7" name="Rectangle 6"/>
          <p:cNvSpPr/>
          <p:nvPr/>
        </p:nvSpPr>
        <p:spPr>
          <a:xfrm>
            <a:off x="827584" y="1988840"/>
            <a:ext cx="3600400" cy="3539430"/>
          </a:xfrm>
          <a:prstGeom prst="rect">
            <a:avLst/>
          </a:prstGeom>
        </p:spPr>
        <p:txBody>
          <a:bodyPr wrap="square">
            <a:spAutoFit/>
          </a:bodyPr>
          <a:lstStyle/>
          <a:p>
            <a:r>
              <a:rPr lang="es-ES" sz="2800" dirty="0" smtClean="0">
                <a:solidFill>
                  <a:srgbClr val="FFFF00"/>
                </a:solidFill>
                <a:cs typeface="Arial" pitchFamily="34" charset="0"/>
              </a:rPr>
              <a:t>Piel – Verrugas Vulgares</a:t>
            </a:r>
            <a:endParaRPr lang="es-ES" sz="2800" dirty="0" smtClean="0">
              <a:solidFill>
                <a:srgbClr val="FFFF00"/>
              </a:solidFill>
              <a:cs typeface="Times New Roman" pitchFamily="18" charset="0"/>
            </a:endParaRPr>
          </a:p>
          <a:p>
            <a:r>
              <a:rPr lang="es-ES" sz="2800" dirty="0" smtClean="0">
                <a:solidFill>
                  <a:srgbClr val="FFFF00"/>
                </a:solidFill>
                <a:cs typeface="Arial" pitchFamily="34" charset="0"/>
              </a:rPr>
              <a:t>Lesiones </a:t>
            </a:r>
            <a:r>
              <a:rPr lang="es-ES" sz="2800" dirty="0" err="1" smtClean="0">
                <a:solidFill>
                  <a:srgbClr val="FFFF00"/>
                </a:solidFill>
                <a:cs typeface="Arial" pitchFamily="34" charset="0"/>
              </a:rPr>
              <a:t>anogenitales</a:t>
            </a:r>
            <a:r>
              <a:rPr lang="es-ES" sz="2800" dirty="0" smtClean="0">
                <a:solidFill>
                  <a:srgbClr val="FFFF00"/>
                </a:solidFill>
                <a:cs typeface="Arial" pitchFamily="34" charset="0"/>
              </a:rPr>
              <a:t> incluyen las verrugas genitales (</a:t>
            </a:r>
            <a:r>
              <a:rPr lang="es-ES" sz="2800" dirty="0" err="1" smtClean="0">
                <a:solidFill>
                  <a:srgbClr val="FFFF00"/>
                </a:solidFill>
                <a:cs typeface="Arial" pitchFamily="34" charset="0"/>
              </a:rPr>
              <a:t>condiloma</a:t>
            </a:r>
            <a:r>
              <a:rPr lang="es-ES" sz="2800" dirty="0" smtClean="0">
                <a:solidFill>
                  <a:srgbClr val="FFFF00"/>
                </a:solidFill>
                <a:cs typeface="Arial" pitchFamily="34" charset="0"/>
              </a:rPr>
              <a:t> acuminado, cresta de gallo)</a:t>
            </a:r>
          </a:p>
          <a:p>
            <a:r>
              <a:rPr lang="es-ES" sz="2800" dirty="0" smtClean="0">
                <a:solidFill>
                  <a:srgbClr val="FFFF00"/>
                </a:solidFill>
                <a:cs typeface="Arial" pitchFamily="34" charset="0"/>
              </a:rPr>
              <a:t>VPH 6 – 11</a:t>
            </a:r>
            <a:endParaRPr lang="es-ES" sz="2800" dirty="0" smtClean="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CA  DE CERVIX COFACTORES</a:t>
            </a:r>
            <a:endParaRPr lang="es-PE" dirty="0"/>
          </a:p>
        </p:txBody>
      </p:sp>
      <p:sp>
        <p:nvSpPr>
          <p:cNvPr id="3" name="Content Placeholder 2"/>
          <p:cNvSpPr>
            <a:spLocks noGrp="1"/>
          </p:cNvSpPr>
          <p:nvPr>
            <p:ph idx="1"/>
          </p:nvPr>
        </p:nvSpPr>
        <p:spPr>
          <a:xfrm>
            <a:off x="914400" y="1124744"/>
            <a:ext cx="7772400" cy="5230816"/>
          </a:xfrm>
        </p:spPr>
        <p:txBody>
          <a:bodyPr/>
          <a:lstStyle/>
          <a:p>
            <a:pPr>
              <a:buNone/>
            </a:pPr>
            <a:endParaRPr lang="es-PE" dirty="0"/>
          </a:p>
        </p:txBody>
      </p:sp>
      <p:sp>
        <p:nvSpPr>
          <p:cNvPr id="4" name="Rectangle 3"/>
          <p:cNvSpPr/>
          <p:nvPr/>
        </p:nvSpPr>
        <p:spPr>
          <a:xfrm>
            <a:off x="1475656" y="2132856"/>
            <a:ext cx="5382344" cy="3675302"/>
          </a:xfrm>
          <a:prstGeom prst="rect">
            <a:avLst/>
          </a:prstGeom>
        </p:spPr>
        <p:txBody>
          <a:bodyPr wrap="square">
            <a:spAutoFit/>
          </a:bodyPr>
          <a:lstStyle/>
          <a:p>
            <a:pPr algn="just">
              <a:lnSpc>
                <a:spcPct val="110000"/>
              </a:lnSpc>
              <a:buFont typeface="Arial" pitchFamily="34" charset="0"/>
              <a:buChar char="•"/>
            </a:pPr>
            <a:r>
              <a:rPr lang="es-ES_tradnl" sz="2000" dirty="0" smtClean="0">
                <a:solidFill>
                  <a:srgbClr val="FFFF00"/>
                </a:solidFill>
                <a:latin typeface="Batang" pitchFamily="18" charset="-127"/>
                <a:ea typeface="Batang" pitchFamily="18" charset="-127"/>
              </a:rPr>
              <a:t>Inicio Precoz De Relaciones Sexuales.</a:t>
            </a:r>
          </a:p>
          <a:p>
            <a:pPr algn="just">
              <a:lnSpc>
                <a:spcPct val="110000"/>
              </a:lnSpc>
              <a:buFont typeface="Arial" pitchFamily="34" charset="0"/>
              <a:buChar char="•"/>
            </a:pPr>
            <a:r>
              <a:rPr lang="es-ES_tradnl" sz="2000" dirty="0" smtClean="0">
                <a:solidFill>
                  <a:srgbClr val="FFFF00"/>
                </a:solidFill>
                <a:latin typeface="Batang" pitchFamily="18" charset="-127"/>
                <a:ea typeface="Batang" pitchFamily="18" charset="-127"/>
              </a:rPr>
              <a:t>Múltiples Compañeros Sexuales </a:t>
            </a:r>
          </a:p>
          <a:p>
            <a:pPr algn="just">
              <a:lnSpc>
                <a:spcPct val="120000"/>
              </a:lnSpc>
            </a:pPr>
            <a:r>
              <a:rPr lang="es-ES_tradnl" sz="2000" dirty="0" smtClean="0">
                <a:solidFill>
                  <a:srgbClr val="FFFF00"/>
                </a:solidFill>
                <a:latin typeface="Batang" pitchFamily="18" charset="-127"/>
                <a:ea typeface="Batang" pitchFamily="18" charset="-127"/>
              </a:rPr>
              <a:t>Compañeros Sexuales De Alto Riesgo.</a:t>
            </a:r>
          </a:p>
          <a:p>
            <a:pPr algn="just">
              <a:lnSpc>
                <a:spcPct val="120000"/>
              </a:lnSpc>
            </a:pPr>
            <a:r>
              <a:rPr lang="es-ES_tradnl" sz="2000" dirty="0" smtClean="0">
                <a:solidFill>
                  <a:srgbClr val="FFFF00"/>
                </a:solidFill>
                <a:latin typeface="Batang" pitchFamily="18" charset="-127"/>
                <a:ea typeface="Batang" pitchFamily="18" charset="-127"/>
              </a:rPr>
              <a:t>Infección Crónica Por PVH</a:t>
            </a:r>
          </a:p>
          <a:p>
            <a:pPr algn="just">
              <a:lnSpc>
                <a:spcPct val="120000"/>
              </a:lnSpc>
            </a:pPr>
            <a:r>
              <a:rPr lang="es-ES_tradnl" sz="2000" dirty="0" smtClean="0">
                <a:solidFill>
                  <a:srgbClr val="FFFF00"/>
                </a:solidFill>
                <a:latin typeface="Batang" pitchFamily="18" charset="-127"/>
                <a:ea typeface="Batang" pitchFamily="18" charset="-127"/>
              </a:rPr>
              <a:t>Co-existencia Con Otras Enfermedades Venéreas.</a:t>
            </a:r>
          </a:p>
          <a:p>
            <a:pPr algn="just">
              <a:lnSpc>
                <a:spcPct val="120000"/>
              </a:lnSpc>
            </a:pPr>
            <a:r>
              <a:rPr lang="es-ES_tradnl" sz="2000" dirty="0" smtClean="0">
                <a:solidFill>
                  <a:srgbClr val="FFFF00"/>
                </a:solidFill>
                <a:latin typeface="Batang" pitchFamily="18" charset="-127"/>
                <a:ea typeface="Batang" pitchFamily="18" charset="-127"/>
              </a:rPr>
              <a:t>Utilización Prolongada De Anticonceptivos Orales.</a:t>
            </a:r>
          </a:p>
          <a:p>
            <a:pPr algn="just">
              <a:lnSpc>
                <a:spcPct val="120000"/>
              </a:lnSpc>
            </a:pPr>
            <a:r>
              <a:rPr lang="es-ES_tradnl" sz="2000" dirty="0" smtClean="0">
                <a:solidFill>
                  <a:srgbClr val="FFFF00"/>
                </a:solidFill>
                <a:latin typeface="Batang" pitchFamily="18" charset="-127"/>
                <a:ea typeface="Batang" pitchFamily="18" charset="-127"/>
              </a:rPr>
              <a:t>Tabaco</a:t>
            </a:r>
          </a:p>
          <a:p>
            <a:pPr algn="just">
              <a:lnSpc>
                <a:spcPct val="120000"/>
              </a:lnSpc>
            </a:pPr>
            <a:r>
              <a:rPr lang="es-ES_tradnl" sz="2000" dirty="0" smtClean="0">
                <a:solidFill>
                  <a:srgbClr val="FFFF00"/>
                </a:solidFill>
                <a:latin typeface="Batang" pitchFamily="18" charset="-127"/>
                <a:ea typeface="Batang" pitchFamily="18" charset="-127"/>
              </a:rPr>
              <a:t>Inmunodepresión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dirty="0"/>
          </a:p>
        </p:txBody>
      </p:sp>
      <p:pic>
        <p:nvPicPr>
          <p:cNvPr id="4" name="Content Placeholder 3" descr="IMG_0175.jpg"/>
          <p:cNvPicPr>
            <a:picLocks noGrp="1" noChangeAspect="1"/>
          </p:cNvPicPr>
          <p:nvPr>
            <p:ph idx="1"/>
          </p:nvPr>
        </p:nvPicPr>
        <p:blipFill>
          <a:blip r:embed="rId3" cstate="print"/>
          <a:stretch>
            <a:fillRect/>
          </a:stretch>
        </p:blipFill>
        <p:spPr>
          <a:xfrm>
            <a:off x="467544" y="0"/>
            <a:ext cx="8496944" cy="7245424"/>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dirty="0"/>
          </a:p>
        </p:txBody>
      </p:sp>
      <p:sp>
        <p:nvSpPr>
          <p:cNvPr id="5" name="Content Placeholder 4"/>
          <p:cNvSpPr>
            <a:spLocks noGrp="1"/>
          </p:cNvSpPr>
          <p:nvPr>
            <p:ph idx="1"/>
          </p:nvPr>
        </p:nvSpPr>
        <p:spPr/>
        <p:txBody>
          <a:bodyPr/>
          <a:lstStyle/>
          <a:p>
            <a:endParaRPr lang="es-PE" dirty="0"/>
          </a:p>
        </p:txBody>
      </p:sp>
      <p:pic>
        <p:nvPicPr>
          <p:cNvPr id="179201" name="Picture 1"/>
          <p:cNvPicPr>
            <a:picLocks noChangeAspect="1" noChangeArrowheads="1"/>
          </p:cNvPicPr>
          <p:nvPr/>
        </p:nvPicPr>
        <p:blipFill>
          <a:blip r:embed="rId2" cstate="print"/>
          <a:srcRect l="36799" t="26569" r="21693" b="18672"/>
          <a:stretch>
            <a:fillRect/>
          </a:stretch>
        </p:blipFill>
        <p:spPr bwMode="auto">
          <a:xfrm>
            <a:off x="755575" y="476672"/>
            <a:ext cx="8213729" cy="605895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2" name="Rectangle 31"/>
          <p:cNvSpPr>
            <a:spLocks noGrp="1" noChangeArrowheads="1"/>
          </p:cNvSpPr>
          <p:nvPr>
            <p:ph type="title"/>
          </p:nvPr>
        </p:nvSpPr>
        <p:spPr>
          <a:xfrm>
            <a:off x="684213" y="188913"/>
            <a:ext cx="7772400" cy="946150"/>
          </a:xfrm>
        </p:spPr>
        <p:txBody>
          <a:bodyPr>
            <a:normAutofit/>
          </a:bodyPr>
          <a:lstStyle/>
          <a:p>
            <a:pPr eaLnBrk="1" hangingPunct="1"/>
            <a:r>
              <a:rPr lang="es-ES" sz="2800" smtClean="0"/>
              <a:t>Prevalencia Mundial de los Tipos de PVH en el Cáncer de Cuello Uterino</a:t>
            </a:r>
            <a:r>
              <a:rPr lang="es-ES" sz="2800" baseline="30000" smtClean="0"/>
              <a:t>*,1</a:t>
            </a:r>
          </a:p>
        </p:txBody>
      </p:sp>
      <p:sp>
        <p:nvSpPr>
          <p:cNvPr id="82" name="4 Marcador de número de diapositiva"/>
          <p:cNvSpPr>
            <a:spLocks noGrp="1"/>
          </p:cNvSpPr>
          <p:nvPr>
            <p:ph type="sldNum" sz="quarter" idx="12"/>
          </p:nvPr>
        </p:nvSpPr>
        <p:spPr/>
        <p:txBody>
          <a:bodyPr/>
          <a:lstStyle/>
          <a:p>
            <a:pPr>
              <a:defRPr/>
            </a:pPr>
            <a:fld id="{5E9F27CE-A257-492A-996B-3BEAD336270A}" type="slidenum">
              <a:rPr lang="es-ES"/>
              <a:pPr>
                <a:defRPr/>
              </a:pPr>
              <a:t>14</a:t>
            </a:fld>
            <a:endParaRPr lang="es-ES"/>
          </a:p>
        </p:txBody>
      </p:sp>
      <p:sp>
        <p:nvSpPr>
          <p:cNvPr id="26627" name="Rectangle 2"/>
          <p:cNvSpPr>
            <a:spLocks noChangeArrowheads="1"/>
          </p:cNvSpPr>
          <p:nvPr/>
        </p:nvSpPr>
        <p:spPr bwMode="auto">
          <a:xfrm>
            <a:off x="455613" y="1196975"/>
            <a:ext cx="8702675" cy="5183188"/>
          </a:xfrm>
          <a:prstGeom prst="rect">
            <a:avLst/>
          </a:prstGeom>
          <a:gradFill rotWithShape="1">
            <a:gsLst>
              <a:gs pos="0">
                <a:srgbClr val="5781D5"/>
              </a:gs>
              <a:gs pos="100000">
                <a:srgbClr val="234589"/>
              </a:gs>
            </a:gsLst>
            <a:lin ang="5400000" scaled="1"/>
          </a:gradFill>
          <a:ln w="12700">
            <a:noFill/>
            <a:miter lim="800000"/>
            <a:headEnd/>
            <a:tailEnd/>
          </a:ln>
        </p:spPr>
        <p:txBody>
          <a:bodyPr anchor="ctr"/>
          <a:lstStyle/>
          <a:p>
            <a:pPr algn="ctr"/>
            <a:endParaRPr lang="es-ES" sz="1800">
              <a:latin typeface="Arial" pitchFamily="34" charset="0"/>
            </a:endParaRPr>
          </a:p>
        </p:txBody>
      </p:sp>
      <p:pic>
        <p:nvPicPr>
          <p:cNvPr id="26628" name="Picture 3"/>
          <p:cNvPicPr>
            <a:picLocks noChangeAspect="1" noChangeArrowheads="1"/>
          </p:cNvPicPr>
          <p:nvPr/>
        </p:nvPicPr>
        <p:blipFill>
          <a:blip r:embed="rId3" cstate="print"/>
          <a:srcRect/>
          <a:stretch>
            <a:fillRect/>
          </a:stretch>
        </p:blipFill>
        <p:spPr bwMode="auto">
          <a:xfrm>
            <a:off x="481013" y="764704"/>
            <a:ext cx="7566025" cy="5073650"/>
          </a:xfrm>
          <a:prstGeom prst="rect">
            <a:avLst/>
          </a:prstGeom>
          <a:noFill/>
          <a:ln w="9525">
            <a:noFill/>
            <a:miter lim="800000"/>
            <a:headEnd/>
            <a:tailEnd/>
          </a:ln>
        </p:spPr>
      </p:pic>
      <p:sp>
        <p:nvSpPr>
          <p:cNvPr id="26629" name="Text Box 4"/>
          <p:cNvSpPr txBox="1">
            <a:spLocks noChangeArrowheads="1"/>
          </p:cNvSpPr>
          <p:nvPr/>
        </p:nvSpPr>
        <p:spPr bwMode="auto">
          <a:xfrm>
            <a:off x="1185863" y="5772150"/>
            <a:ext cx="1920875" cy="476250"/>
          </a:xfrm>
          <a:prstGeom prst="rect">
            <a:avLst/>
          </a:prstGeom>
          <a:solidFill>
            <a:srgbClr val="4170CF"/>
          </a:solidFill>
          <a:ln w="9525" algn="ctr">
            <a:noFill/>
            <a:miter lim="800000"/>
            <a:headEnd/>
            <a:tailEnd/>
          </a:ln>
        </p:spPr>
        <p:txBody>
          <a:bodyPr lIns="0" rIns="0" anchor="ctr"/>
          <a:lstStyle/>
          <a:p>
            <a:pPr algn="ctr" eaLnBrk="0" hangingPunct="0">
              <a:lnSpc>
                <a:spcPct val="90000"/>
              </a:lnSpc>
              <a:buClr>
                <a:srgbClr val="3399FF"/>
              </a:buClr>
              <a:buSzPct val="110000"/>
              <a:buFont typeface="Wingdings" pitchFamily="2" charset="2"/>
              <a:buNone/>
            </a:pPr>
            <a:r>
              <a:rPr lang="es-ES" sz="1700" b="1">
                <a:latin typeface="Arial" pitchFamily="34" charset="0"/>
                <a:cs typeface="Arial" pitchFamily="34" charset="0"/>
              </a:rPr>
              <a:t>América Central/del Sur</a:t>
            </a:r>
          </a:p>
        </p:txBody>
      </p:sp>
      <p:sp>
        <p:nvSpPr>
          <p:cNvPr id="26630" name="Text Box 5"/>
          <p:cNvSpPr txBox="1">
            <a:spLocks noChangeArrowheads="1"/>
          </p:cNvSpPr>
          <p:nvPr/>
        </p:nvSpPr>
        <p:spPr bwMode="auto">
          <a:xfrm>
            <a:off x="3733800" y="4829175"/>
            <a:ext cx="1600200" cy="339725"/>
          </a:xfrm>
          <a:prstGeom prst="rect">
            <a:avLst/>
          </a:prstGeom>
          <a:solidFill>
            <a:srgbClr val="4170CF"/>
          </a:solidFill>
          <a:ln w="9525" algn="ctr">
            <a:noFill/>
            <a:miter lim="800000"/>
            <a:headEnd/>
            <a:tailEnd/>
          </a:ln>
        </p:spPr>
        <p:txBody>
          <a:bodyPr lIns="0" rIns="0" anchor="ctr"/>
          <a:lstStyle/>
          <a:p>
            <a:pPr algn="ctr" eaLnBrk="0" hangingPunct="0">
              <a:lnSpc>
                <a:spcPct val="90000"/>
              </a:lnSpc>
              <a:buClr>
                <a:srgbClr val="3399FF"/>
              </a:buClr>
              <a:buSzPct val="110000"/>
              <a:buFont typeface="Wingdings" pitchFamily="2" charset="2"/>
              <a:buNone/>
            </a:pPr>
            <a:r>
              <a:rPr lang="es-ES" sz="1700" b="1">
                <a:latin typeface="Arial" pitchFamily="34" charset="0"/>
                <a:cs typeface="Arial" pitchFamily="34" charset="0"/>
              </a:rPr>
              <a:t>África Norte</a:t>
            </a:r>
          </a:p>
        </p:txBody>
      </p:sp>
      <p:sp>
        <p:nvSpPr>
          <p:cNvPr id="26631" name="Text Box 6"/>
          <p:cNvSpPr txBox="1">
            <a:spLocks noChangeArrowheads="1"/>
          </p:cNvSpPr>
          <p:nvPr/>
        </p:nvSpPr>
        <p:spPr bwMode="auto">
          <a:xfrm>
            <a:off x="2176463" y="3182938"/>
            <a:ext cx="1576387" cy="461962"/>
          </a:xfrm>
          <a:prstGeom prst="rect">
            <a:avLst/>
          </a:prstGeom>
          <a:solidFill>
            <a:srgbClr val="4170CF"/>
          </a:solidFill>
          <a:ln w="9525" algn="ctr">
            <a:noFill/>
            <a:miter lim="800000"/>
            <a:headEnd/>
            <a:tailEnd/>
          </a:ln>
        </p:spPr>
        <p:txBody>
          <a:bodyPr lIns="0" rIns="0" anchor="ctr"/>
          <a:lstStyle/>
          <a:p>
            <a:pPr algn="ctr" eaLnBrk="0" hangingPunct="0">
              <a:lnSpc>
                <a:spcPct val="90000"/>
              </a:lnSpc>
              <a:buClr>
                <a:srgbClr val="3399FF"/>
              </a:buClr>
              <a:buSzPct val="110000"/>
              <a:buFont typeface="Wingdings" pitchFamily="2" charset="2"/>
              <a:buNone/>
            </a:pPr>
            <a:endParaRPr lang="es-ES" sz="1700" b="1">
              <a:latin typeface="Arial" pitchFamily="34" charset="0"/>
              <a:cs typeface="Arial" pitchFamily="34" charset="0"/>
            </a:endParaRPr>
          </a:p>
          <a:p>
            <a:pPr algn="ctr" eaLnBrk="0" hangingPunct="0">
              <a:lnSpc>
                <a:spcPct val="90000"/>
              </a:lnSpc>
              <a:buClr>
                <a:srgbClr val="3399FF"/>
              </a:buClr>
              <a:buSzPct val="110000"/>
              <a:buFont typeface="Wingdings" pitchFamily="2" charset="2"/>
              <a:buNone/>
            </a:pPr>
            <a:r>
              <a:rPr lang="es-ES" sz="1700" b="1">
                <a:latin typeface="Arial" pitchFamily="34" charset="0"/>
                <a:cs typeface="Arial" pitchFamily="34" charset="0"/>
              </a:rPr>
              <a:t>América del Norte/</a:t>
            </a:r>
          </a:p>
          <a:p>
            <a:pPr algn="ctr" eaLnBrk="0" hangingPunct="0">
              <a:lnSpc>
                <a:spcPct val="90000"/>
              </a:lnSpc>
              <a:buClr>
                <a:srgbClr val="3399FF"/>
              </a:buClr>
              <a:buSzPct val="110000"/>
              <a:buFont typeface="Wingdings" pitchFamily="2" charset="2"/>
              <a:buNone/>
            </a:pPr>
            <a:r>
              <a:rPr lang="es-ES" sz="1700" b="1">
                <a:latin typeface="Arial" pitchFamily="34" charset="0"/>
                <a:cs typeface="Arial" pitchFamily="34" charset="0"/>
              </a:rPr>
              <a:t>Europa</a:t>
            </a:r>
          </a:p>
        </p:txBody>
      </p:sp>
      <p:sp>
        <p:nvSpPr>
          <p:cNvPr id="26632" name="Text Box 7"/>
          <p:cNvSpPr txBox="1">
            <a:spLocks noChangeArrowheads="1"/>
          </p:cNvSpPr>
          <p:nvPr/>
        </p:nvSpPr>
        <p:spPr bwMode="auto">
          <a:xfrm>
            <a:off x="5864225" y="4146550"/>
            <a:ext cx="1265238" cy="392113"/>
          </a:xfrm>
          <a:prstGeom prst="rect">
            <a:avLst/>
          </a:prstGeom>
          <a:solidFill>
            <a:srgbClr val="4170CF"/>
          </a:solidFill>
          <a:ln w="9525" algn="ctr">
            <a:noFill/>
            <a:miter lim="800000"/>
            <a:headEnd/>
            <a:tailEnd/>
          </a:ln>
        </p:spPr>
        <p:txBody>
          <a:bodyPr lIns="0" rIns="0" anchor="ctr"/>
          <a:lstStyle/>
          <a:p>
            <a:pPr algn="ctr" eaLnBrk="0" hangingPunct="0">
              <a:lnSpc>
                <a:spcPct val="90000"/>
              </a:lnSpc>
              <a:buClr>
                <a:srgbClr val="3399FF"/>
              </a:buClr>
              <a:buSzPct val="110000"/>
              <a:buFont typeface="Wingdings" pitchFamily="2" charset="2"/>
              <a:buNone/>
            </a:pPr>
            <a:endParaRPr lang="es-ES" sz="1700" b="1">
              <a:latin typeface="Arial" pitchFamily="34" charset="0"/>
              <a:cs typeface="Arial" pitchFamily="34" charset="0"/>
            </a:endParaRPr>
          </a:p>
          <a:p>
            <a:pPr algn="ctr" eaLnBrk="0" hangingPunct="0">
              <a:lnSpc>
                <a:spcPct val="90000"/>
              </a:lnSpc>
              <a:buClr>
                <a:srgbClr val="3399FF"/>
              </a:buClr>
              <a:buSzPct val="110000"/>
              <a:buFont typeface="Wingdings" pitchFamily="2" charset="2"/>
              <a:buNone/>
            </a:pPr>
            <a:r>
              <a:rPr lang="es-ES" sz="1700" b="1">
                <a:latin typeface="Arial" pitchFamily="34" charset="0"/>
                <a:cs typeface="Arial" pitchFamily="34" charset="0"/>
              </a:rPr>
              <a:t>Sur de Asia</a:t>
            </a:r>
          </a:p>
        </p:txBody>
      </p:sp>
      <p:grpSp>
        <p:nvGrpSpPr>
          <p:cNvPr id="2" name="Group 8"/>
          <p:cNvGrpSpPr>
            <a:grpSpLocks/>
          </p:cNvGrpSpPr>
          <p:nvPr/>
        </p:nvGrpSpPr>
        <p:grpSpPr bwMode="auto">
          <a:xfrm>
            <a:off x="7899400" y="1862138"/>
            <a:ext cx="636588" cy="274637"/>
            <a:chOff x="4787" y="1089"/>
            <a:chExt cx="401" cy="173"/>
          </a:xfrm>
        </p:grpSpPr>
        <p:sp>
          <p:nvSpPr>
            <p:cNvPr id="26704" name="Rectangle 9"/>
            <p:cNvSpPr>
              <a:spLocks noChangeArrowheads="1"/>
            </p:cNvSpPr>
            <p:nvPr/>
          </p:nvSpPr>
          <p:spPr bwMode="auto">
            <a:xfrm>
              <a:off x="4787" y="1113"/>
              <a:ext cx="171" cy="135"/>
            </a:xfrm>
            <a:prstGeom prst="rect">
              <a:avLst/>
            </a:prstGeom>
            <a:solidFill>
              <a:srgbClr val="FFFF99"/>
            </a:solidFill>
            <a:ln w="9525">
              <a:solidFill>
                <a:schemeClr val="tx2"/>
              </a:solidFill>
              <a:miter lim="800000"/>
              <a:headEnd/>
              <a:tailEnd/>
            </a:ln>
          </p:spPr>
          <p:txBody>
            <a:bodyPr wrap="none" anchor="ctr"/>
            <a:lstStyle/>
            <a:p>
              <a:endParaRPr lang="es-PE"/>
            </a:p>
          </p:txBody>
        </p:sp>
        <p:sp>
          <p:nvSpPr>
            <p:cNvPr id="26705" name="Text Box 10"/>
            <p:cNvSpPr txBox="1">
              <a:spLocks noChangeArrowheads="1"/>
            </p:cNvSpPr>
            <p:nvPr/>
          </p:nvSpPr>
          <p:spPr bwMode="auto">
            <a:xfrm>
              <a:off x="5028" y="1089"/>
              <a:ext cx="160" cy="173"/>
            </a:xfrm>
            <a:prstGeom prst="rect">
              <a:avLst/>
            </a:prstGeom>
            <a:noFill/>
            <a:ln w="9525">
              <a:noFill/>
              <a:miter lim="800000"/>
              <a:headEnd/>
              <a:tailEnd/>
            </a:ln>
          </p:spPr>
          <p:txBody>
            <a:bodyPr wrap="none" lIns="0" tIns="0" rIns="0" bIns="0" anchor="ctr" anchorCtr="1">
              <a:spAutoFit/>
            </a:bodyPr>
            <a:lstStyle/>
            <a:p>
              <a:pPr algn="ctr"/>
              <a:r>
                <a:rPr lang="es-ES" sz="1800" b="1" dirty="0">
                  <a:latin typeface="Arial" pitchFamily="34" charset="0"/>
                  <a:cs typeface="Arial" pitchFamily="34" charset="0"/>
                </a:rPr>
                <a:t>16</a:t>
              </a:r>
            </a:p>
          </p:txBody>
        </p:sp>
      </p:grpSp>
      <p:grpSp>
        <p:nvGrpSpPr>
          <p:cNvPr id="3" name="Group 11"/>
          <p:cNvGrpSpPr>
            <a:grpSpLocks/>
          </p:cNvGrpSpPr>
          <p:nvPr/>
        </p:nvGrpSpPr>
        <p:grpSpPr bwMode="auto">
          <a:xfrm>
            <a:off x="7899400" y="2243138"/>
            <a:ext cx="642938" cy="274637"/>
            <a:chOff x="4787" y="1413"/>
            <a:chExt cx="405" cy="173"/>
          </a:xfrm>
        </p:grpSpPr>
        <p:sp>
          <p:nvSpPr>
            <p:cNvPr id="26702" name="Rectangle 12"/>
            <p:cNvSpPr>
              <a:spLocks noChangeArrowheads="1"/>
            </p:cNvSpPr>
            <p:nvPr/>
          </p:nvSpPr>
          <p:spPr bwMode="auto">
            <a:xfrm>
              <a:off x="4787" y="1446"/>
              <a:ext cx="171" cy="135"/>
            </a:xfrm>
            <a:prstGeom prst="rect">
              <a:avLst/>
            </a:prstGeom>
            <a:solidFill>
              <a:srgbClr val="FF3300"/>
            </a:solidFill>
            <a:ln w="9525">
              <a:solidFill>
                <a:schemeClr val="tx2"/>
              </a:solidFill>
              <a:miter lim="800000"/>
              <a:headEnd/>
              <a:tailEnd/>
            </a:ln>
          </p:spPr>
          <p:txBody>
            <a:bodyPr wrap="none" anchor="ctr"/>
            <a:lstStyle/>
            <a:p>
              <a:endParaRPr lang="es-PE"/>
            </a:p>
          </p:txBody>
        </p:sp>
        <p:sp>
          <p:nvSpPr>
            <p:cNvPr id="26703" name="Text Box 13"/>
            <p:cNvSpPr txBox="1">
              <a:spLocks noChangeArrowheads="1"/>
            </p:cNvSpPr>
            <p:nvPr/>
          </p:nvSpPr>
          <p:spPr bwMode="auto">
            <a:xfrm>
              <a:off x="5032" y="1413"/>
              <a:ext cx="160" cy="173"/>
            </a:xfrm>
            <a:prstGeom prst="rect">
              <a:avLst/>
            </a:prstGeom>
            <a:noFill/>
            <a:ln w="9525">
              <a:noFill/>
              <a:miter lim="800000"/>
              <a:headEnd/>
              <a:tailEnd/>
            </a:ln>
          </p:spPr>
          <p:txBody>
            <a:bodyPr wrap="none" lIns="0" tIns="0" rIns="0" bIns="0" anchor="ctr" anchorCtr="1">
              <a:spAutoFit/>
            </a:bodyPr>
            <a:lstStyle/>
            <a:p>
              <a:pPr algn="ctr"/>
              <a:r>
                <a:rPr lang="es-ES" sz="1800" b="1">
                  <a:latin typeface="Arial" pitchFamily="34" charset="0"/>
                  <a:cs typeface="Arial" pitchFamily="34" charset="0"/>
                </a:rPr>
                <a:t>18</a:t>
              </a:r>
            </a:p>
          </p:txBody>
        </p:sp>
      </p:grpSp>
      <p:grpSp>
        <p:nvGrpSpPr>
          <p:cNvPr id="4" name="Group 14"/>
          <p:cNvGrpSpPr>
            <a:grpSpLocks/>
          </p:cNvGrpSpPr>
          <p:nvPr/>
        </p:nvGrpSpPr>
        <p:grpSpPr bwMode="auto">
          <a:xfrm>
            <a:off x="7896225" y="2643188"/>
            <a:ext cx="665163" cy="274637"/>
            <a:chOff x="4785" y="1749"/>
            <a:chExt cx="419" cy="173"/>
          </a:xfrm>
        </p:grpSpPr>
        <p:sp>
          <p:nvSpPr>
            <p:cNvPr id="26700" name="Rectangle 15"/>
            <p:cNvSpPr>
              <a:spLocks noChangeArrowheads="1"/>
            </p:cNvSpPr>
            <p:nvPr/>
          </p:nvSpPr>
          <p:spPr bwMode="auto">
            <a:xfrm>
              <a:off x="4785" y="1759"/>
              <a:ext cx="171" cy="135"/>
            </a:xfrm>
            <a:prstGeom prst="rect">
              <a:avLst/>
            </a:prstGeom>
            <a:solidFill>
              <a:srgbClr val="FF9900"/>
            </a:solidFill>
            <a:ln w="9525">
              <a:solidFill>
                <a:schemeClr val="tx2"/>
              </a:solidFill>
              <a:miter lim="800000"/>
              <a:headEnd/>
              <a:tailEnd/>
            </a:ln>
          </p:spPr>
          <p:txBody>
            <a:bodyPr wrap="none" anchor="ctr"/>
            <a:lstStyle/>
            <a:p>
              <a:endParaRPr lang="es-PE"/>
            </a:p>
          </p:txBody>
        </p:sp>
        <p:sp>
          <p:nvSpPr>
            <p:cNvPr id="26701" name="Text Box 16"/>
            <p:cNvSpPr txBox="1">
              <a:spLocks noChangeArrowheads="1"/>
            </p:cNvSpPr>
            <p:nvPr/>
          </p:nvSpPr>
          <p:spPr bwMode="auto">
            <a:xfrm>
              <a:off x="5044" y="1749"/>
              <a:ext cx="160" cy="173"/>
            </a:xfrm>
            <a:prstGeom prst="rect">
              <a:avLst/>
            </a:prstGeom>
            <a:noFill/>
            <a:ln w="9525">
              <a:noFill/>
              <a:miter lim="800000"/>
              <a:headEnd/>
              <a:tailEnd/>
            </a:ln>
          </p:spPr>
          <p:txBody>
            <a:bodyPr wrap="none" lIns="0" tIns="0" rIns="0" bIns="0" anchor="ctr" anchorCtr="1">
              <a:spAutoFit/>
            </a:bodyPr>
            <a:lstStyle/>
            <a:p>
              <a:pPr algn="ctr"/>
              <a:r>
                <a:rPr lang="es-ES" sz="1800" b="1">
                  <a:latin typeface="Arial" pitchFamily="34" charset="0"/>
                  <a:cs typeface="Arial" pitchFamily="34" charset="0"/>
                </a:rPr>
                <a:t>45</a:t>
              </a:r>
            </a:p>
          </p:txBody>
        </p:sp>
      </p:grpSp>
      <p:grpSp>
        <p:nvGrpSpPr>
          <p:cNvPr id="5" name="Group 17"/>
          <p:cNvGrpSpPr>
            <a:grpSpLocks/>
          </p:cNvGrpSpPr>
          <p:nvPr/>
        </p:nvGrpSpPr>
        <p:grpSpPr bwMode="auto">
          <a:xfrm>
            <a:off x="7894638" y="3028950"/>
            <a:ext cx="679450" cy="274638"/>
            <a:chOff x="4640" y="2880"/>
            <a:chExt cx="428" cy="173"/>
          </a:xfrm>
        </p:grpSpPr>
        <p:sp>
          <p:nvSpPr>
            <p:cNvPr id="26698" name="Rectangle 18"/>
            <p:cNvSpPr>
              <a:spLocks noChangeArrowheads="1"/>
            </p:cNvSpPr>
            <p:nvPr/>
          </p:nvSpPr>
          <p:spPr bwMode="auto">
            <a:xfrm>
              <a:off x="4640" y="2909"/>
              <a:ext cx="171" cy="135"/>
            </a:xfrm>
            <a:prstGeom prst="rect">
              <a:avLst/>
            </a:prstGeom>
            <a:solidFill>
              <a:schemeClr val="folHlink"/>
            </a:solidFill>
            <a:ln w="9525">
              <a:solidFill>
                <a:schemeClr val="tx2"/>
              </a:solidFill>
              <a:miter lim="800000"/>
              <a:headEnd/>
              <a:tailEnd/>
            </a:ln>
          </p:spPr>
          <p:txBody>
            <a:bodyPr wrap="none" anchor="ctr"/>
            <a:lstStyle/>
            <a:p>
              <a:endParaRPr lang="es-PE"/>
            </a:p>
          </p:txBody>
        </p:sp>
        <p:sp>
          <p:nvSpPr>
            <p:cNvPr id="26699" name="Text Box 19"/>
            <p:cNvSpPr txBox="1">
              <a:spLocks noChangeArrowheads="1"/>
            </p:cNvSpPr>
            <p:nvPr/>
          </p:nvSpPr>
          <p:spPr bwMode="auto">
            <a:xfrm>
              <a:off x="4908" y="2880"/>
              <a:ext cx="160" cy="173"/>
            </a:xfrm>
            <a:prstGeom prst="rect">
              <a:avLst/>
            </a:prstGeom>
            <a:noFill/>
            <a:ln w="9525">
              <a:noFill/>
              <a:miter lim="800000"/>
              <a:headEnd/>
              <a:tailEnd/>
            </a:ln>
          </p:spPr>
          <p:txBody>
            <a:bodyPr wrap="none" lIns="0" tIns="0" rIns="0" bIns="0" anchor="ctr" anchorCtr="1">
              <a:spAutoFit/>
            </a:bodyPr>
            <a:lstStyle/>
            <a:p>
              <a:pPr algn="ctr"/>
              <a:r>
                <a:rPr lang="es-ES" sz="1800" b="1">
                  <a:latin typeface="Arial" pitchFamily="34" charset="0"/>
                  <a:cs typeface="Arial" pitchFamily="34" charset="0"/>
                </a:rPr>
                <a:t>31</a:t>
              </a:r>
            </a:p>
          </p:txBody>
        </p:sp>
      </p:grpSp>
      <p:grpSp>
        <p:nvGrpSpPr>
          <p:cNvPr id="6" name="Group 20"/>
          <p:cNvGrpSpPr>
            <a:grpSpLocks/>
          </p:cNvGrpSpPr>
          <p:nvPr/>
        </p:nvGrpSpPr>
        <p:grpSpPr bwMode="auto">
          <a:xfrm>
            <a:off x="7897813" y="3454400"/>
            <a:ext cx="682625" cy="274638"/>
            <a:chOff x="4642" y="3148"/>
            <a:chExt cx="430" cy="173"/>
          </a:xfrm>
        </p:grpSpPr>
        <p:sp>
          <p:nvSpPr>
            <p:cNvPr id="26696" name="Rectangle 21"/>
            <p:cNvSpPr>
              <a:spLocks noChangeArrowheads="1"/>
            </p:cNvSpPr>
            <p:nvPr/>
          </p:nvSpPr>
          <p:spPr bwMode="auto">
            <a:xfrm>
              <a:off x="4642" y="3166"/>
              <a:ext cx="171" cy="135"/>
            </a:xfrm>
            <a:prstGeom prst="rect">
              <a:avLst/>
            </a:prstGeom>
            <a:solidFill>
              <a:srgbClr val="CCCCFF"/>
            </a:solidFill>
            <a:ln w="9525">
              <a:solidFill>
                <a:schemeClr val="tx2"/>
              </a:solidFill>
              <a:miter lim="800000"/>
              <a:headEnd/>
              <a:tailEnd/>
            </a:ln>
          </p:spPr>
          <p:txBody>
            <a:bodyPr wrap="none" anchor="ctr"/>
            <a:lstStyle/>
            <a:p>
              <a:endParaRPr lang="es-PE"/>
            </a:p>
          </p:txBody>
        </p:sp>
        <p:sp>
          <p:nvSpPr>
            <p:cNvPr id="26697" name="Text Box 22"/>
            <p:cNvSpPr txBox="1">
              <a:spLocks noChangeArrowheads="1"/>
            </p:cNvSpPr>
            <p:nvPr/>
          </p:nvSpPr>
          <p:spPr bwMode="auto">
            <a:xfrm>
              <a:off x="4912" y="3148"/>
              <a:ext cx="160" cy="173"/>
            </a:xfrm>
            <a:prstGeom prst="rect">
              <a:avLst/>
            </a:prstGeom>
            <a:noFill/>
            <a:ln w="9525">
              <a:noFill/>
              <a:miter lim="800000"/>
              <a:headEnd/>
              <a:tailEnd/>
            </a:ln>
          </p:spPr>
          <p:txBody>
            <a:bodyPr wrap="none" lIns="0" tIns="0" rIns="0" bIns="0" anchor="ctr" anchorCtr="1">
              <a:spAutoFit/>
            </a:bodyPr>
            <a:lstStyle/>
            <a:p>
              <a:r>
                <a:rPr lang="es-ES" sz="1800" b="1">
                  <a:latin typeface="Arial" pitchFamily="34" charset="0"/>
                  <a:cs typeface="Arial" pitchFamily="34" charset="0"/>
                </a:rPr>
                <a:t>33</a:t>
              </a:r>
            </a:p>
          </p:txBody>
        </p:sp>
      </p:grpSp>
      <p:sp>
        <p:nvSpPr>
          <p:cNvPr id="26638" name="Text Box 23"/>
          <p:cNvSpPr txBox="1">
            <a:spLocks noChangeArrowheads="1"/>
          </p:cNvSpPr>
          <p:nvPr/>
        </p:nvSpPr>
        <p:spPr bwMode="auto">
          <a:xfrm>
            <a:off x="7762875" y="1412875"/>
            <a:ext cx="1323975" cy="549275"/>
          </a:xfrm>
          <a:prstGeom prst="rect">
            <a:avLst/>
          </a:prstGeom>
          <a:noFill/>
          <a:ln w="9525">
            <a:noFill/>
            <a:miter lim="800000"/>
            <a:headEnd/>
            <a:tailEnd/>
          </a:ln>
        </p:spPr>
        <p:txBody>
          <a:bodyPr lIns="0" tIns="0" rIns="0" bIns="0" anchor="ctr" anchorCtr="1">
            <a:spAutoFit/>
          </a:bodyPr>
          <a:lstStyle/>
          <a:p>
            <a:pPr algn="ctr"/>
            <a:r>
              <a:rPr lang="es-ES" sz="1800" b="1">
                <a:latin typeface="Arial" pitchFamily="34" charset="0"/>
                <a:cs typeface="Arial" pitchFamily="34" charset="0"/>
              </a:rPr>
              <a:t>Tipo de HPV</a:t>
            </a:r>
          </a:p>
        </p:txBody>
      </p:sp>
      <p:grpSp>
        <p:nvGrpSpPr>
          <p:cNvPr id="7" name="Group 24"/>
          <p:cNvGrpSpPr>
            <a:grpSpLocks/>
          </p:cNvGrpSpPr>
          <p:nvPr/>
        </p:nvGrpSpPr>
        <p:grpSpPr bwMode="auto">
          <a:xfrm>
            <a:off x="7900988" y="3821113"/>
            <a:ext cx="676275" cy="274637"/>
            <a:chOff x="4644" y="3379"/>
            <a:chExt cx="426" cy="173"/>
          </a:xfrm>
        </p:grpSpPr>
        <p:sp>
          <p:nvSpPr>
            <p:cNvPr id="26694" name="Rectangle 25"/>
            <p:cNvSpPr>
              <a:spLocks noChangeArrowheads="1"/>
            </p:cNvSpPr>
            <p:nvPr/>
          </p:nvSpPr>
          <p:spPr bwMode="auto">
            <a:xfrm>
              <a:off x="4644" y="3397"/>
              <a:ext cx="171" cy="135"/>
            </a:xfrm>
            <a:prstGeom prst="rect">
              <a:avLst/>
            </a:prstGeom>
            <a:solidFill>
              <a:srgbClr val="CC99FF"/>
            </a:solidFill>
            <a:ln w="9525">
              <a:solidFill>
                <a:schemeClr val="tx2"/>
              </a:solidFill>
              <a:miter lim="800000"/>
              <a:headEnd/>
              <a:tailEnd/>
            </a:ln>
          </p:spPr>
          <p:txBody>
            <a:bodyPr wrap="none" anchor="ctr"/>
            <a:lstStyle/>
            <a:p>
              <a:endParaRPr lang="es-PE"/>
            </a:p>
          </p:txBody>
        </p:sp>
        <p:sp>
          <p:nvSpPr>
            <p:cNvPr id="26695" name="Text Box 26"/>
            <p:cNvSpPr txBox="1">
              <a:spLocks noChangeArrowheads="1"/>
            </p:cNvSpPr>
            <p:nvPr/>
          </p:nvSpPr>
          <p:spPr bwMode="auto">
            <a:xfrm>
              <a:off x="4910" y="3379"/>
              <a:ext cx="160" cy="173"/>
            </a:xfrm>
            <a:prstGeom prst="rect">
              <a:avLst/>
            </a:prstGeom>
            <a:noFill/>
            <a:ln w="9525">
              <a:noFill/>
              <a:miter lim="800000"/>
              <a:headEnd/>
              <a:tailEnd/>
            </a:ln>
          </p:spPr>
          <p:txBody>
            <a:bodyPr wrap="none" lIns="0" tIns="0" rIns="0" bIns="0" anchor="ctr" anchorCtr="1">
              <a:spAutoFit/>
            </a:bodyPr>
            <a:lstStyle/>
            <a:p>
              <a:r>
                <a:rPr lang="es-ES" sz="1800" b="1">
                  <a:latin typeface="Arial" pitchFamily="34" charset="0"/>
                  <a:cs typeface="Arial" pitchFamily="34" charset="0"/>
                </a:rPr>
                <a:t>52</a:t>
              </a:r>
            </a:p>
          </p:txBody>
        </p:sp>
      </p:grpSp>
      <p:grpSp>
        <p:nvGrpSpPr>
          <p:cNvPr id="8" name="Group 27"/>
          <p:cNvGrpSpPr>
            <a:grpSpLocks/>
          </p:cNvGrpSpPr>
          <p:nvPr/>
        </p:nvGrpSpPr>
        <p:grpSpPr bwMode="auto">
          <a:xfrm>
            <a:off x="7908925" y="4572000"/>
            <a:ext cx="1095375" cy="274638"/>
            <a:chOff x="4634" y="3610"/>
            <a:chExt cx="690" cy="173"/>
          </a:xfrm>
        </p:grpSpPr>
        <p:sp>
          <p:nvSpPr>
            <p:cNvPr id="26692" name="Rectangle 28"/>
            <p:cNvSpPr>
              <a:spLocks noChangeArrowheads="1"/>
            </p:cNvSpPr>
            <p:nvPr/>
          </p:nvSpPr>
          <p:spPr bwMode="auto">
            <a:xfrm>
              <a:off x="4634" y="3628"/>
              <a:ext cx="171" cy="135"/>
            </a:xfrm>
            <a:prstGeom prst="rect">
              <a:avLst/>
            </a:prstGeom>
            <a:solidFill>
              <a:srgbClr val="FF99CC"/>
            </a:solidFill>
            <a:ln w="9525">
              <a:solidFill>
                <a:schemeClr val="tx2"/>
              </a:solidFill>
              <a:miter lim="800000"/>
              <a:headEnd/>
              <a:tailEnd/>
            </a:ln>
          </p:spPr>
          <p:txBody>
            <a:bodyPr wrap="none" anchor="ctr"/>
            <a:lstStyle/>
            <a:p>
              <a:endParaRPr lang="es-PE"/>
            </a:p>
          </p:txBody>
        </p:sp>
        <p:sp>
          <p:nvSpPr>
            <p:cNvPr id="26693" name="Text Box 29"/>
            <p:cNvSpPr txBox="1">
              <a:spLocks noChangeArrowheads="1"/>
            </p:cNvSpPr>
            <p:nvPr/>
          </p:nvSpPr>
          <p:spPr bwMode="auto">
            <a:xfrm>
              <a:off x="4940" y="3610"/>
              <a:ext cx="384" cy="173"/>
            </a:xfrm>
            <a:prstGeom prst="rect">
              <a:avLst/>
            </a:prstGeom>
            <a:noFill/>
            <a:ln w="9525">
              <a:noFill/>
              <a:miter lim="800000"/>
              <a:headEnd/>
              <a:tailEnd/>
            </a:ln>
          </p:spPr>
          <p:txBody>
            <a:bodyPr wrap="none" lIns="0" tIns="0" rIns="0" bIns="0" anchor="ctr" anchorCtr="1">
              <a:spAutoFit/>
            </a:bodyPr>
            <a:lstStyle/>
            <a:p>
              <a:r>
                <a:rPr lang="es-ES" sz="1800" b="1">
                  <a:latin typeface="Arial" pitchFamily="34" charset="0"/>
                  <a:cs typeface="Arial" pitchFamily="34" charset="0"/>
                </a:rPr>
                <a:t>Otros</a:t>
              </a:r>
            </a:p>
          </p:txBody>
        </p:sp>
      </p:grpSp>
      <p:sp>
        <p:nvSpPr>
          <p:cNvPr id="26641" name="Text Box 30"/>
          <p:cNvSpPr txBox="1">
            <a:spLocks noChangeArrowheads="1"/>
          </p:cNvSpPr>
          <p:nvPr/>
        </p:nvSpPr>
        <p:spPr bwMode="auto">
          <a:xfrm>
            <a:off x="723900" y="6346825"/>
            <a:ext cx="8108950" cy="549275"/>
          </a:xfrm>
          <a:prstGeom prst="rect">
            <a:avLst/>
          </a:prstGeom>
          <a:noFill/>
          <a:ln w="12700">
            <a:noFill/>
            <a:miter lim="800000"/>
            <a:headEnd/>
            <a:tailEnd/>
          </a:ln>
        </p:spPr>
        <p:txBody>
          <a:bodyPr>
            <a:spAutoFit/>
          </a:bodyPr>
          <a:lstStyle/>
          <a:p>
            <a:r>
              <a:rPr lang="es-ES" sz="1200">
                <a:latin typeface="Arial" pitchFamily="34" charset="0"/>
              </a:rPr>
              <a:t>*Un análisis combinado y estudio caso-control múlticéntrico (N = 3607)</a:t>
            </a:r>
          </a:p>
          <a:p>
            <a:endParaRPr lang="es-ES" sz="600">
              <a:latin typeface="Arial" pitchFamily="34" charset="0"/>
            </a:endParaRPr>
          </a:p>
          <a:p>
            <a:r>
              <a:rPr lang="es-ES" sz="1200">
                <a:latin typeface="Arial" pitchFamily="34" charset="0"/>
              </a:rPr>
              <a:t>1. Mu</a:t>
            </a:r>
            <a:r>
              <a:rPr lang="es-ES" sz="1200">
                <a:latin typeface="Arial" pitchFamily="34" charset="0"/>
                <a:cs typeface="Arial" pitchFamily="34" charset="0"/>
              </a:rPr>
              <a:t>ñ</a:t>
            </a:r>
            <a:r>
              <a:rPr lang="es-ES" sz="1200">
                <a:latin typeface="Arial" pitchFamily="34" charset="0"/>
              </a:rPr>
              <a:t>oz N, Bosch FX, Castellsagu</a:t>
            </a:r>
            <a:r>
              <a:rPr lang="es-ES" sz="1200">
                <a:latin typeface="Arial" pitchFamily="34" charset="0"/>
                <a:cs typeface="Arial" pitchFamily="34" charset="0"/>
              </a:rPr>
              <a:t>é</a:t>
            </a:r>
            <a:r>
              <a:rPr lang="es-ES" sz="1200">
                <a:latin typeface="Arial" pitchFamily="34" charset="0"/>
              </a:rPr>
              <a:t> X, et al.</a:t>
            </a:r>
            <a:r>
              <a:rPr lang="es-ES" sz="1200" i="1">
                <a:latin typeface="Arial" pitchFamily="34" charset="0"/>
              </a:rPr>
              <a:t> Int J Cancer</a:t>
            </a:r>
            <a:r>
              <a:rPr lang="es-ES" sz="1200">
                <a:latin typeface="Arial" pitchFamily="34" charset="0"/>
              </a:rPr>
              <a:t>. 2004;111:278</a:t>
            </a:r>
            <a:r>
              <a:rPr lang="es-ES" sz="1200">
                <a:latin typeface="Arial" pitchFamily="34" charset="0"/>
                <a:cs typeface="Arial" pitchFamily="34" charset="0"/>
              </a:rPr>
              <a:t>–</a:t>
            </a:r>
            <a:r>
              <a:rPr lang="es-ES" sz="1200">
                <a:latin typeface="Arial" pitchFamily="34" charset="0"/>
              </a:rPr>
              <a:t>285</a:t>
            </a:r>
            <a:r>
              <a:rPr lang="es-ES" sz="1200">
                <a:latin typeface="Arial" pitchFamily="34" charset="0"/>
                <a:cs typeface="Arial" pitchFamily="34" charset="0"/>
              </a:rPr>
              <a:t>.  </a:t>
            </a:r>
          </a:p>
        </p:txBody>
      </p:sp>
      <p:grpSp>
        <p:nvGrpSpPr>
          <p:cNvPr id="9" name="Group 32"/>
          <p:cNvGrpSpPr>
            <a:grpSpLocks/>
          </p:cNvGrpSpPr>
          <p:nvPr/>
        </p:nvGrpSpPr>
        <p:grpSpPr bwMode="auto">
          <a:xfrm>
            <a:off x="7908925" y="4191000"/>
            <a:ext cx="676275" cy="274638"/>
            <a:chOff x="4644" y="3379"/>
            <a:chExt cx="426" cy="173"/>
          </a:xfrm>
        </p:grpSpPr>
        <p:sp>
          <p:nvSpPr>
            <p:cNvPr id="26690" name="Rectangle 33"/>
            <p:cNvSpPr>
              <a:spLocks noChangeArrowheads="1"/>
            </p:cNvSpPr>
            <p:nvPr/>
          </p:nvSpPr>
          <p:spPr bwMode="auto">
            <a:xfrm>
              <a:off x="4644" y="3397"/>
              <a:ext cx="171" cy="135"/>
            </a:xfrm>
            <a:prstGeom prst="rect">
              <a:avLst/>
            </a:prstGeom>
            <a:solidFill>
              <a:srgbClr val="CCFFCC"/>
            </a:solidFill>
            <a:ln w="9525">
              <a:solidFill>
                <a:schemeClr val="tx2"/>
              </a:solidFill>
              <a:miter lim="800000"/>
              <a:headEnd/>
              <a:tailEnd/>
            </a:ln>
          </p:spPr>
          <p:txBody>
            <a:bodyPr wrap="none" anchor="ctr"/>
            <a:lstStyle/>
            <a:p>
              <a:endParaRPr lang="es-PE"/>
            </a:p>
          </p:txBody>
        </p:sp>
        <p:sp>
          <p:nvSpPr>
            <p:cNvPr id="26691" name="Text Box 34"/>
            <p:cNvSpPr txBox="1">
              <a:spLocks noChangeArrowheads="1"/>
            </p:cNvSpPr>
            <p:nvPr/>
          </p:nvSpPr>
          <p:spPr bwMode="auto">
            <a:xfrm>
              <a:off x="4910" y="3379"/>
              <a:ext cx="160" cy="173"/>
            </a:xfrm>
            <a:prstGeom prst="rect">
              <a:avLst/>
            </a:prstGeom>
            <a:noFill/>
            <a:ln w="9525">
              <a:noFill/>
              <a:miter lim="800000"/>
              <a:headEnd/>
              <a:tailEnd/>
            </a:ln>
          </p:spPr>
          <p:txBody>
            <a:bodyPr wrap="none" lIns="0" tIns="0" rIns="0" bIns="0" anchor="ctr" anchorCtr="1">
              <a:spAutoFit/>
            </a:bodyPr>
            <a:lstStyle/>
            <a:p>
              <a:r>
                <a:rPr lang="es-ES" sz="1800" b="1">
                  <a:latin typeface="Arial" pitchFamily="34" charset="0"/>
                  <a:cs typeface="Arial" pitchFamily="34" charset="0"/>
                </a:rPr>
                <a:t>58</a:t>
              </a:r>
            </a:p>
          </p:txBody>
        </p:sp>
      </p:grpSp>
      <p:grpSp>
        <p:nvGrpSpPr>
          <p:cNvPr id="10" name="Group 35"/>
          <p:cNvGrpSpPr>
            <a:grpSpLocks noChangeAspect="1"/>
          </p:cNvGrpSpPr>
          <p:nvPr/>
        </p:nvGrpSpPr>
        <p:grpSpPr bwMode="auto">
          <a:xfrm>
            <a:off x="1033463" y="3752850"/>
            <a:ext cx="2209800" cy="2209800"/>
            <a:chOff x="651" y="2364"/>
            <a:chExt cx="1392" cy="1392"/>
          </a:xfrm>
        </p:grpSpPr>
        <p:sp>
          <p:nvSpPr>
            <p:cNvPr id="26679" name="AutoShape 36"/>
            <p:cNvSpPr>
              <a:spLocks noChangeAspect="1" noChangeArrowheads="1" noTextEdit="1"/>
            </p:cNvSpPr>
            <p:nvPr/>
          </p:nvSpPr>
          <p:spPr bwMode="auto">
            <a:xfrm>
              <a:off x="651" y="2364"/>
              <a:ext cx="1392" cy="1392"/>
            </a:xfrm>
            <a:prstGeom prst="rect">
              <a:avLst/>
            </a:prstGeom>
            <a:noFill/>
            <a:ln w="9525">
              <a:noFill/>
              <a:miter lim="800000"/>
              <a:headEnd/>
              <a:tailEnd/>
            </a:ln>
          </p:spPr>
          <p:txBody>
            <a:bodyPr/>
            <a:lstStyle/>
            <a:p>
              <a:endParaRPr lang="es-PE"/>
            </a:p>
          </p:txBody>
        </p:sp>
        <p:sp>
          <p:nvSpPr>
            <p:cNvPr id="26680" name="Rectangle 37"/>
            <p:cNvSpPr>
              <a:spLocks noChangeArrowheads="1"/>
            </p:cNvSpPr>
            <p:nvPr/>
          </p:nvSpPr>
          <p:spPr bwMode="auto">
            <a:xfrm>
              <a:off x="1089" y="3002"/>
              <a:ext cx="516" cy="637"/>
            </a:xfrm>
            <a:prstGeom prst="rect">
              <a:avLst/>
            </a:prstGeom>
            <a:solidFill>
              <a:srgbClr val="FFFF99"/>
            </a:solidFill>
            <a:ln w="4763">
              <a:solidFill>
                <a:srgbClr val="FFFFFF"/>
              </a:solidFill>
              <a:miter lim="800000"/>
              <a:headEnd/>
              <a:tailEnd/>
            </a:ln>
          </p:spPr>
          <p:txBody>
            <a:bodyPr/>
            <a:lstStyle/>
            <a:p>
              <a:endParaRPr lang="es-PE"/>
            </a:p>
          </p:txBody>
        </p:sp>
        <p:sp>
          <p:nvSpPr>
            <p:cNvPr id="26681" name="Rectangle 38"/>
            <p:cNvSpPr>
              <a:spLocks noChangeArrowheads="1"/>
            </p:cNvSpPr>
            <p:nvPr/>
          </p:nvSpPr>
          <p:spPr bwMode="auto">
            <a:xfrm>
              <a:off x="1089" y="2860"/>
              <a:ext cx="516" cy="142"/>
            </a:xfrm>
            <a:prstGeom prst="rect">
              <a:avLst/>
            </a:prstGeom>
            <a:solidFill>
              <a:srgbClr val="FF3300"/>
            </a:solidFill>
            <a:ln w="4763">
              <a:solidFill>
                <a:srgbClr val="FFFFFF"/>
              </a:solidFill>
              <a:miter lim="800000"/>
              <a:headEnd/>
              <a:tailEnd/>
            </a:ln>
          </p:spPr>
          <p:txBody>
            <a:bodyPr/>
            <a:lstStyle/>
            <a:p>
              <a:endParaRPr lang="es-PE"/>
            </a:p>
          </p:txBody>
        </p:sp>
        <p:sp>
          <p:nvSpPr>
            <p:cNvPr id="26682" name="Rectangle 39"/>
            <p:cNvSpPr>
              <a:spLocks noChangeArrowheads="1"/>
            </p:cNvSpPr>
            <p:nvPr/>
          </p:nvSpPr>
          <p:spPr bwMode="auto">
            <a:xfrm>
              <a:off x="1089" y="2786"/>
              <a:ext cx="516" cy="74"/>
            </a:xfrm>
            <a:prstGeom prst="rect">
              <a:avLst/>
            </a:prstGeom>
            <a:solidFill>
              <a:srgbClr val="FF9900"/>
            </a:solidFill>
            <a:ln w="4763">
              <a:solidFill>
                <a:srgbClr val="FFFFFF"/>
              </a:solidFill>
              <a:miter lim="800000"/>
              <a:headEnd/>
              <a:tailEnd/>
            </a:ln>
          </p:spPr>
          <p:txBody>
            <a:bodyPr/>
            <a:lstStyle/>
            <a:p>
              <a:endParaRPr lang="es-PE"/>
            </a:p>
          </p:txBody>
        </p:sp>
        <p:sp>
          <p:nvSpPr>
            <p:cNvPr id="26683" name="Rectangle 40"/>
            <p:cNvSpPr>
              <a:spLocks noChangeArrowheads="1"/>
            </p:cNvSpPr>
            <p:nvPr/>
          </p:nvSpPr>
          <p:spPr bwMode="auto">
            <a:xfrm>
              <a:off x="1089" y="2700"/>
              <a:ext cx="516" cy="86"/>
            </a:xfrm>
            <a:prstGeom prst="rect">
              <a:avLst/>
            </a:prstGeom>
            <a:solidFill>
              <a:srgbClr val="83C1BB"/>
            </a:solidFill>
            <a:ln w="4763">
              <a:solidFill>
                <a:srgbClr val="FFFFFF"/>
              </a:solidFill>
              <a:miter lim="800000"/>
              <a:headEnd/>
              <a:tailEnd/>
            </a:ln>
          </p:spPr>
          <p:txBody>
            <a:bodyPr/>
            <a:lstStyle/>
            <a:p>
              <a:endParaRPr lang="es-PE"/>
            </a:p>
          </p:txBody>
        </p:sp>
        <p:sp>
          <p:nvSpPr>
            <p:cNvPr id="26684" name="Rectangle 41"/>
            <p:cNvSpPr>
              <a:spLocks noChangeArrowheads="1"/>
            </p:cNvSpPr>
            <p:nvPr/>
          </p:nvSpPr>
          <p:spPr bwMode="auto">
            <a:xfrm>
              <a:off x="1089" y="2654"/>
              <a:ext cx="516" cy="46"/>
            </a:xfrm>
            <a:prstGeom prst="rect">
              <a:avLst/>
            </a:prstGeom>
            <a:solidFill>
              <a:srgbClr val="CCCCFF"/>
            </a:solidFill>
            <a:ln w="0">
              <a:solidFill>
                <a:srgbClr val="FFFFFF"/>
              </a:solidFill>
              <a:miter lim="800000"/>
              <a:headEnd/>
              <a:tailEnd/>
            </a:ln>
          </p:spPr>
          <p:txBody>
            <a:bodyPr/>
            <a:lstStyle/>
            <a:p>
              <a:endParaRPr lang="es-PE"/>
            </a:p>
          </p:txBody>
        </p:sp>
        <p:sp>
          <p:nvSpPr>
            <p:cNvPr id="26685" name="Rectangle 42"/>
            <p:cNvSpPr>
              <a:spLocks noChangeArrowheads="1"/>
            </p:cNvSpPr>
            <p:nvPr/>
          </p:nvSpPr>
          <p:spPr bwMode="auto">
            <a:xfrm>
              <a:off x="1089" y="2612"/>
              <a:ext cx="516" cy="42"/>
            </a:xfrm>
            <a:prstGeom prst="rect">
              <a:avLst/>
            </a:prstGeom>
            <a:solidFill>
              <a:srgbClr val="CC99FF"/>
            </a:solidFill>
            <a:ln w="0">
              <a:solidFill>
                <a:srgbClr val="FFFFFF"/>
              </a:solidFill>
              <a:miter lim="800000"/>
              <a:headEnd/>
              <a:tailEnd/>
            </a:ln>
          </p:spPr>
          <p:txBody>
            <a:bodyPr/>
            <a:lstStyle/>
            <a:p>
              <a:endParaRPr lang="es-PE"/>
            </a:p>
          </p:txBody>
        </p:sp>
        <p:sp>
          <p:nvSpPr>
            <p:cNvPr id="26686" name="Rectangle 43"/>
            <p:cNvSpPr>
              <a:spLocks noChangeArrowheads="1"/>
            </p:cNvSpPr>
            <p:nvPr/>
          </p:nvSpPr>
          <p:spPr bwMode="auto">
            <a:xfrm>
              <a:off x="1089" y="2580"/>
              <a:ext cx="516" cy="32"/>
            </a:xfrm>
            <a:prstGeom prst="rect">
              <a:avLst/>
            </a:prstGeom>
            <a:solidFill>
              <a:srgbClr val="CCFFCC"/>
            </a:solidFill>
            <a:ln w="4826">
              <a:solidFill>
                <a:srgbClr val="FFFFFF"/>
              </a:solidFill>
              <a:miter lim="800000"/>
              <a:headEnd/>
              <a:tailEnd/>
            </a:ln>
          </p:spPr>
          <p:txBody>
            <a:bodyPr/>
            <a:lstStyle/>
            <a:p>
              <a:endParaRPr lang="es-PE"/>
            </a:p>
          </p:txBody>
        </p:sp>
        <p:sp>
          <p:nvSpPr>
            <p:cNvPr id="26687" name="Rectangle 44"/>
            <p:cNvSpPr>
              <a:spLocks noChangeArrowheads="1"/>
            </p:cNvSpPr>
            <p:nvPr/>
          </p:nvSpPr>
          <p:spPr bwMode="auto">
            <a:xfrm>
              <a:off x="1089" y="2417"/>
              <a:ext cx="516" cy="163"/>
            </a:xfrm>
            <a:prstGeom prst="rect">
              <a:avLst/>
            </a:prstGeom>
            <a:solidFill>
              <a:srgbClr val="FF99CC"/>
            </a:solidFill>
            <a:ln w="4763">
              <a:solidFill>
                <a:srgbClr val="FFFFFF"/>
              </a:solidFill>
              <a:miter lim="800000"/>
              <a:headEnd/>
              <a:tailEnd/>
            </a:ln>
          </p:spPr>
          <p:txBody>
            <a:bodyPr/>
            <a:lstStyle/>
            <a:p>
              <a:endParaRPr lang="es-PE"/>
            </a:p>
          </p:txBody>
        </p:sp>
        <p:sp>
          <p:nvSpPr>
            <p:cNvPr id="26688" name="Rectangle 45"/>
            <p:cNvSpPr>
              <a:spLocks noChangeArrowheads="1"/>
            </p:cNvSpPr>
            <p:nvPr/>
          </p:nvSpPr>
          <p:spPr bwMode="auto">
            <a:xfrm>
              <a:off x="1293" y="3264"/>
              <a:ext cx="116" cy="125"/>
            </a:xfrm>
            <a:prstGeom prst="rect">
              <a:avLst/>
            </a:prstGeom>
            <a:noFill/>
            <a:ln w="9525">
              <a:noFill/>
              <a:miter lim="800000"/>
              <a:headEnd/>
              <a:tailEnd/>
            </a:ln>
          </p:spPr>
          <p:txBody>
            <a:bodyPr wrap="none" lIns="0" tIns="0" rIns="0" bIns="0">
              <a:spAutoFit/>
            </a:bodyPr>
            <a:lstStyle/>
            <a:p>
              <a:r>
                <a:rPr lang="es-ES" sz="1300" b="1">
                  <a:solidFill>
                    <a:srgbClr val="000000"/>
                  </a:solidFill>
                  <a:latin typeface="Arial" pitchFamily="34" charset="0"/>
                </a:rPr>
                <a:t>57</a:t>
              </a:r>
              <a:endParaRPr lang="es-ES" sz="900" b="1">
                <a:latin typeface="Arial" pitchFamily="34" charset="0"/>
              </a:endParaRPr>
            </a:p>
          </p:txBody>
        </p:sp>
        <p:sp>
          <p:nvSpPr>
            <p:cNvPr id="26689" name="Rectangle 46"/>
            <p:cNvSpPr>
              <a:spLocks noChangeArrowheads="1"/>
            </p:cNvSpPr>
            <p:nvPr/>
          </p:nvSpPr>
          <p:spPr bwMode="auto">
            <a:xfrm>
              <a:off x="1253" y="2874"/>
              <a:ext cx="203" cy="125"/>
            </a:xfrm>
            <a:prstGeom prst="rect">
              <a:avLst/>
            </a:prstGeom>
            <a:noFill/>
            <a:ln w="9525">
              <a:noFill/>
              <a:miter lim="800000"/>
              <a:headEnd/>
              <a:tailEnd/>
            </a:ln>
          </p:spPr>
          <p:txBody>
            <a:bodyPr wrap="none" lIns="0" tIns="0" rIns="0" bIns="0">
              <a:spAutoFit/>
            </a:bodyPr>
            <a:lstStyle/>
            <a:p>
              <a:r>
                <a:rPr lang="es-ES" sz="1300" b="1" dirty="0">
                  <a:latin typeface="Arial" pitchFamily="34" charset="0"/>
                </a:rPr>
                <a:t>12.6</a:t>
              </a:r>
              <a:endParaRPr lang="es-ES" sz="900" b="1" dirty="0">
                <a:latin typeface="Arial" pitchFamily="34" charset="0"/>
              </a:endParaRPr>
            </a:p>
          </p:txBody>
        </p:sp>
      </p:grpSp>
      <p:grpSp>
        <p:nvGrpSpPr>
          <p:cNvPr id="11" name="Group 47"/>
          <p:cNvGrpSpPr>
            <a:grpSpLocks noChangeAspect="1"/>
          </p:cNvGrpSpPr>
          <p:nvPr/>
        </p:nvGrpSpPr>
        <p:grpSpPr bwMode="auto">
          <a:xfrm>
            <a:off x="1919288" y="1201738"/>
            <a:ext cx="2079625" cy="2114550"/>
            <a:chOff x="1209" y="757"/>
            <a:chExt cx="1310" cy="1332"/>
          </a:xfrm>
        </p:grpSpPr>
        <p:sp>
          <p:nvSpPr>
            <p:cNvPr id="26670" name="AutoShape 48"/>
            <p:cNvSpPr>
              <a:spLocks noChangeAspect="1" noChangeArrowheads="1" noTextEdit="1"/>
            </p:cNvSpPr>
            <p:nvPr/>
          </p:nvSpPr>
          <p:spPr bwMode="auto">
            <a:xfrm>
              <a:off x="1209" y="757"/>
              <a:ext cx="1310" cy="1332"/>
            </a:xfrm>
            <a:prstGeom prst="rect">
              <a:avLst/>
            </a:prstGeom>
            <a:noFill/>
            <a:ln w="9525">
              <a:noFill/>
              <a:miter lim="800000"/>
              <a:headEnd/>
              <a:tailEnd/>
            </a:ln>
          </p:spPr>
          <p:txBody>
            <a:bodyPr/>
            <a:lstStyle/>
            <a:p>
              <a:endParaRPr lang="es-PE"/>
            </a:p>
          </p:txBody>
        </p:sp>
        <p:sp>
          <p:nvSpPr>
            <p:cNvPr id="26671" name="Rectangle 49"/>
            <p:cNvSpPr>
              <a:spLocks noChangeArrowheads="1"/>
            </p:cNvSpPr>
            <p:nvPr/>
          </p:nvSpPr>
          <p:spPr bwMode="auto">
            <a:xfrm>
              <a:off x="1620" y="1206"/>
              <a:ext cx="488" cy="786"/>
            </a:xfrm>
            <a:prstGeom prst="rect">
              <a:avLst/>
            </a:prstGeom>
            <a:solidFill>
              <a:srgbClr val="FFFF99"/>
            </a:solidFill>
            <a:ln w="4763">
              <a:solidFill>
                <a:srgbClr val="FFFFFF"/>
              </a:solidFill>
              <a:miter lim="800000"/>
              <a:headEnd/>
              <a:tailEnd/>
            </a:ln>
          </p:spPr>
          <p:txBody>
            <a:bodyPr/>
            <a:lstStyle/>
            <a:p>
              <a:endParaRPr lang="es-PE"/>
            </a:p>
          </p:txBody>
        </p:sp>
        <p:sp>
          <p:nvSpPr>
            <p:cNvPr id="26672" name="Rectangle 50"/>
            <p:cNvSpPr>
              <a:spLocks noChangeArrowheads="1"/>
            </p:cNvSpPr>
            <p:nvPr/>
          </p:nvSpPr>
          <p:spPr bwMode="auto">
            <a:xfrm>
              <a:off x="1620" y="1042"/>
              <a:ext cx="488" cy="164"/>
            </a:xfrm>
            <a:prstGeom prst="rect">
              <a:avLst/>
            </a:prstGeom>
            <a:solidFill>
              <a:srgbClr val="FF3300"/>
            </a:solidFill>
            <a:ln w="4763">
              <a:solidFill>
                <a:srgbClr val="FFFFFF"/>
              </a:solidFill>
              <a:miter lim="800000"/>
              <a:headEnd/>
              <a:tailEnd/>
            </a:ln>
          </p:spPr>
          <p:txBody>
            <a:bodyPr/>
            <a:lstStyle/>
            <a:p>
              <a:endParaRPr lang="es-PE"/>
            </a:p>
          </p:txBody>
        </p:sp>
        <p:sp>
          <p:nvSpPr>
            <p:cNvPr id="26673" name="Rectangle 51"/>
            <p:cNvSpPr>
              <a:spLocks noChangeArrowheads="1"/>
            </p:cNvSpPr>
            <p:nvPr/>
          </p:nvSpPr>
          <p:spPr bwMode="auto">
            <a:xfrm>
              <a:off x="1620" y="939"/>
              <a:ext cx="488" cy="103"/>
            </a:xfrm>
            <a:prstGeom prst="rect">
              <a:avLst/>
            </a:prstGeom>
            <a:solidFill>
              <a:srgbClr val="FF9900"/>
            </a:solidFill>
            <a:ln w="4763">
              <a:solidFill>
                <a:srgbClr val="FFFFFF"/>
              </a:solidFill>
              <a:miter lim="800000"/>
              <a:headEnd/>
              <a:tailEnd/>
            </a:ln>
          </p:spPr>
          <p:txBody>
            <a:bodyPr/>
            <a:lstStyle/>
            <a:p>
              <a:endParaRPr lang="es-PE"/>
            </a:p>
          </p:txBody>
        </p:sp>
        <p:sp>
          <p:nvSpPr>
            <p:cNvPr id="26674" name="Rectangle 52"/>
            <p:cNvSpPr>
              <a:spLocks noChangeArrowheads="1"/>
            </p:cNvSpPr>
            <p:nvPr/>
          </p:nvSpPr>
          <p:spPr bwMode="auto">
            <a:xfrm>
              <a:off x="1620" y="889"/>
              <a:ext cx="488" cy="50"/>
            </a:xfrm>
            <a:prstGeom prst="rect">
              <a:avLst/>
            </a:prstGeom>
            <a:solidFill>
              <a:srgbClr val="83C1BB"/>
            </a:solidFill>
            <a:ln w="4763">
              <a:solidFill>
                <a:srgbClr val="FFFFFF"/>
              </a:solidFill>
              <a:miter lim="800000"/>
              <a:headEnd/>
              <a:tailEnd/>
            </a:ln>
          </p:spPr>
          <p:txBody>
            <a:bodyPr/>
            <a:lstStyle/>
            <a:p>
              <a:endParaRPr lang="es-PE"/>
            </a:p>
          </p:txBody>
        </p:sp>
        <p:sp>
          <p:nvSpPr>
            <p:cNvPr id="26675" name="Rectangle 53"/>
            <p:cNvSpPr>
              <a:spLocks noChangeArrowheads="1"/>
            </p:cNvSpPr>
            <p:nvPr/>
          </p:nvSpPr>
          <p:spPr bwMode="auto">
            <a:xfrm>
              <a:off x="1620" y="874"/>
              <a:ext cx="488" cy="15"/>
            </a:xfrm>
            <a:prstGeom prst="rect">
              <a:avLst/>
            </a:prstGeom>
            <a:solidFill>
              <a:srgbClr val="CC99FF"/>
            </a:solidFill>
            <a:ln w="4763">
              <a:solidFill>
                <a:srgbClr val="FFFFFF"/>
              </a:solidFill>
              <a:miter lim="800000"/>
              <a:headEnd/>
              <a:tailEnd/>
            </a:ln>
          </p:spPr>
          <p:txBody>
            <a:bodyPr/>
            <a:lstStyle/>
            <a:p>
              <a:endParaRPr lang="es-PE"/>
            </a:p>
          </p:txBody>
        </p:sp>
        <p:sp>
          <p:nvSpPr>
            <p:cNvPr id="26676" name="Rectangle 54"/>
            <p:cNvSpPr>
              <a:spLocks noChangeArrowheads="1"/>
            </p:cNvSpPr>
            <p:nvPr/>
          </p:nvSpPr>
          <p:spPr bwMode="auto">
            <a:xfrm>
              <a:off x="1620" y="801"/>
              <a:ext cx="488" cy="73"/>
            </a:xfrm>
            <a:prstGeom prst="rect">
              <a:avLst/>
            </a:prstGeom>
            <a:solidFill>
              <a:srgbClr val="FF99CC"/>
            </a:solidFill>
            <a:ln w="4763">
              <a:solidFill>
                <a:srgbClr val="FFFFFF"/>
              </a:solidFill>
              <a:miter lim="800000"/>
              <a:headEnd/>
              <a:tailEnd/>
            </a:ln>
          </p:spPr>
          <p:txBody>
            <a:bodyPr/>
            <a:lstStyle/>
            <a:p>
              <a:endParaRPr lang="es-PE"/>
            </a:p>
          </p:txBody>
        </p:sp>
        <p:sp>
          <p:nvSpPr>
            <p:cNvPr id="26677" name="Rectangle 55"/>
            <p:cNvSpPr>
              <a:spLocks noChangeArrowheads="1"/>
            </p:cNvSpPr>
            <p:nvPr/>
          </p:nvSpPr>
          <p:spPr bwMode="auto">
            <a:xfrm>
              <a:off x="1767" y="1543"/>
              <a:ext cx="203" cy="125"/>
            </a:xfrm>
            <a:prstGeom prst="rect">
              <a:avLst/>
            </a:prstGeom>
            <a:noFill/>
            <a:ln w="9525">
              <a:noFill/>
              <a:miter lim="800000"/>
              <a:headEnd/>
              <a:tailEnd/>
            </a:ln>
          </p:spPr>
          <p:txBody>
            <a:bodyPr wrap="none" lIns="0" tIns="0" rIns="0" bIns="0">
              <a:spAutoFit/>
            </a:bodyPr>
            <a:lstStyle/>
            <a:p>
              <a:r>
                <a:rPr lang="es-ES" sz="1300" b="1">
                  <a:solidFill>
                    <a:srgbClr val="000000"/>
                  </a:solidFill>
                  <a:latin typeface="Arial" pitchFamily="34" charset="0"/>
                </a:rPr>
                <a:t>69.7</a:t>
              </a:r>
              <a:endParaRPr lang="es-ES" sz="900" b="1">
                <a:latin typeface="Arial" pitchFamily="34" charset="0"/>
              </a:endParaRPr>
            </a:p>
          </p:txBody>
        </p:sp>
        <p:sp>
          <p:nvSpPr>
            <p:cNvPr id="26678" name="Rectangle 56"/>
            <p:cNvSpPr>
              <a:spLocks noChangeArrowheads="1"/>
            </p:cNvSpPr>
            <p:nvPr/>
          </p:nvSpPr>
          <p:spPr bwMode="auto">
            <a:xfrm>
              <a:off x="1767" y="1068"/>
              <a:ext cx="203" cy="125"/>
            </a:xfrm>
            <a:prstGeom prst="rect">
              <a:avLst/>
            </a:prstGeom>
            <a:noFill/>
            <a:ln w="9525">
              <a:noFill/>
              <a:miter lim="800000"/>
              <a:headEnd/>
              <a:tailEnd/>
            </a:ln>
          </p:spPr>
          <p:txBody>
            <a:bodyPr wrap="none" lIns="0" tIns="0" rIns="0" bIns="0">
              <a:spAutoFit/>
            </a:bodyPr>
            <a:lstStyle/>
            <a:p>
              <a:r>
                <a:rPr lang="es-ES" sz="1300" b="1" dirty="0">
                  <a:latin typeface="Arial" pitchFamily="34" charset="0"/>
                </a:rPr>
                <a:t>14.6</a:t>
              </a:r>
              <a:endParaRPr lang="es-ES" sz="900" b="1" dirty="0">
                <a:latin typeface="Arial" pitchFamily="34" charset="0"/>
              </a:endParaRPr>
            </a:p>
          </p:txBody>
        </p:sp>
      </p:grpSp>
      <p:grpSp>
        <p:nvGrpSpPr>
          <p:cNvPr id="12" name="Group 57"/>
          <p:cNvGrpSpPr>
            <a:grpSpLocks noChangeAspect="1"/>
          </p:cNvGrpSpPr>
          <p:nvPr/>
        </p:nvGrpSpPr>
        <p:grpSpPr bwMode="auto">
          <a:xfrm>
            <a:off x="3429000" y="2862263"/>
            <a:ext cx="2133600" cy="2133600"/>
            <a:chOff x="2160" y="1803"/>
            <a:chExt cx="1344" cy="1344"/>
          </a:xfrm>
        </p:grpSpPr>
        <p:sp>
          <p:nvSpPr>
            <p:cNvPr id="26659" name="AutoShape 58"/>
            <p:cNvSpPr>
              <a:spLocks noChangeAspect="1" noChangeArrowheads="1" noTextEdit="1"/>
            </p:cNvSpPr>
            <p:nvPr/>
          </p:nvSpPr>
          <p:spPr bwMode="auto">
            <a:xfrm>
              <a:off x="2160" y="1803"/>
              <a:ext cx="1344" cy="1344"/>
            </a:xfrm>
            <a:prstGeom prst="rect">
              <a:avLst/>
            </a:prstGeom>
            <a:noFill/>
            <a:ln w="9525">
              <a:noFill/>
              <a:miter lim="800000"/>
              <a:headEnd/>
              <a:tailEnd/>
            </a:ln>
          </p:spPr>
          <p:txBody>
            <a:bodyPr/>
            <a:lstStyle/>
            <a:p>
              <a:endParaRPr lang="es-PE"/>
            </a:p>
          </p:txBody>
        </p:sp>
        <p:sp>
          <p:nvSpPr>
            <p:cNvPr id="26660" name="Rectangle 59"/>
            <p:cNvSpPr>
              <a:spLocks noChangeArrowheads="1"/>
            </p:cNvSpPr>
            <p:nvPr/>
          </p:nvSpPr>
          <p:spPr bwMode="auto">
            <a:xfrm>
              <a:off x="2583" y="2327"/>
              <a:ext cx="498" cy="718"/>
            </a:xfrm>
            <a:prstGeom prst="rect">
              <a:avLst/>
            </a:prstGeom>
            <a:solidFill>
              <a:srgbClr val="FFFF99"/>
            </a:solidFill>
            <a:ln w="4763">
              <a:solidFill>
                <a:srgbClr val="FFFFFF"/>
              </a:solidFill>
              <a:miter lim="800000"/>
              <a:headEnd/>
              <a:tailEnd/>
            </a:ln>
          </p:spPr>
          <p:txBody>
            <a:bodyPr/>
            <a:lstStyle/>
            <a:p>
              <a:endParaRPr lang="es-PE"/>
            </a:p>
          </p:txBody>
        </p:sp>
        <p:sp>
          <p:nvSpPr>
            <p:cNvPr id="26661" name="Rectangle 60"/>
            <p:cNvSpPr>
              <a:spLocks noChangeArrowheads="1"/>
            </p:cNvSpPr>
            <p:nvPr/>
          </p:nvSpPr>
          <p:spPr bwMode="auto">
            <a:xfrm>
              <a:off x="2583" y="2147"/>
              <a:ext cx="498" cy="180"/>
            </a:xfrm>
            <a:prstGeom prst="rect">
              <a:avLst/>
            </a:prstGeom>
            <a:solidFill>
              <a:srgbClr val="FF3300"/>
            </a:solidFill>
            <a:ln w="4763">
              <a:solidFill>
                <a:srgbClr val="FFFFFF"/>
              </a:solidFill>
              <a:miter lim="800000"/>
              <a:headEnd/>
              <a:tailEnd/>
            </a:ln>
          </p:spPr>
          <p:txBody>
            <a:bodyPr/>
            <a:lstStyle/>
            <a:p>
              <a:endParaRPr lang="es-PE"/>
            </a:p>
          </p:txBody>
        </p:sp>
        <p:sp>
          <p:nvSpPr>
            <p:cNvPr id="26662" name="Rectangle 61"/>
            <p:cNvSpPr>
              <a:spLocks noChangeArrowheads="1"/>
            </p:cNvSpPr>
            <p:nvPr/>
          </p:nvSpPr>
          <p:spPr bwMode="auto">
            <a:xfrm>
              <a:off x="2583" y="2085"/>
              <a:ext cx="498" cy="62"/>
            </a:xfrm>
            <a:prstGeom prst="rect">
              <a:avLst/>
            </a:prstGeom>
            <a:solidFill>
              <a:srgbClr val="FF9900"/>
            </a:solidFill>
            <a:ln w="4763">
              <a:solidFill>
                <a:srgbClr val="FFFFFF"/>
              </a:solidFill>
              <a:miter lim="800000"/>
              <a:headEnd/>
              <a:tailEnd/>
            </a:ln>
          </p:spPr>
          <p:txBody>
            <a:bodyPr/>
            <a:lstStyle/>
            <a:p>
              <a:endParaRPr lang="es-PE"/>
            </a:p>
          </p:txBody>
        </p:sp>
        <p:sp>
          <p:nvSpPr>
            <p:cNvPr id="26663" name="Rectangle 62"/>
            <p:cNvSpPr>
              <a:spLocks noChangeArrowheads="1"/>
            </p:cNvSpPr>
            <p:nvPr/>
          </p:nvSpPr>
          <p:spPr bwMode="auto">
            <a:xfrm>
              <a:off x="2583" y="2049"/>
              <a:ext cx="498" cy="36"/>
            </a:xfrm>
            <a:prstGeom prst="rect">
              <a:avLst/>
            </a:prstGeom>
            <a:solidFill>
              <a:srgbClr val="83C1BB"/>
            </a:solidFill>
            <a:ln w="4763">
              <a:solidFill>
                <a:srgbClr val="FFFFFF"/>
              </a:solidFill>
              <a:miter lim="800000"/>
              <a:headEnd/>
              <a:tailEnd/>
            </a:ln>
          </p:spPr>
          <p:txBody>
            <a:bodyPr/>
            <a:lstStyle/>
            <a:p>
              <a:endParaRPr lang="es-PE"/>
            </a:p>
          </p:txBody>
        </p:sp>
        <p:sp>
          <p:nvSpPr>
            <p:cNvPr id="26664" name="Rectangle 63"/>
            <p:cNvSpPr>
              <a:spLocks noChangeArrowheads="1"/>
            </p:cNvSpPr>
            <p:nvPr/>
          </p:nvSpPr>
          <p:spPr bwMode="auto">
            <a:xfrm>
              <a:off x="2583" y="2006"/>
              <a:ext cx="498" cy="43"/>
            </a:xfrm>
            <a:prstGeom prst="rect">
              <a:avLst/>
            </a:prstGeom>
            <a:solidFill>
              <a:srgbClr val="CCCCFF"/>
            </a:solidFill>
            <a:ln w="4763">
              <a:solidFill>
                <a:srgbClr val="FFFFFF"/>
              </a:solidFill>
              <a:miter lim="800000"/>
              <a:headEnd/>
              <a:tailEnd/>
            </a:ln>
          </p:spPr>
          <p:txBody>
            <a:bodyPr/>
            <a:lstStyle/>
            <a:p>
              <a:endParaRPr lang="es-PE"/>
            </a:p>
          </p:txBody>
        </p:sp>
        <p:sp>
          <p:nvSpPr>
            <p:cNvPr id="26665" name="Rectangle 64"/>
            <p:cNvSpPr>
              <a:spLocks noChangeArrowheads="1"/>
            </p:cNvSpPr>
            <p:nvPr/>
          </p:nvSpPr>
          <p:spPr bwMode="auto">
            <a:xfrm>
              <a:off x="2583" y="1993"/>
              <a:ext cx="498" cy="13"/>
            </a:xfrm>
            <a:prstGeom prst="rect">
              <a:avLst/>
            </a:prstGeom>
            <a:solidFill>
              <a:srgbClr val="CC99FF"/>
            </a:solidFill>
            <a:ln w="4763">
              <a:solidFill>
                <a:srgbClr val="FFFFFF"/>
              </a:solidFill>
              <a:miter lim="800000"/>
              <a:headEnd/>
              <a:tailEnd/>
            </a:ln>
          </p:spPr>
          <p:txBody>
            <a:bodyPr/>
            <a:lstStyle/>
            <a:p>
              <a:endParaRPr lang="es-PE"/>
            </a:p>
          </p:txBody>
        </p:sp>
        <p:sp>
          <p:nvSpPr>
            <p:cNvPr id="26666" name="Rectangle 65"/>
            <p:cNvSpPr>
              <a:spLocks noChangeArrowheads="1"/>
            </p:cNvSpPr>
            <p:nvPr/>
          </p:nvSpPr>
          <p:spPr bwMode="auto">
            <a:xfrm>
              <a:off x="2583" y="1990"/>
              <a:ext cx="498" cy="3"/>
            </a:xfrm>
            <a:prstGeom prst="rect">
              <a:avLst/>
            </a:prstGeom>
            <a:solidFill>
              <a:srgbClr val="CCFFCC"/>
            </a:solidFill>
            <a:ln w="0">
              <a:solidFill>
                <a:srgbClr val="FFFFFF"/>
              </a:solidFill>
              <a:miter lim="800000"/>
              <a:headEnd/>
              <a:tailEnd/>
            </a:ln>
          </p:spPr>
          <p:txBody>
            <a:bodyPr/>
            <a:lstStyle/>
            <a:p>
              <a:endParaRPr lang="es-PE"/>
            </a:p>
          </p:txBody>
        </p:sp>
        <p:sp>
          <p:nvSpPr>
            <p:cNvPr id="26667" name="Rectangle 66"/>
            <p:cNvSpPr>
              <a:spLocks noChangeArrowheads="1"/>
            </p:cNvSpPr>
            <p:nvPr/>
          </p:nvSpPr>
          <p:spPr bwMode="auto">
            <a:xfrm>
              <a:off x="2583" y="1852"/>
              <a:ext cx="498" cy="138"/>
            </a:xfrm>
            <a:prstGeom prst="rect">
              <a:avLst/>
            </a:prstGeom>
            <a:solidFill>
              <a:srgbClr val="FF99CC"/>
            </a:solidFill>
            <a:ln w="4763">
              <a:solidFill>
                <a:srgbClr val="FFFFFF"/>
              </a:solidFill>
              <a:miter lim="800000"/>
              <a:headEnd/>
              <a:tailEnd/>
            </a:ln>
          </p:spPr>
          <p:txBody>
            <a:bodyPr/>
            <a:lstStyle/>
            <a:p>
              <a:endParaRPr lang="es-PE"/>
            </a:p>
          </p:txBody>
        </p:sp>
        <p:sp>
          <p:nvSpPr>
            <p:cNvPr id="26668" name="Rectangle 67"/>
            <p:cNvSpPr>
              <a:spLocks noChangeArrowheads="1"/>
            </p:cNvSpPr>
            <p:nvPr/>
          </p:nvSpPr>
          <p:spPr bwMode="auto">
            <a:xfrm>
              <a:off x="2725" y="2626"/>
              <a:ext cx="203" cy="125"/>
            </a:xfrm>
            <a:prstGeom prst="rect">
              <a:avLst/>
            </a:prstGeom>
            <a:noFill/>
            <a:ln w="9525">
              <a:noFill/>
              <a:miter lim="800000"/>
              <a:headEnd/>
              <a:tailEnd/>
            </a:ln>
          </p:spPr>
          <p:txBody>
            <a:bodyPr wrap="none" lIns="0" tIns="0" rIns="0" bIns="0">
              <a:spAutoFit/>
            </a:bodyPr>
            <a:lstStyle/>
            <a:p>
              <a:r>
                <a:rPr lang="es-ES" sz="1300" b="1">
                  <a:solidFill>
                    <a:srgbClr val="000000"/>
                  </a:solidFill>
                  <a:latin typeface="Arial" pitchFamily="34" charset="0"/>
                </a:rPr>
                <a:t>67.6</a:t>
              </a:r>
              <a:endParaRPr lang="es-ES" sz="900" b="1">
                <a:latin typeface="Arial" pitchFamily="34" charset="0"/>
              </a:endParaRPr>
            </a:p>
          </p:txBody>
        </p:sp>
        <p:sp>
          <p:nvSpPr>
            <p:cNvPr id="26669" name="Rectangle 68"/>
            <p:cNvSpPr>
              <a:spLocks noChangeArrowheads="1"/>
            </p:cNvSpPr>
            <p:nvPr/>
          </p:nvSpPr>
          <p:spPr bwMode="auto">
            <a:xfrm>
              <a:off x="2769" y="2177"/>
              <a:ext cx="116" cy="125"/>
            </a:xfrm>
            <a:prstGeom prst="rect">
              <a:avLst/>
            </a:prstGeom>
            <a:noFill/>
            <a:ln w="9525">
              <a:noFill/>
              <a:miter lim="800000"/>
              <a:headEnd/>
              <a:tailEnd/>
            </a:ln>
          </p:spPr>
          <p:txBody>
            <a:bodyPr wrap="none" lIns="0" tIns="0" rIns="0" bIns="0">
              <a:spAutoFit/>
            </a:bodyPr>
            <a:lstStyle/>
            <a:p>
              <a:r>
                <a:rPr lang="es-ES" sz="1300" b="1" dirty="0">
                  <a:latin typeface="Arial" pitchFamily="34" charset="0"/>
                </a:rPr>
                <a:t>17</a:t>
              </a:r>
              <a:endParaRPr lang="es-ES" sz="900" b="1" dirty="0">
                <a:latin typeface="Arial" pitchFamily="34" charset="0"/>
              </a:endParaRPr>
            </a:p>
          </p:txBody>
        </p:sp>
      </p:grpSp>
      <p:grpSp>
        <p:nvGrpSpPr>
          <p:cNvPr id="13" name="Group 69"/>
          <p:cNvGrpSpPr>
            <a:grpSpLocks noChangeAspect="1"/>
          </p:cNvGrpSpPr>
          <p:nvPr/>
        </p:nvGrpSpPr>
        <p:grpSpPr bwMode="auto">
          <a:xfrm>
            <a:off x="5414963" y="2171700"/>
            <a:ext cx="2200275" cy="2143125"/>
            <a:chOff x="3411" y="1368"/>
            <a:chExt cx="1386" cy="1350"/>
          </a:xfrm>
        </p:grpSpPr>
        <p:sp>
          <p:nvSpPr>
            <p:cNvPr id="26648" name="AutoShape 70"/>
            <p:cNvSpPr>
              <a:spLocks noChangeAspect="1" noChangeArrowheads="1" noTextEdit="1"/>
            </p:cNvSpPr>
            <p:nvPr/>
          </p:nvSpPr>
          <p:spPr bwMode="auto">
            <a:xfrm>
              <a:off x="3411" y="1368"/>
              <a:ext cx="1386" cy="1350"/>
            </a:xfrm>
            <a:prstGeom prst="rect">
              <a:avLst/>
            </a:prstGeom>
            <a:noFill/>
            <a:ln w="9525">
              <a:noFill/>
              <a:miter lim="800000"/>
              <a:headEnd/>
              <a:tailEnd/>
            </a:ln>
          </p:spPr>
          <p:txBody>
            <a:bodyPr/>
            <a:lstStyle/>
            <a:p>
              <a:endParaRPr lang="es-PE"/>
            </a:p>
          </p:txBody>
        </p:sp>
        <p:sp>
          <p:nvSpPr>
            <p:cNvPr id="26649" name="Rectangle 71"/>
            <p:cNvSpPr>
              <a:spLocks noChangeArrowheads="1"/>
            </p:cNvSpPr>
            <p:nvPr/>
          </p:nvSpPr>
          <p:spPr bwMode="auto">
            <a:xfrm>
              <a:off x="3846" y="2043"/>
              <a:ext cx="512" cy="567"/>
            </a:xfrm>
            <a:prstGeom prst="rect">
              <a:avLst/>
            </a:prstGeom>
            <a:solidFill>
              <a:srgbClr val="FFFF99"/>
            </a:solidFill>
            <a:ln w="6350">
              <a:solidFill>
                <a:srgbClr val="FFFFFF"/>
              </a:solidFill>
              <a:miter lim="800000"/>
              <a:headEnd/>
              <a:tailEnd/>
            </a:ln>
          </p:spPr>
          <p:txBody>
            <a:bodyPr/>
            <a:lstStyle/>
            <a:p>
              <a:endParaRPr lang="es-PE"/>
            </a:p>
          </p:txBody>
        </p:sp>
        <p:sp>
          <p:nvSpPr>
            <p:cNvPr id="26650" name="Rectangle 72"/>
            <p:cNvSpPr>
              <a:spLocks noChangeArrowheads="1"/>
            </p:cNvSpPr>
            <p:nvPr/>
          </p:nvSpPr>
          <p:spPr bwMode="auto">
            <a:xfrm>
              <a:off x="3846" y="1763"/>
              <a:ext cx="512" cy="280"/>
            </a:xfrm>
            <a:prstGeom prst="rect">
              <a:avLst/>
            </a:prstGeom>
            <a:solidFill>
              <a:srgbClr val="FF3300"/>
            </a:solidFill>
            <a:ln w="6350">
              <a:solidFill>
                <a:srgbClr val="FFFFFF"/>
              </a:solidFill>
              <a:miter lim="800000"/>
              <a:headEnd/>
              <a:tailEnd/>
            </a:ln>
          </p:spPr>
          <p:txBody>
            <a:bodyPr/>
            <a:lstStyle/>
            <a:p>
              <a:endParaRPr lang="es-PE"/>
            </a:p>
          </p:txBody>
        </p:sp>
        <p:sp>
          <p:nvSpPr>
            <p:cNvPr id="26651" name="Rectangle 73"/>
            <p:cNvSpPr>
              <a:spLocks noChangeArrowheads="1"/>
            </p:cNvSpPr>
            <p:nvPr/>
          </p:nvSpPr>
          <p:spPr bwMode="auto">
            <a:xfrm>
              <a:off x="3846" y="1679"/>
              <a:ext cx="512" cy="84"/>
            </a:xfrm>
            <a:prstGeom prst="rect">
              <a:avLst/>
            </a:prstGeom>
            <a:solidFill>
              <a:srgbClr val="FF9900"/>
            </a:solidFill>
            <a:ln w="6350">
              <a:solidFill>
                <a:srgbClr val="FFFFFF"/>
              </a:solidFill>
              <a:miter lim="800000"/>
              <a:headEnd/>
              <a:tailEnd/>
            </a:ln>
          </p:spPr>
          <p:txBody>
            <a:bodyPr/>
            <a:lstStyle/>
            <a:p>
              <a:endParaRPr lang="es-PE"/>
            </a:p>
          </p:txBody>
        </p:sp>
        <p:sp>
          <p:nvSpPr>
            <p:cNvPr id="26652" name="Rectangle 74"/>
            <p:cNvSpPr>
              <a:spLocks noChangeArrowheads="1"/>
            </p:cNvSpPr>
            <p:nvPr/>
          </p:nvSpPr>
          <p:spPr bwMode="auto">
            <a:xfrm>
              <a:off x="3846" y="1662"/>
              <a:ext cx="512" cy="17"/>
            </a:xfrm>
            <a:prstGeom prst="rect">
              <a:avLst/>
            </a:prstGeom>
            <a:solidFill>
              <a:srgbClr val="83C1BB"/>
            </a:solidFill>
            <a:ln w="6350">
              <a:solidFill>
                <a:srgbClr val="FFFFFF"/>
              </a:solidFill>
              <a:miter lim="800000"/>
              <a:headEnd/>
              <a:tailEnd/>
            </a:ln>
          </p:spPr>
          <p:txBody>
            <a:bodyPr/>
            <a:lstStyle/>
            <a:p>
              <a:endParaRPr lang="es-PE"/>
            </a:p>
          </p:txBody>
        </p:sp>
        <p:sp>
          <p:nvSpPr>
            <p:cNvPr id="26653" name="Rectangle 75"/>
            <p:cNvSpPr>
              <a:spLocks noChangeArrowheads="1"/>
            </p:cNvSpPr>
            <p:nvPr/>
          </p:nvSpPr>
          <p:spPr bwMode="auto">
            <a:xfrm>
              <a:off x="3846" y="1637"/>
              <a:ext cx="512" cy="25"/>
            </a:xfrm>
            <a:prstGeom prst="rect">
              <a:avLst/>
            </a:prstGeom>
            <a:solidFill>
              <a:srgbClr val="CCCCFF"/>
            </a:solidFill>
            <a:ln w="6350">
              <a:solidFill>
                <a:srgbClr val="FFFFFF"/>
              </a:solidFill>
              <a:miter lim="800000"/>
              <a:headEnd/>
              <a:tailEnd/>
            </a:ln>
          </p:spPr>
          <p:txBody>
            <a:bodyPr/>
            <a:lstStyle/>
            <a:p>
              <a:endParaRPr lang="es-PE"/>
            </a:p>
          </p:txBody>
        </p:sp>
        <p:sp>
          <p:nvSpPr>
            <p:cNvPr id="26654" name="Rectangle 76"/>
            <p:cNvSpPr>
              <a:spLocks noChangeArrowheads="1"/>
            </p:cNvSpPr>
            <p:nvPr/>
          </p:nvSpPr>
          <p:spPr bwMode="auto">
            <a:xfrm>
              <a:off x="3846" y="1602"/>
              <a:ext cx="512" cy="35"/>
            </a:xfrm>
            <a:prstGeom prst="rect">
              <a:avLst/>
            </a:prstGeom>
            <a:solidFill>
              <a:srgbClr val="CC99FF"/>
            </a:solidFill>
            <a:ln w="6350">
              <a:solidFill>
                <a:srgbClr val="FFFFFF"/>
              </a:solidFill>
              <a:miter lim="800000"/>
              <a:headEnd/>
              <a:tailEnd/>
            </a:ln>
          </p:spPr>
          <p:txBody>
            <a:bodyPr/>
            <a:lstStyle/>
            <a:p>
              <a:endParaRPr lang="es-PE"/>
            </a:p>
          </p:txBody>
        </p:sp>
        <p:sp>
          <p:nvSpPr>
            <p:cNvPr id="26655" name="Rectangle 77"/>
            <p:cNvSpPr>
              <a:spLocks noChangeArrowheads="1"/>
            </p:cNvSpPr>
            <p:nvPr/>
          </p:nvSpPr>
          <p:spPr bwMode="auto">
            <a:xfrm>
              <a:off x="3846" y="1571"/>
              <a:ext cx="512" cy="31"/>
            </a:xfrm>
            <a:prstGeom prst="rect">
              <a:avLst/>
            </a:prstGeom>
            <a:solidFill>
              <a:srgbClr val="CCFFCC"/>
            </a:solidFill>
            <a:ln w="6350">
              <a:solidFill>
                <a:srgbClr val="FFFFFF"/>
              </a:solidFill>
              <a:miter lim="800000"/>
              <a:headEnd/>
              <a:tailEnd/>
            </a:ln>
          </p:spPr>
          <p:txBody>
            <a:bodyPr/>
            <a:lstStyle/>
            <a:p>
              <a:endParaRPr lang="es-PE"/>
            </a:p>
          </p:txBody>
        </p:sp>
        <p:sp>
          <p:nvSpPr>
            <p:cNvPr id="26656" name="Rectangle 78"/>
            <p:cNvSpPr>
              <a:spLocks noChangeArrowheads="1"/>
            </p:cNvSpPr>
            <p:nvPr/>
          </p:nvSpPr>
          <p:spPr bwMode="auto">
            <a:xfrm>
              <a:off x="3846" y="1420"/>
              <a:ext cx="512" cy="151"/>
            </a:xfrm>
            <a:prstGeom prst="rect">
              <a:avLst/>
            </a:prstGeom>
            <a:solidFill>
              <a:srgbClr val="FF99CC"/>
            </a:solidFill>
            <a:ln w="6350">
              <a:solidFill>
                <a:srgbClr val="FFFFFF"/>
              </a:solidFill>
              <a:miter lim="800000"/>
              <a:headEnd/>
              <a:tailEnd/>
            </a:ln>
          </p:spPr>
          <p:txBody>
            <a:bodyPr/>
            <a:lstStyle/>
            <a:p>
              <a:endParaRPr lang="es-PE"/>
            </a:p>
          </p:txBody>
        </p:sp>
        <p:sp>
          <p:nvSpPr>
            <p:cNvPr id="26657" name="Rectangle 79"/>
            <p:cNvSpPr>
              <a:spLocks noChangeArrowheads="1"/>
            </p:cNvSpPr>
            <p:nvPr/>
          </p:nvSpPr>
          <p:spPr bwMode="auto">
            <a:xfrm>
              <a:off x="4004" y="2270"/>
              <a:ext cx="203" cy="125"/>
            </a:xfrm>
            <a:prstGeom prst="rect">
              <a:avLst/>
            </a:prstGeom>
            <a:noFill/>
            <a:ln w="9525">
              <a:noFill/>
              <a:miter lim="800000"/>
              <a:headEnd/>
              <a:tailEnd/>
            </a:ln>
          </p:spPr>
          <p:txBody>
            <a:bodyPr wrap="none" lIns="0" tIns="0" rIns="0" bIns="0">
              <a:spAutoFit/>
            </a:bodyPr>
            <a:lstStyle/>
            <a:p>
              <a:r>
                <a:rPr lang="es-ES" sz="1300" b="1">
                  <a:solidFill>
                    <a:srgbClr val="000000"/>
                  </a:solidFill>
                  <a:latin typeface="Arial" pitchFamily="34" charset="0"/>
                </a:rPr>
                <a:t>52.5</a:t>
              </a:r>
              <a:endParaRPr lang="es-ES" sz="900" b="1">
                <a:latin typeface="Arial" pitchFamily="34" charset="0"/>
              </a:endParaRPr>
            </a:p>
          </p:txBody>
        </p:sp>
        <p:sp>
          <p:nvSpPr>
            <p:cNvPr id="26658" name="Rectangle 80"/>
            <p:cNvSpPr>
              <a:spLocks noChangeArrowheads="1"/>
            </p:cNvSpPr>
            <p:nvPr/>
          </p:nvSpPr>
          <p:spPr bwMode="auto">
            <a:xfrm>
              <a:off x="4004" y="1847"/>
              <a:ext cx="203" cy="125"/>
            </a:xfrm>
            <a:prstGeom prst="rect">
              <a:avLst/>
            </a:prstGeom>
            <a:noFill/>
            <a:ln w="9525">
              <a:noFill/>
              <a:miter lim="800000"/>
              <a:headEnd/>
              <a:tailEnd/>
            </a:ln>
          </p:spPr>
          <p:txBody>
            <a:bodyPr wrap="none" lIns="0" tIns="0" rIns="0" bIns="0">
              <a:spAutoFit/>
            </a:bodyPr>
            <a:lstStyle/>
            <a:p>
              <a:r>
                <a:rPr lang="es-ES" sz="1300" b="1">
                  <a:latin typeface="Arial" pitchFamily="34" charset="0"/>
                </a:rPr>
                <a:t>25.7</a:t>
              </a:r>
              <a:endParaRPr lang="es-ES" sz="900" b="1">
                <a:latin typeface="Arial" pitchFamily="34"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sp>
        <p:nvSpPr>
          <p:cNvPr id="3" name="Content Placeholder 2"/>
          <p:cNvSpPr>
            <a:spLocks noGrp="1"/>
          </p:cNvSpPr>
          <p:nvPr>
            <p:ph idx="1"/>
          </p:nvPr>
        </p:nvSpPr>
        <p:spPr/>
        <p:txBody>
          <a:bodyPr/>
          <a:lstStyle/>
          <a:p>
            <a:endParaRPr lang="es-PE" dirty="0"/>
          </a:p>
        </p:txBody>
      </p:sp>
      <p:pic>
        <p:nvPicPr>
          <p:cNvPr id="1026" name="Imagen 24" descr="http://images.slidesharecdn.com/citologa-vaginal-nanitasworkshp-1225205602104371-8-slide-8-768.jpg?1225198463"/>
          <p:cNvPicPr>
            <a:picLocks noChangeAspect="1" noChangeArrowheads="1"/>
          </p:cNvPicPr>
          <p:nvPr/>
        </p:nvPicPr>
        <p:blipFill>
          <a:blip r:embed="rId2" cstate="print"/>
          <a:srcRect/>
          <a:stretch>
            <a:fillRect/>
          </a:stretch>
        </p:blipFill>
        <p:spPr bwMode="auto">
          <a:xfrm>
            <a:off x="0" y="-1"/>
            <a:ext cx="9144000" cy="6861881"/>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b="1" dirty="0" smtClean="0">
                <a:solidFill>
                  <a:srgbClr val="FF0000"/>
                </a:solidFill>
                <a:cs typeface="Times New Roman" pitchFamily="18" charset="0"/>
              </a:rPr>
              <a:t>CITOLOGÍA CERVICOUTERINA</a:t>
            </a:r>
            <a:r>
              <a:rPr lang="es-ES" dirty="0" smtClean="0">
                <a:solidFill>
                  <a:srgbClr val="FF0000"/>
                </a:solidFill>
                <a:cs typeface="Times New Roman" pitchFamily="18" charset="0"/>
              </a:rPr>
              <a:t/>
            </a:r>
            <a:br>
              <a:rPr lang="es-ES" dirty="0" smtClean="0">
                <a:solidFill>
                  <a:srgbClr val="FF0000"/>
                </a:solidFill>
                <a:cs typeface="Times New Roman" pitchFamily="18" charset="0"/>
              </a:rPr>
            </a:br>
            <a:endParaRPr lang="es-PE" dirty="0"/>
          </a:p>
        </p:txBody>
      </p:sp>
      <p:sp>
        <p:nvSpPr>
          <p:cNvPr id="8" name="Content Placeholder 7"/>
          <p:cNvSpPr>
            <a:spLocks noGrp="1"/>
          </p:cNvSpPr>
          <p:nvPr>
            <p:ph idx="1"/>
          </p:nvPr>
        </p:nvSpPr>
        <p:spPr>
          <a:xfrm>
            <a:off x="914400" y="1340768"/>
            <a:ext cx="7772400" cy="5014792"/>
          </a:xfrm>
        </p:spPr>
        <p:txBody>
          <a:bodyPr/>
          <a:lstStyle/>
          <a:p>
            <a:r>
              <a:rPr lang="es-ES" sz="3200" dirty="0" smtClean="0">
                <a:solidFill>
                  <a:srgbClr val="FFFF00"/>
                </a:solidFill>
                <a:cs typeface="Times New Roman" pitchFamily="18" charset="0"/>
              </a:rPr>
              <a:t>El examen de Papanicolaou es un examen de detección del cáncer </a:t>
            </a:r>
            <a:r>
              <a:rPr lang="es-ES" sz="3200" dirty="0" err="1" smtClean="0">
                <a:solidFill>
                  <a:srgbClr val="FFFF00"/>
                </a:solidFill>
                <a:cs typeface="Times New Roman" pitchFamily="18" charset="0"/>
              </a:rPr>
              <a:t>cervico</a:t>
            </a:r>
            <a:r>
              <a:rPr lang="es-ES" sz="3200" dirty="0" smtClean="0">
                <a:solidFill>
                  <a:srgbClr val="FFFF00"/>
                </a:solidFill>
                <a:cs typeface="Times New Roman" pitchFamily="18" charset="0"/>
              </a:rPr>
              <a:t> uterino, en el cual se examinan al microscopio las células tomadas sistemáticamente del cuello del útero y se evalúan los cambios morfológicos en las células debidas a procesos de enfermedad, en busca de alteraciones cancerosas o precancerosas.  </a:t>
            </a:r>
          </a:p>
          <a:p>
            <a:endParaRPr lang="es-PE" dirty="0"/>
          </a:p>
        </p:txBody>
      </p:sp>
      <p:pic>
        <p:nvPicPr>
          <p:cNvPr id="9" name="Picture 7" descr="http://images.google.com/images?q=tbn:UXpH_4UBXwvPjM:http://escuela.med.puc.cl/paginas/Cursos/tercero/patologia/fotos206-212/210.jpg">
            <a:hlinkClick r:id="rId2"/>
          </p:cNvPr>
          <p:cNvPicPr>
            <a:picLocks noChangeAspect="1" noChangeArrowheads="1"/>
          </p:cNvPicPr>
          <p:nvPr/>
        </p:nvPicPr>
        <p:blipFill>
          <a:blip r:embed="rId3" r:link="rId4" cstate="print">
            <a:lum bright="-2000"/>
          </a:blip>
          <a:srcRect/>
          <a:stretch>
            <a:fillRect/>
          </a:stretch>
        </p:blipFill>
        <p:spPr bwMode="auto">
          <a:xfrm>
            <a:off x="5943600" y="5661248"/>
            <a:ext cx="3200400" cy="1196752"/>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PE" dirty="0" smtClean="0"/>
              <a:t>MUESTRA INSATISFACTORIA</a:t>
            </a:r>
            <a:endParaRPr lang="es-PE" dirty="0"/>
          </a:p>
        </p:txBody>
      </p:sp>
      <p:sp>
        <p:nvSpPr>
          <p:cNvPr id="5" name="Content Placeholder 4"/>
          <p:cNvSpPr>
            <a:spLocks noGrp="1"/>
          </p:cNvSpPr>
          <p:nvPr>
            <p:ph idx="1"/>
          </p:nvPr>
        </p:nvSpPr>
        <p:spPr/>
        <p:txBody>
          <a:bodyPr>
            <a:normAutofit lnSpcReduction="10000"/>
          </a:bodyPr>
          <a:lstStyle/>
          <a:p>
            <a:r>
              <a:rPr lang="es-PE" dirty="0" smtClean="0">
                <a:solidFill>
                  <a:srgbClr val="FFFF00"/>
                </a:solidFill>
              </a:rPr>
              <a:t>Falta de ID de la paciente en el porta-objetos</a:t>
            </a:r>
          </a:p>
          <a:p>
            <a:r>
              <a:rPr lang="es-PE" dirty="0" smtClean="0">
                <a:solidFill>
                  <a:srgbClr val="FFFF00"/>
                </a:solidFill>
              </a:rPr>
              <a:t>Porta-objeto roto, irreparable</a:t>
            </a:r>
          </a:p>
          <a:p>
            <a:r>
              <a:rPr lang="es-PE" dirty="0" smtClean="0">
                <a:solidFill>
                  <a:srgbClr val="00B0F0"/>
                </a:solidFill>
              </a:rPr>
              <a:t>Celularias escasa (&lt; del 10% de células epiteliales claramente visibles.</a:t>
            </a:r>
          </a:p>
          <a:p>
            <a:r>
              <a:rPr lang="es-PE" dirty="0" smtClean="0">
                <a:solidFill>
                  <a:schemeClr val="accent2"/>
                </a:solidFill>
              </a:rPr>
              <a:t>Ocultamiento  de células epiteliales (&gt;75%)</a:t>
            </a:r>
          </a:p>
          <a:p>
            <a:pPr>
              <a:buNone/>
            </a:pPr>
            <a:r>
              <a:rPr lang="es-PE" dirty="0" smtClean="0">
                <a:solidFill>
                  <a:schemeClr val="accent2"/>
                </a:solidFill>
              </a:rPr>
              <a:t>        -  Sangre                         - Zonas densas</a:t>
            </a:r>
          </a:p>
          <a:p>
            <a:pPr>
              <a:buNone/>
            </a:pPr>
            <a:r>
              <a:rPr lang="es-PE" dirty="0" smtClean="0">
                <a:solidFill>
                  <a:schemeClr val="accent2"/>
                </a:solidFill>
              </a:rPr>
              <a:t>        -  Inflamación               - Artefactos de secado</a:t>
            </a:r>
          </a:p>
          <a:p>
            <a:pPr>
              <a:buNone/>
            </a:pPr>
            <a:r>
              <a:rPr lang="es-PE" dirty="0" smtClean="0">
                <a:solidFill>
                  <a:schemeClr val="accent2"/>
                </a:solidFill>
              </a:rPr>
              <a:t>        - Mala preservación     al aire.        </a:t>
            </a:r>
          </a:p>
          <a:p>
            <a:pPr>
              <a:buNone/>
            </a:pPr>
            <a:r>
              <a:rPr lang="es-PE" dirty="0" smtClean="0">
                <a:solidFill>
                  <a:schemeClr val="accent2"/>
                </a:solidFill>
              </a:rPr>
              <a:t>        - Material extraño                                                         </a:t>
            </a:r>
          </a:p>
          <a:p>
            <a:endParaRPr lang="es-PE"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a:t>
            </a:r>
            <a:endParaRPr lang="es-PE" dirty="0"/>
          </a:p>
        </p:txBody>
      </p:sp>
      <p:pic>
        <p:nvPicPr>
          <p:cNvPr id="172033" name="Picture 1"/>
          <p:cNvPicPr>
            <a:picLocks noGrp="1" noChangeAspect="1" noChangeArrowheads="1"/>
          </p:cNvPicPr>
          <p:nvPr>
            <p:ph idx="1"/>
          </p:nvPr>
        </p:nvPicPr>
        <p:blipFill>
          <a:blip r:embed="rId2" cstate="print"/>
          <a:srcRect l="37794" t="26836" r="20515" b="15242"/>
          <a:stretch>
            <a:fillRect/>
          </a:stretch>
        </p:blipFill>
        <p:spPr bwMode="auto">
          <a:xfrm>
            <a:off x="827584" y="332656"/>
            <a:ext cx="7920880" cy="590465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SISTEMA BETHESDA</a:t>
            </a:r>
            <a:endParaRPr lang="es-PE" dirty="0"/>
          </a:p>
        </p:txBody>
      </p:sp>
      <p:sp>
        <p:nvSpPr>
          <p:cNvPr id="3" name="Content Placeholder 2"/>
          <p:cNvSpPr>
            <a:spLocks noGrp="1"/>
          </p:cNvSpPr>
          <p:nvPr>
            <p:ph idx="1"/>
          </p:nvPr>
        </p:nvSpPr>
        <p:spPr/>
        <p:txBody>
          <a:bodyPr/>
          <a:lstStyle/>
          <a:p>
            <a:r>
              <a:rPr lang="es-PE" dirty="0" smtClean="0"/>
              <a:t>Para una citología convencional debe haber al menos 8,000 a 12,000 células escamosas</a:t>
            </a:r>
            <a:endParaRPr lang="en-US" dirty="0" smtClean="0"/>
          </a:p>
          <a:p>
            <a:pPr>
              <a:buNone/>
            </a:pPr>
            <a:r>
              <a:rPr lang="es-PE" dirty="0" smtClean="0"/>
              <a:t>   bien preservadas y en el caso de la citología en base líquida 5,000 a 20,000 células.</a:t>
            </a:r>
            <a:endParaRPr lang="en-US" dirty="0" smtClean="0"/>
          </a:p>
          <a:p>
            <a:r>
              <a:rPr lang="es-PE" dirty="0" smtClean="0"/>
              <a:t>En ambos </a:t>
            </a:r>
            <a:r>
              <a:rPr lang="es-PE" dirty="0" err="1" smtClean="0"/>
              <a:t>especimenes</a:t>
            </a:r>
            <a:r>
              <a:rPr lang="es-PE" dirty="0" smtClean="0"/>
              <a:t> se requieren al menos 10 células </a:t>
            </a:r>
            <a:r>
              <a:rPr lang="es-PE" dirty="0" err="1" smtClean="0"/>
              <a:t>endocervicales</a:t>
            </a:r>
            <a:r>
              <a:rPr lang="es-PE" dirty="0" smtClean="0"/>
              <a:t> o de </a:t>
            </a:r>
            <a:r>
              <a:rPr lang="es-PE" dirty="0" err="1" smtClean="0"/>
              <a:t>metaplasia</a:t>
            </a:r>
            <a:endParaRPr lang="en-US" dirty="0" smtClean="0"/>
          </a:p>
          <a:p>
            <a:pPr>
              <a:buNone/>
            </a:pPr>
            <a:r>
              <a:rPr lang="es-PE" dirty="0" smtClean="0"/>
              <a:t>     escamosa.</a:t>
            </a:r>
            <a:endParaRPr lang="en-US" dirty="0" smtClean="0"/>
          </a:p>
          <a:p>
            <a:endParaRPr lang="es-P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dirty="0" smtClean="0"/>
              <a:t>      GEORGE   PAPANICOLAU</a:t>
            </a:r>
            <a:endParaRPr lang="es-PE" dirty="0"/>
          </a:p>
        </p:txBody>
      </p:sp>
      <p:sp>
        <p:nvSpPr>
          <p:cNvPr id="3" name="Content Placeholder 2"/>
          <p:cNvSpPr>
            <a:spLocks noGrp="1"/>
          </p:cNvSpPr>
          <p:nvPr>
            <p:ph idx="1"/>
          </p:nvPr>
        </p:nvSpPr>
        <p:spPr/>
        <p:txBody>
          <a:bodyPr/>
          <a:lstStyle/>
          <a:p>
            <a:endParaRPr lang="es-PE" dirty="0" smtClean="0"/>
          </a:p>
          <a:p>
            <a:pPr>
              <a:buNone/>
            </a:pPr>
            <a:endParaRPr lang="es-PE" dirty="0" smtClean="0"/>
          </a:p>
        </p:txBody>
      </p:sp>
      <p:pic>
        <p:nvPicPr>
          <p:cNvPr id="4" name="Content Placeholder 3" descr="Dr Papanicolau">
            <a:hlinkClick r:id="rId2"/>
          </p:cNvPr>
          <p:cNvPicPr>
            <a:picLocks/>
          </p:cNvPicPr>
          <p:nvPr/>
        </p:nvPicPr>
        <p:blipFill>
          <a:blip r:embed="rId3" cstate="print"/>
          <a:srcRect/>
          <a:stretch>
            <a:fillRect/>
          </a:stretch>
        </p:blipFill>
        <p:spPr bwMode="auto">
          <a:xfrm>
            <a:off x="762000" y="1729581"/>
            <a:ext cx="7620000" cy="42672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PE" dirty="0" smtClean="0"/>
              <a:t>CONTENIDO CELULAR NORMAL EN EL FROTIS DE CERVIX </a:t>
            </a:r>
            <a:endParaRPr lang="es-PE" dirty="0"/>
          </a:p>
        </p:txBody>
      </p:sp>
      <p:sp>
        <p:nvSpPr>
          <p:cNvPr id="3" name="Content Placeholder 2"/>
          <p:cNvSpPr>
            <a:spLocks noGrp="1"/>
          </p:cNvSpPr>
          <p:nvPr>
            <p:ph idx="1"/>
          </p:nvPr>
        </p:nvSpPr>
        <p:spPr/>
        <p:txBody>
          <a:bodyPr>
            <a:normAutofit fontScale="85000" lnSpcReduction="20000"/>
          </a:bodyPr>
          <a:lstStyle/>
          <a:p>
            <a:r>
              <a:rPr lang="es-PE" sz="2800" dirty="0" smtClean="0"/>
              <a:t>CELULAS DEL EPITELIO PLANO DEL ECTOCERVIX.</a:t>
            </a:r>
          </a:p>
          <a:p>
            <a:r>
              <a:rPr lang="es-PE" sz="2800" dirty="0" smtClean="0"/>
              <a:t>CELULAS DEL EPITELIO CILINDRICO DEL CANAL ENDOCERVICAL.</a:t>
            </a:r>
          </a:p>
          <a:p>
            <a:r>
              <a:rPr lang="es-PE" sz="2800" dirty="0" smtClean="0"/>
              <a:t>CELULAS DEL EPITELIO METAPLASICO DE LA ZONA DE TRANSFORMACION.</a:t>
            </a:r>
          </a:p>
          <a:p>
            <a:r>
              <a:rPr lang="es-PE" sz="2800" dirty="0" smtClean="0"/>
              <a:t>CELULAS DE OTRAS PARTES DEL TRACTO GENITAL POR EJ: CELULAS ENDOMETRIALES.</a:t>
            </a:r>
          </a:p>
          <a:p>
            <a:r>
              <a:rPr lang="es-PE" sz="2800" dirty="0" smtClean="0"/>
              <a:t>HISTIOCITOS,LEUCOCITOS Y ERITROCITOS.</a:t>
            </a:r>
          </a:p>
          <a:p>
            <a:r>
              <a:rPr lang="es-PE" sz="2800" dirty="0" smtClean="0"/>
              <a:t>FLORA VAGINAL NORMAL(LACTOBACILOS).</a:t>
            </a:r>
          </a:p>
          <a:p>
            <a:r>
              <a:rPr lang="es-PE" sz="2800" dirty="0" smtClean="0"/>
              <a:t>CONTAMINANTES P,EJ. ESPERMATOZOIDES,GRANULOS DE TALCO.</a:t>
            </a:r>
          </a:p>
          <a:p>
            <a:r>
              <a:rPr lang="es-PE" sz="2800" dirty="0" smtClean="0"/>
              <a:t>HILOS DE MOCO CERVICAL</a:t>
            </a:r>
          </a:p>
          <a:p>
            <a:pPr>
              <a:buNone/>
            </a:pPr>
            <a:endParaRPr lang="es-P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PE" dirty="0" smtClean="0"/>
              <a:t>PAP  CONVENCIONAL</a:t>
            </a:r>
            <a:endParaRPr lang="es-PE" dirty="0"/>
          </a:p>
        </p:txBody>
      </p:sp>
      <p:sp>
        <p:nvSpPr>
          <p:cNvPr id="3" name="Content Placeholder 2"/>
          <p:cNvSpPr>
            <a:spLocks noGrp="1"/>
          </p:cNvSpPr>
          <p:nvPr>
            <p:ph idx="1"/>
          </p:nvPr>
        </p:nvSpPr>
        <p:spPr/>
        <p:txBody>
          <a:bodyPr>
            <a:normAutofit/>
          </a:bodyPr>
          <a:lstStyle/>
          <a:p>
            <a:pPr>
              <a:buNone/>
            </a:pPr>
            <a:endParaRPr lang="es-PE" sz="2800" dirty="0" smtClean="0"/>
          </a:p>
          <a:p>
            <a:pPr algn="just">
              <a:buNone/>
            </a:pPr>
            <a:r>
              <a:rPr lang="es-PE" sz="2800" dirty="0" smtClean="0"/>
              <a:t>    </a:t>
            </a:r>
            <a:r>
              <a:rPr lang="es-PE" sz="3200" dirty="0" smtClean="0">
                <a:solidFill>
                  <a:srgbClr val="FF0000"/>
                </a:solidFill>
              </a:rPr>
              <a:t>La citología convencional o </a:t>
            </a:r>
            <a:r>
              <a:rPr lang="es-PE" sz="3200" dirty="0" err="1" smtClean="0">
                <a:solidFill>
                  <a:srgbClr val="FF0000"/>
                </a:solidFill>
              </a:rPr>
              <a:t>Pap</a:t>
            </a:r>
            <a:r>
              <a:rPr lang="es-PE" sz="3200" dirty="0" smtClean="0">
                <a:solidFill>
                  <a:srgbClr val="FF0000"/>
                </a:solidFill>
              </a:rPr>
              <a:t> es y continua siendo el método de </a:t>
            </a:r>
            <a:r>
              <a:rPr lang="es-PE" sz="3200" dirty="0" err="1" smtClean="0">
                <a:solidFill>
                  <a:srgbClr val="FF0000"/>
                </a:solidFill>
              </a:rPr>
              <a:t>tamizaje</a:t>
            </a:r>
            <a:r>
              <a:rPr lang="es-PE" sz="3200" dirty="0" smtClean="0">
                <a:solidFill>
                  <a:srgbClr val="FF0000"/>
                </a:solidFill>
              </a:rPr>
              <a:t> estándar para la detección del cáncer de cuello uterino desde los años 40 adquiriendo gran aceptación en la practica diagnostica lo que ha  resultado en una disminución del 70 % de muertes por </a:t>
            </a:r>
            <a:r>
              <a:rPr lang="es-PE" sz="3200" dirty="0" err="1" smtClean="0">
                <a:solidFill>
                  <a:srgbClr val="FF0000"/>
                </a:solidFill>
              </a:rPr>
              <a:t>ca</a:t>
            </a:r>
            <a:r>
              <a:rPr lang="es-PE" sz="3200" dirty="0" smtClean="0">
                <a:solidFill>
                  <a:srgbClr val="FF0000"/>
                </a:solidFill>
              </a:rPr>
              <a:t> cérvix  en los últimos  40 años .</a:t>
            </a:r>
          </a:p>
          <a:p>
            <a:pPr>
              <a:buNone/>
            </a:pPr>
            <a:endParaRPr lang="es-PE" sz="3200" dirty="0" smtClean="0">
              <a:solidFill>
                <a:srgbClr val="FF0000"/>
              </a:solidFill>
            </a:endParaRPr>
          </a:p>
          <a:p>
            <a:endParaRPr lang="es-PE" sz="3200"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PE" dirty="0" smtClean="0"/>
              <a:t>DESVENTAJAS PC</a:t>
            </a:r>
            <a:endParaRPr lang="es-PE" dirty="0"/>
          </a:p>
        </p:txBody>
      </p:sp>
      <p:sp>
        <p:nvSpPr>
          <p:cNvPr id="3" name="Content Placeholder 2"/>
          <p:cNvSpPr>
            <a:spLocks noGrp="1"/>
          </p:cNvSpPr>
          <p:nvPr>
            <p:ph idx="1"/>
          </p:nvPr>
        </p:nvSpPr>
        <p:spPr>
          <a:xfrm>
            <a:off x="914400" y="1556792"/>
            <a:ext cx="7772400" cy="4798768"/>
          </a:xfrm>
        </p:spPr>
        <p:txBody>
          <a:bodyPr>
            <a:normAutofit lnSpcReduction="10000"/>
          </a:bodyPr>
          <a:lstStyle/>
          <a:p>
            <a:r>
              <a:rPr lang="es-PE" sz="3200" dirty="0" smtClean="0">
                <a:solidFill>
                  <a:srgbClr val="FFFF00"/>
                </a:solidFill>
                <a:latin typeface="Times New Roman"/>
                <a:cs typeface="Times New Roman"/>
              </a:rPr>
              <a:t>Mayor porcentaje de falsos negativos.</a:t>
            </a:r>
          </a:p>
          <a:p>
            <a:r>
              <a:rPr lang="es-PE" sz="3200" dirty="0" smtClean="0">
                <a:solidFill>
                  <a:srgbClr val="FFFF00"/>
                </a:solidFill>
                <a:latin typeface="Times New Roman"/>
                <a:cs typeface="Times New Roman"/>
              </a:rPr>
              <a:t>No hay un sistema de screinning y rescreening automatizado.</a:t>
            </a:r>
          </a:p>
          <a:p>
            <a:r>
              <a:rPr lang="es-PE" sz="3200" dirty="0" smtClean="0">
                <a:solidFill>
                  <a:srgbClr val="FFFF00"/>
                </a:solidFill>
                <a:latin typeface="Times New Roman"/>
                <a:cs typeface="Times New Roman"/>
              </a:rPr>
              <a:t>Limitaciones en la sensibilidad y la especificidad.</a:t>
            </a:r>
          </a:p>
          <a:p>
            <a:r>
              <a:rPr lang="es-PE" sz="3200" dirty="0" smtClean="0">
                <a:solidFill>
                  <a:srgbClr val="FFFF00"/>
                </a:solidFill>
                <a:latin typeface="Times New Roman"/>
                <a:cs typeface="Times New Roman"/>
              </a:rPr>
              <a:t>Deficiencia en la </a:t>
            </a:r>
            <a:r>
              <a:rPr lang="es-PE" sz="3200" dirty="0" err="1" smtClean="0">
                <a:solidFill>
                  <a:srgbClr val="FFFF00"/>
                </a:solidFill>
                <a:latin typeface="Times New Roman"/>
                <a:cs typeface="Times New Roman"/>
              </a:rPr>
              <a:t>recoleccion</a:t>
            </a:r>
            <a:r>
              <a:rPr lang="es-PE" sz="3200" dirty="0" smtClean="0">
                <a:solidFill>
                  <a:srgbClr val="FFFF00"/>
                </a:solidFill>
                <a:latin typeface="Times New Roman"/>
                <a:cs typeface="Times New Roman"/>
              </a:rPr>
              <a:t> total de la </a:t>
            </a:r>
            <a:r>
              <a:rPr lang="es-PE" sz="3200" dirty="0" err="1" smtClean="0">
                <a:solidFill>
                  <a:srgbClr val="FFFF00"/>
                </a:solidFill>
                <a:latin typeface="Times New Roman"/>
                <a:cs typeface="Times New Roman"/>
              </a:rPr>
              <a:t>muestra,fijacion</a:t>
            </a:r>
            <a:r>
              <a:rPr lang="es-PE" sz="3200" dirty="0" smtClean="0">
                <a:solidFill>
                  <a:srgbClr val="FFFF00"/>
                </a:solidFill>
                <a:latin typeface="Times New Roman"/>
                <a:cs typeface="Times New Roman"/>
              </a:rPr>
              <a:t> </a:t>
            </a:r>
            <a:r>
              <a:rPr lang="es-PE" sz="3200" dirty="0" err="1" smtClean="0">
                <a:solidFill>
                  <a:srgbClr val="FFFF00"/>
                </a:solidFill>
                <a:latin typeface="Times New Roman"/>
                <a:cs typeface="Times New Roman"/>
              </a:rPr>
              <a:t>deficiente,falta</a:t>
            </a:r>
            <a:r>
              <a:rPr lang="es-PE" sz="3200" dirty="0" smtClean="0">
                <a:solidFill>
                  <a:srgbClr val="FFFF00"/>
                </a:solidFill>
                <a:latin typeface="Times New Roman"/>
                <a:cs typeface="Times New Roman"/>
              </a:rPr>
              <a:t> de </a:t>
            </a:r>
            <a:r>
              <a:rPr lang="es-PE" sz="3200" dirty="0" err="1" smtClean="0">
                <a:solidFill>
                  <a:srgbClr val="FFFF00"/>
                </a:solidFill>
                <a:latin typeface="Times New Roman"/>
                <a:cs typeface="Times New Roman"/>
              </a:rPr>
              <a:t>distribucion</a:t>
            </a:r>
            <a:r>
              <a:rPr lang="es-PE" sz="3200" dirty="0" smtClean="0">
                <a:solidFill>
                  <a:srgbClr val="FFFF00"/>
                </a:solidFill>
                <a:latin typeface="Times New Roman"/>
                <a:cs typeface="Times New Roman"/>
              </a:rPr>
              <a:t> aleatoria de las </a:t>
            </a:r>
            <a:r>
              <a:rPr lang="es-PE" sz="3200" dirty="0" err="1" smtClean="0">
                <a:solidFill>
                  <a:srgbClr val="FFFF00"/>
                </a:solidFill>
                <a:latin typeface="Times New Roman"/>
                <a:cs typeface="Times New Roman"/>
              </a:rPr>
              <a:t>celulas</a:t>
            </a:r>
            <a:r>
              <a:rPr lang="es-PE" sz="3200" dirty="0" smtClean="0">
                <a:solidFill>
                  <a:srgbClr val="FFFF00"/>
                </a:solidFill>
                <a:latin typeface="Times New Roman"/>
                <a:cs typeface="Times New Roman"/>
              </a:rPr>
              <a:t> </a:t>
            </a:r>
            <a:r>
              <a:rPr lang="es-PE" sz="3200" dirty="0" err="1" smtClean="0">
                <a:solidFill>
                  <a:srgbClr val="FFFF00"/>
                </a:solidFill>
                <a:latin typeface="Times New Roman"/>
                <a:cs typeface="Times New Roman"/>
              </a:rPr>
              <a:t>anomalas,existencia</a:t>
            </a:r>
            <a:r>
              <a:rPr lang="es-PE" sz="3200" dirty="0" smtClean="0">
                <a:solidFill>
                  <a:srgbClr val="FFFF00"/>
                </a:solidFill>
                <a:latin typeface="Times New Roman"/>
                <a:cs typeface="Times New Roman"/>
              </a:rPr>
              <a:t> de elementos perturbadores. </a:t>
            </a:r>
          </a:p>
          <a:p>
            <a:endParaRPr lang="es-PE" sz="2800" dirty="0" smtClean="0">
              <a:solidFill>
                <a:srgbClr val="FFFF00"/>
              </a:solidFill>
              <a:latin typeface="Times New Roman"/>
              <a:cs typeface="Times New Roman"/>
            </a:endParaRPr>
          </a:p>
          <a:p>
            <a:endParaRPr lang="es-PE"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sp>
        <p:nvSpPr>
          <p:cNvPr id="3" name="Content Placeholder 2"/>
          <p:cNvSpPr>
            <a:spLocks noGrp="1"/>
          </p:cNvSpPr>
          <p:nvPr>
            <p:ph idx="1"/>
          </p:nvPr>
        </p:nvSpPr>
        <p:spPr/>
        <p:txBody>
          <a:bodyPr/>
          <a:lstStyle/>
          <a:p>
            <a:endParaRPr lang="es-PE"/>
          </a:p>
        </p:txBody>
      </p:sp>
      <p:pic>
        <p:nvPicPr>
          <p:cNvPr id="4" name="Picture 11" descr="Refuerzo nuclear1"/>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sp>
        <p:nvSpPr>
          <p:cNvPr id="3" name="Content Placeholder 2"/>
          <p:cNvSpPr>
            <a:spLocks noGrp="1"/>
          </p:cNvSpPr>
          <p:nvPr>
            <p:ph idx="1"/>
          </p:nvPr>
        </p:nvSpPr>
        <p:spPr/>
        <p:txBody>
          <a:bodyPr/>
          <a:lstStyle/>
          <a:p>
            <a:endParaRPr lang="es-PE"/>
          </a:p>
        </p:txBody>
      </p:sp>
      <p:pic>
        <p:nvPicPr>
          <p:cNvPr id="4" name="Picture 2" descr="http://t1.gstatic.com/images?q=tbn:ANd9GcQnidvTtT-a-KfbfddFsswH-vVLitExXQ4J-pGqOLW1lVeSD25usg"/>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solidFill>
                  <a:srgbClr val="C00000"/>
                </a:solidFill>
              </a:rPr>
              <a:t>EFICACIA DE LA PRUEBA DE PAPANICOLAO CONVENCIONAL</a:t>
            </a:r>
            <a:endParaRPr lang="es-PE" dirty="0">
              <a:solidFill>
                <a:srgbClr val="C00000"/>
              </a:solidFill>
            </a:endParaRPr>
          </a:p>
        </p:txBody>
      </p:sp>
      <p:sp>
        <p:nvSpPr>
          <p:cNvPr id="5" name="Content Placeholder 4"/>
          <p:cNvSpPr>
            <a:spLocks noGrp="1"/>
          </p:cNvSpPr>
          <p:nvPr>
            <p:ph idx="1"/>
          </p:nvPr>
        </p:nvSpPr>
        <p:spPr/>
        <p:txBody>
          <a:bodyPr/>
          <a:lstStyle/>
          <a:p>
            <a:pPr>
              <a:defRPr/>
            </a:pPr>
            <a:r>
              <a:rPr lang="es-PE" sz="3200" dirty="0" smtClean="0">
                <a:solidFill>
                  <a:srgbClr val="FF0000"/>
                </a:solidFill>
              </a:rPr>
              <a:t>SENSIBILIDAD= 51%  Para CIN I  o </a:t>
            </a:r>
          </a:p>
          <a:p>
            <a:pPr>
              <a:buNone/>
              <a:defRPr/>
            </a:pPr>
            <a:r>
              <a:rPr lang="es-PE" sz="3200" dirty="0" smtClean="0">
                <a:solidFill>
                  <a:srgbClr val="FF0000"/>
                </a:solidFill>
              </a:rPr>
              <a:t>    mayor</a:t>
            </a:r>
          </a:p>
          <a:p>
            <a:pPr>
              <a:buFontTx/>
              <a:buChar char="-"/>
              <a:defRPr/>
            </a:pPr>
            <a:r>
              <a:rPr lang="es-PE" sz="3200" dirty="0" smtClean="0">
                <a:solidFill>
                  <a:srgbClr val="FF0000"/>
                </a:solidFill>
              </a:rPr>
              <a:t>Márgenes de 37 % a 84 %   </a:t>
            </a:r>
          </a:p>
          <a:p>
            <a:pPr>
              <a:defRPr/>
            </a:pPr>
            <a:r>
              <a:rPr lang="es-PE" sz="3200" dirty="0" smtClean="0"/>
              <a:t> </a:t>
            </a:r>
            <a:r>
              <a:rPr lang="es-PE" sz="3200" dirty="0" smtClean="0">
                <a:solidFill>
                  <a:srgbClr val="FFFF00"/>
                </a:solidFill>
              </a:rPr>
              <a:t>ESPEC IFICIDAD:  98 %  Para CIN I  o mayor.</a:t>
            </a:r>
          </a:p>
          <a:p>
            <a:pPr>
              <a:buNone/>
              <a:defRPr/>
            </a:pPr>
            <a:r>
              <a:rPr lang="es-PE" sz="3200" dirty="0" smtClean="0">
                <a:solidFill>
                  <a:srgbClr val="FFFF00"/>
                </a:solidFill>
              </a:rPr>
              <a:t> - Márgenes de 86 % a 100 %  </a:t>
            </a:r>
          </a:p>
          <a:p>
            <a:pPr>
              <a:buNone/>
              <a:defRPr/>
            </a:pPr>
            <a:r>
              <a:rPr lang="es-PE" sz="2400" dirty="0" err="1" smtClean="0">
                <a:solidFill>
                  <a:schemeClr val="accent4"/>
                </a:solidFill>
              </a:rPr>
              <a:t>Laboratoire</a:t>
            </a:r>
            <a:r>
              <a:rPr lang="es-PE" sz="2400" dirty="0" smtClean="0">
                <a:solidFill>
                  <a:schemeClr val="accent4"/>
                </a:solidFill>
              </a:rPr>
              <a:t> Pasteur-</a:t>
            </a:r>
            <a:r>
              <a:rPr lang="es-PE" sz="2400" dirty="0" err="1" smtClean="0">
                <a:solidFill>
                  <a:schemeClr val="accent4"/>
                </a:solidFill>
              </a:rPr>
              <a:t>Cerba</a:t>
            </a:r>
            <a:r>
              <a:rPr lang="es-PE" sz="2400" dirty="0" smtClean="0">
                <a:solidFill>
                  <a:schemeClr val="accent4"/>
                </a:solidFill>
              </a:rPr>
              <a:t>-France</a:t>
            </a:r>
          </a:p>
          <a:p>
            <a:endParaRPr lang="es-PE"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FALSOS NEGATIVOS</a:t>
            </a:r>
            <a:endParaRPr lang="es-PE" dirty="0"/>
          </a:p>
        </p:txBody>
      </p:sp>
      <p:sp>
        <p:nvSpPr>
          <p:cNvPr id="5" name="Content Placeholder 4"/>
          <p:cNvSpPr>
            <a:spLocks noGrp="1"/>
          </p:cNvSpPr>
          <p:nvPr>
            <p:ph idx="1"/>
          </p:nvPr>
        </p:nvSpPr>
        <p:spPr/>
        <p:txBody>
          <a:bodyPr/>
          <a:lstStyle/>
          <a:p>
            <a:r>
              <a:rPr lang="es-PE" sz="2800" dirty="0" smtClean="0">
                <a:solidFill>
                  <a:srgbClr val="FFFF00"/>
                </a:solidFill>
                <a:latin typeface="Corbel" pitchFamily="34" charset="0"/>
              </a:rPr>
              <a:t>65% de los casos es por error en el muestreo</a:t>
            </a:r>
          </a:p>
          <a:p>
            <a:r>
              <a:rPr lang="es-PE" sz="2800" dirty="0" smtClean="0">
                <a:solidFill>
                  <a:srgbClr val="FFFF00"/>
                </a:solidFill>
                <a:latin typeface="Corbel" pitchFamily="34" charset="0"/>
              </a:rPr>
              <a:t>• 35% es por error en la detección o lectura</a:t>
            </a:r>
          </a:p>
          <a:p>
            <a:r>
              <a:rPr lang="es-PE" sz="2800" dirty="0" smtClean="0">
                <a:solidFill>
                  <a:srgbClr val="FFFF00"/>
                </a:solidFill>
                <a:latin typeface="Corbel" pitchFamily="34" charset="0"/>
              </a:rPr>
              <a:t>– Artefactos por secado al aire</a:t>
            </a:r>
          </a:p>
          <a:p>
            <a:r>
              <a:rPr lang="es-PE" sz="2800" dirty="0" smtClean="0">
                <a:solidFill>
                  <a:srgbClr val="00B0F0"/>
                </a:solidFill>
                <a:latin typeface="Corbel" pitchFamily="34" charset="0"/>
              </a:rPr>
              <a:t>– Oscurecimiento por:</a:t>
            </a:r>
          </a:p>
          <a:p>
            <a:r>
              <a:rPr lang="es-PE" sz="2800" dirty="0" smtClean="0">
                <a:solidFill>
                  <a:srgbClr val="00B0F0"/>
                </a:solidFill>
                <a:latin typeface="Corbel" pitchFamily="34" charset="0"/>
              </a:rPr>
              <a:t>• Sangre</a:t>
            </a:r>
          </a:p>
          <a:p>
            <a:r>
              <a:rPr lang="es-PE" sz="2800" dirty="0" smtClean="0">
                <a:solidFill>
                  <a:srgbClr val="00B0F0"/>
                </a:solidFill>
                <a:latin typeface="Corbel" pitchFamily="34" charset="0"/>
              </a:rPr>
              <a:t>• Células inflamatorias y moco</a:t>
            </a:r>
          </a:p>
          <a:p>
            <a:r>
              <a:rPr lang="pt-BR" sz="2800" dirty="0" smtClean="0">
                <a:solidFill>
                  <a:srgbClr val="00B0F0"/>
                </a:solidFill>
                <a:latin typeface="Corbel" pitchFamily="34" charset="0"/>
              </a:rPr>
              <a:t>• Restos celulares o material necrótico.</a:t>
            </a:r>
          </a:p>
          <a:p>
            <a:r>
              <a:rPr lang="es-PE" sz="2800" dirty="0" smtClean="0">
                <a:solidFill>
                  <a:schemeClr val="accent2"/>
                </a:solidFill>
                <a:latin typeface="Corbel" pitchFamily="34" charset="0"/>
              </a:rPr>
              <a:t>• 10 a 39% de las láminas son clasificadas como “Limitadas  por”</a:t>
            </a:r>
            <a:endParaRPr lang="es-P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sp>
        <p:nvSpPr>
          <p:cNvPr id="3" name="Content Placeholder 2"/>
          <p:cNvSpPr>
            <a:spLocks noGrp="1"/>
          </p:cNvSpPr>
          <p:nvPr>
            <p:ph idx="1"/>
          </p:nvPr>
        </p:nvSpPr>
        <p:spPr/>
        <p:txBody>
          <a:bodyPr/>
          <a:lstStyle/>
          <a:p>
            <a:endParaRPr lang="es-PE"/>
          </a:p>
        </p:txBody>
      </p:sp>
      <p:pic>
        <p:nvPicPr>
          <p:cNvPr id="4" name="Picture 3"/>
          <p:cNvPicPr>
            <a:picLocks noChangeAspect="1" noChangeArrowheads="1"/>
          </p:cNvPicPr>
          <p:nvPr/>
        </p:nvPicPr>
        <p:blipFill>
          <a:blip r:embed="rId2" cstate="print"/>
          <a:srcRect/>
          <a:stretch>
            <a:fillRect/>
          </a:stretch>
        </p:blipFill>
        <p:spPr bwMode="auto">
          <a:xfrm>
            <a:off x="152400" y="-243408"/>
            <a:ext cx="9144000" cy="6925196"/>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graphicFrame>
        <p:nvGraphicFramePr>
          <p:cNvPr id="153602" name="Object 2"/>
          <p:cNvGraphicFramePr>
            <a:graphicFrameLocks noChangeAspect="1"/>
          </p:cNvGraphicFramePr>
          <p:nvPr>
            <p:ph idx="1"/>
          </p:nvPr>
        </p:nvGraphicFramePr>
        <p:xfrm>
          <a:off x="-433108" y="-323998"/>
          <a:ext cx="9577108" cy="7181998"/>
        </p:xfrm>
        <a:graphic>
          <a:graphicData uri="http://schemas.openxmlformats.org/presentationml/2006/ole">
            <p:oleObj spid="_x0000_s153602" name="Diapositiva" r:id="rId3" imgW="4570640" imgH="3427459" progId="PowerPoint.Template.12">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sp>
        <p:nvSpPr>
          <p:cNvPr id="3" name="Content Placeholder 2"/>
          <p:cNvSpPr>
            <a:spLocks noGrp="1"/>
          </p:cNvSpPr>
          <p:nvPr>
            <p:ph idx="1"/>
          </p:nvPr>
        </p:nvSpPr>
        <p:spPr/>
        <p:txBody>
          <a:bodyPr/>
          <a:lstStyle/>
          <a:p>
            <a:endParaRPr lang="es-PE"/>
          </a:p>
        </p:txBody>
      </p:sp>
      <p:pic>
        <p:nvPicPr>
          <p:cNvPr id="4" name="Content Placeholder 3"/>
          <p:cNvPicPr>
            <a:picLocks/>
          </p:cNvPicPr>
          <p:nvPr/>
        </p:nvPicPr>
        <p:blipFill>
          <a:blip r:embed="rId2" cstate="print"/>
          <a:srcRect l="20352" t="10078" r="19748" b="8991"/>
          <a:stretch>
            <a:fillRect/>
          </a:stretch>
        </p:blipFill>
        <p:spPr bwMode="auto">
          <a:xfrm>
            <a:off x="0" y="0"/>
            <a:ext cx="8964488" cy="65973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SCREENING</a:t>
            </a:r>
            <a:endParaRPr lang="es-PE" dirty="0"/>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smtClean="0"/>
              <a:t>1916 –EL </a:t>
            </a:r>
            <a:r>
              <a:rPr lang="es-PE" dirty="0" smtClean="0"/>
              <a:t>empezó</a:t>
            </a:r>
            <a:r>
              <a:rPr lang="en-US" dirty="0" smtClean="0"/>
              <a:t> el </a:t>
            </a:r>
            <a:r>
              <a:rPr lang="en-US" dirty="0" err="1" smtClean="0"/>
              <a:t>estudio</a:t>
            </a:r>
            <a:r>
              <a:rPr lang="en-US" dirty="0" smtClean="0"/>
              <a:t> de </a:t>
            </a:r>
            <a:r>
              <a:rPr lang="en-US" dirty="0" err="1" smtClean="0"/>
              <a:t>cromosomas</a:t>
            </a:r>
            <a:r>
              <a:rPr lang="en-US" dirty="0" smtClean="0"/>
              <a:t> </a:t>
            </a:r>
            <a:r>
              <a:rPr lang="en-US" dirty="0" err="1" smtClean="0"/>
              <a:t>sexuales</a:t>
            </a:r>
            <a:r>
              <a:rPr lang="en-US" dirty="0" smtClean="0"/>
              <a:t> en   un </a:t>
            </a:r>
            <a:r>
              <a:rPr lang="en-US" dirty="0" err="1" smtClean="0"/>
              <a:t>cuy</a:t>
            </a:r>
            <a:r>
              <a:rPr lang="en-US" dirty="0" smtClean="0"/>
              <a:t>.</a:t>
            </a:r>
          </a:p>
          <a:p>
            <a:pPr algn="just"/>
            <a:r>
              <a:rPr lang="en-US" dirty="0" err="1" smtClean="0"/>
              <a:t>Ocurrio</a:t>
            </a:r>
            <a:r>
              <a:rPr lang="en-US" dirty="0" smtClean="0"/>
              <a:t> </a:t>
            </a:r>
            <a:r>
              <a:rPr lang="en-US" dirty="0" err="1" smtClean="0"/>
              <a:t>que</a:t>
            </a:r>
            <a:r>
              <a:rPr lang="en-US" dirty="0" smtClean="0"/>
              <a:t> los </a:t>
            </a:r>
            <a:r>
              <a:rPr lang="en-US" dirty="0" err="1" smtClean="0"/>
              <a:t>cuyes</a:t>
            </a:r>
            <a:r>
              <a:rPr lang="en-US" dirty="0" smtClean="0"/>
              <a:t> </a:t>
            </a:r>
            <a:r>
              <a:rPr lang="en-US" dirty="0" err="1" smtClean="0"/>
              <a:t>como</a:t>
            </a:r>
            <a:r>
              <a:rPr lang="en-US" dirty="0" smtClean="0"/>
              <a:t> </a:t>
            </a:r>
            <a:r>
              <a:rPr lang="es-PE" dirty="0" smtClean="0"/>
              <a:t>humanos</a:t>
            </a:r>
            <a:r>
              <a:rPr lang="en-US" dirty="0" smtClean="0"/>
              <a:t> </a:t>
            </a:r>
            <a:r>
              <a:rPr lang="en-US" dirty="0" err="1" smtClean="0"/>
              <a:t>deben</a:t>
            </a:r>
            <a:r>
              <a:rPr lang="en-US" dirty="0" smtClean="0"/>
              <a:t> </a:t>
            </a:r>
            <a:r>
              <a:rPr lang="en-US" dirty="0" err="1" smtClean="0"/>
              <a:t>tienen</a:t>
            </a:r>
            <a:r>
              <a:rPr lang="en-US" dirty="0" smtClean="0"/>
              <a:t> un </a:t>
            </a:r>
            <a:r>
              <a:rPr lang="en-US" dirty="0" err="1" smtClean="0"/>
              <a:t>ciclo</a:t>
            </a:r>
            <a:r>
              <a:rPr lang="en-US" dirty="0" smtClean="0"/>
              <a:t> menstrual,  </a:t>
            </a:r>
            <a:r>
              <a:rPr lang="en-US" dirty="0" err="1" smtClean="0"/>
              <a:t>aunque</a:t>
            </a:r>
            <a:r>
              <a:rPr lang="en-US" dirty="0" smtClean="0"/>
              <a:t> </a:t>
            </a:r>
            <a:r>
              <a:rPr lang="en-US" dirty="0" err="1" smtClean="0"/>
              <a:t>sangrado</a:t>
            </a:r>
            <a:r>
              <a:rPr lang="en-US" dirty="0" smtClean="0"/>
              <a:t> no se </a:t>
            </a:r>
            <a:r>
              <a:rPr lang="en-US" dirty="0" err="1" smtClean="0"/>
              <a:t>observo</a:t>
            </a:r>
            <a:r>
              <a:rPr lang="en-US" dirty="0" smtClean="0"/>
              <a:t>.</a:t>
            </a:r>
          </a:p>
          <a:p>
            <a:pPr algn="just"/>
            <a:r>
              <a:rPr lang="en-US" dirty="0" err="1" smtClean="0"/>
              <a:t>Pudo</a:t>
            </a:r>
            <a:r>
              <a:rPr lang="en-US" dirty="0" smtClean="0"/>
              <a:t> </a:t>
            </a:r>
            <a:r>
              <a:rPr lang="en-US" dirty="0" err="1" smtClean="0"/>
              <a:t>obtener</a:t>
            </a:r>
            <a:r>
              <a:rPr lang="en-US" dirty="0" smtClean="0"/>
              <a:t> la </a:t>
            </a:r>
            <a:r>
              <a:rPr lang="en-US" dirty="0" err="1" smtClean="0"/>
              <a:t>informacion</a:t>
            </a:r>
            <a:r>
              <a:rPr lang="en-US" dirty="0" smtClean="0"/>
              <a:t> </a:t>
            </a:r>
            <a:r>
              <a:rPr lang="en-US" dirty="0" err="1" smtClean="0"/>
              <a:t>necesaria</a:t>
            </a:r>
            <a:r>
              <a:rPr lang="en-US" dirty="0" smtClean="0"/>
              <a:t> de </a:t>
            </a:r>
            <a:r>
              <a:rPr lang="en-US" dirty="0" err="1" smtClean="0"/>
              <a:t>las</a:t>
            </a:r>
            <a:r>
              <a:rPr lang="en-US" dirty="0" smtClean="0"/>
              <a:t> </a:t>
            </a:r>
            <a:r>
              <a:rPr lang="en-US" dirty="0" err="1" smtClean="0"/>
              <a:t>secreciones</a:t>
            </a:r>
            <a:r>
              <a:rPr lang="en-US" dirty="0" smtClean="0"/>
              <a:t> </a:t>
            </a:r>
            <a:r>
              <a:rPr lang="en-US" dirty="0" err="1" smtClean="0"/>
              <a:t>vaginales</a:t>
            </a:r>
            <a:r>
              <a:rPr lang="en-US" dirty="0" smtClean="0"/>
              <a:t>. </a:t>
            </a:r>
            <a:r>
              <a:rPr lang="en-US" dirty="0" err="1" smtClean="0"/>
              <a:t>Entonces</a:t>
            </a:r>
            <a:r>
              <a:rPr lang="en-US" dirty="0" smtClean="0"/>
              <a:t> lo </a:t>
            </a:r>
            <a:r>
              <a:rPr lang="en-US" dirty="0" err="1" smtClean="0"/>
              <a:t>que</a:t>
            </a:r>
            <a:r>
              <a:rPr lang="en-US" dirty="0" smtClean="0"/>
              <a:t> </a:t>
            </a:r>
            <a:r>
              <a:rPr lang="en-US" dirty="0" err="1" smtClean="0"/>
              <a:t>probablemente</a:t>
            </a:r>
            <a:r>
              <a:rPr lang="en-US" dirty="0" smtClean="0"/>
              <a:t> </a:t>
            </a:r>
            <a:r>
              <a:rPr lang="en-US" dirty="0" err="1" smtClean="0"/>
              <a:t>fue</a:t>
            </a:r>
            <a:r>
              <a:rPr lang="en-US" dirty="0" smtClean="0"/>
              <a:t> el primer pap de un </a:t>
            </a:r>
            <a:r>
              <a:rPr lang="en-US" dirty="0" err="1" smtClean="0"/>
              <a:t>cuy</a:t>
            </a:r>
            <a:r>
              <a:rPr lang="en-US" dirty="0" smtClean="0"/>
              <a:t>.</a:t>
            </a:r>
          </a:p>
          <a:p>
            <a:pPr algn="just"/>
            <a:r>
              <a:rPr lang="en-US" dirty="0" smtClean="0"/>
              <a:t>Durante </a:t>
            </a:r>
            <a:r>
              <a:rPr lang="en-US" dirty="0" err="1" smtClean="0"/>
              <a:t>esta</a:t>
            </a:r>
            <a:r>
              <a:rPr lang="en-US" dirty="0" smtClean="0"/>
              <a:t> </a:t>
            </a:r>
            <a:r>
              <a:rPr lang="en-US" dirty="0" err="1" smtClean="0"/>
              <a:t>investigacion</a:t>
            </a:r>
            <a:r>
              <a:rPr lang="en-US" dirty="0" smtClean="0"/>
              <a:t>, </a:t>
            </a:r>
            <a:r>
              <a:rPr lang="en-US" dirty="0" err="1" smtClean="0"/>
              <a:t>papanicolaou</a:t>
            </a:r>
            <a:r>
              <a:rPr lang="en-US" dirty="0" smtClean="0"/>
              <a:t> </a:t>
            </a:r>
            <a:r>
              <a:rPr lang="en-US" dirty="0" err="1" smtClean="0"/>
              <a:t>habia</a:t>
            </a:r>
            <a:r>
              <a:rPr lang="en-US" dirty="0" smtClean="0"/>
              <a:t> </a:t>
            </a:r>
            <a:r>
              <a:rPr lang="en-US" dirty="0" err="1" smtClean="0"/>
              <a:t>notado</a:t>
            </a:r>
            <a:r>
              <a:rPr lang="en-US" dirty="0" smtClean="0"/>
              <a:t> </a:t>
            </a:r>
            <a:r>
              <a:rPr lang="es-PE" dirty="0" err="1" smtClean="0"/>
              <a:t>transformacion</a:t>
            </a:r>
            <a:r>
              <a:rPr lang="en-US" dirty="0" smtClean="0"/>
              <a:t> de </a:t>
            </a:r>
            <a:r>
              <a:rPr lang="en-US" dirty="0" err="1" smtClean="0"/>
              <a:t>celulas</a:t>
            </a:r>
            <a:r>
              <a:rPr lang="en-US" dirty="0" smtClean="0"/>
              <a:t> en </a:t>
            </a:r>
            <a:r>
              <a:rPr lang="en-US" dirty="0" err="1" smtClean="0"/>
              <a:t>las</a:t>
            </a:r>
            <a:r>
              <a:rPr lang="en-US" dirty="0" smtClean="0"/>
              <a:t> </a:t>
            </a:r>
            <a:r>
              <a:rPr lang="en-US" dirty="0" err="1" smtClean="0"/>
              <a:t>hembras</a:t>
            </a:r>
            <a:r>
              <a:rPr lang="en-US" dirty="0" smtClean="0"/>
              <a:t> y </a:t>
            </a:r>
            <a:r>
              <a:rPr lang="en-US" dirty="0" err="1" smtClean="0"/>
              <a:t>quizo</a:t>
            </a:r>
            <a:r>
              <a:rPr lang="en-US" dirty="0" smtClean="0"/>
              <a:t> </a:t>
            </a:r>
            <a:r>
              <a:rPr lang="en-US" dirty="0" err="1" smtClean="0"/>
              <a:t>corrobarar</a:t>
            </a:r>
            <a:r>
              <a:rPr lang="en-US" dirty="0" smtClean="0"/>
              <a:t> el </a:t>
            </a:r>
            <a:r>
              <a:rPr lang="en-US" dirty="0" err="1" smtClean="0"/>
              <a:t>fenomeno</a:t>
            </a:r>
            <a:r>
              <a:rPr lang="en-US" dirty="0" smtClean="0"/>
              <a:t> en </a:t>
            </a:r>
            <a:r>
              <a:rPr lang="en-US" dirty="0" err="1" smtClean="0"/>
              <a:t>humanos</a:t>
            </a:r>
            <a:endParaRPr lang="en-US" dirty="0" smtClean="0"/>
          </a:p>
          <a:p>
            <a:pPr algn="just"/>
            <a:r>
              <a:rPr lang="en-US" dirty="0" smtClean="0"/>
              <a:t> Su </a:t>
            </a:r>
            <a:r>
              <a:rPr lang="en-US" dirty="0" err="1" smtClean="0"/>
              <a:t>esposa</a:t>
            </a:r>
            <a:r>
              <a:rPr lang="en-US" dirty="0" smtClean="0"/>
              <a:t> </a:t>
            </a:r>
            <a:r>
              <a:rPr lang="en-US" dirty="0" err="1" smtClean="0"/>
              <a:t>fue</a:t>
            </a:r>
            <a:r>
              <a:rPr lang="en-US" dirty="0" smtClean="0"/>
              <a:t> </a:t>
            </a:r>
            <a:r>
              <a:rPr lang="en-US" dirty="0" err="1" smtClean="0"/>
              <a:t>su</a:t>
            </a:r>
            <a:r>
              <a:rPr lang="en-US" dirty="0" smtClean="0"/>
              <a:t> primer </a:t>
            </a:r>
            <a:r>
              <a:rPr lang="en-US" dirty="0" err="1" smtClean="0"/>
              <a:t>paciente</a:t>
            </a:r>
            <a:r>
              <a:rPr lang="en-US" dirty="0" smtClean="0"/>
              <a:t>.</a:t>
            </a:r>
          </a:p>
          <a:p>
            <a:endParaRPr lang="en-US" dirty="0" smtClean="0"/>
          </a:p>
        </p:txBody>
      </p:sp>
      <p:pic>
        <p:nvPicPr>
          <p:cNvPr id="4" name="Picture 6" descr="http://www.scarymommy.com/wp-content/uploads/2009/08/guinea-pig1.jpg"/>
          <p:cNvPicPr>
            <a:picLocks noChangeAspect="1" noChangeArrowheads="1"/>
          </p:cNvPicPr>
          <p:nvPr/>
        </p:nvPicPr>
        <p:blipFill>
          <a:blip r:embed="rId3" cstate="print"/>
          <a:srcRect/>
          <a:stretch>
            <a:fillRect/>
          </a:stretch>
        </p:blipFill>
        <p:spPr bwMode="auto">
          <a:xfrm>
            <a:off x="6858000" y="0"/>
            <a:ext cx="2286000" cy="2362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FALSOS  POSITIVOS</a:t>
            </a:r>
            <a:endParaRPr lang="es-PE" dirty="0"/>
          </a:p>
        </p:txBody>
      </p:sp>
      <p:sp>
        <p:nvSpPr>
          <p:cNvPr id="3" name="Content Placeholder 2"/>
          <p:cNvSpPr>
            <a:spLocks noGrp="1"/>
          </p:cNvSpPr>
          <p:nvPr>
            <p:ph idx="1"/>
          </p:nvPr>
        </p:nvSpPr>
        <p:spPr/>
        <p:txBody>
          <a:bodyPr/>
          <a:lstStyle/>
          <a:p>
            <a:r>
              <a:rPr lang="es-PE" sz="2800" dirty="0" smtClean="0">
                <a:solidFill>
                  <a:srgbClr val="FFFF00"/>
                </a:solidFill>
                <a:latin typeface="Corbel" pitchFamily="34" charset="0"/>
              </a:rPr>
              <a:t>Estimado en un 1‐10%</a:t>
            </a:r>
          </a:p>
          <a:p>
            <a:r>
              <a:rPr lang="es-PE" sz="2800" dirty="0" smtClean="0">
                <a:solidFill>
                  <a:srgbClr val="FFFF00"/>
                </a:solidFill>
                <a:latin typeface="Corbel" pitchFamily="34" charset="0"/>
              </a:rPr>
              <a:t>• Usualmente debido a errores de</a:t>
            </a:r>
          </a:p>
          <a:p>
            <a:r>
              <a:rPr lang="es-PE" sz="2800" dirty="0" smtClean="0">
                <a:solidFill>
                  <a:srgbClr val="FFFF00"/>
                </a:solidFill>
                <a:latin typeface="Corbel" pitchFamily="34" charset="0"/>
              </a:rPr>
              <a:t>interpretación</a:t>
            </a:r>
          </a:p>
          <a:p>
            <a:r>
              <a:rPr lang="es-PE" sz="2800" dirty="0" smtClean="0">
                <a:solidFill>
                  <a:schemeClr val="accent2"/>
                </a:solidFill>
                <a:latin typeface="Corbel" pitchFamily="34" charset="0"/>
              </a:rPr>
              <a:t>• Consecuencias no deseables:</a:t>
            </a:r>
          </a:p>
          <a:p>
            <a:r>
              <a:rPr lang="es-PE" sz="2800" dirty="0" smtClean="0">
                <a:solidFill>
                  <a:schemeClr val="accent2"/>
                </a:solidFill>
                <a:latin typeface="Corbel" pitchFamily="34" charset="0"/>
              </a:rPr>
              <a:t>Se  hacen procedimientos innecesarios y</a:t>
            </a:r>
          </a:p>
          <a:p>
            <a:r>
              <a:rPr lang="es-PE" sz="2800" dirty="0" smtClean="0">
                <a:solidFill>
                  <a:schemeClr val="accent2"/>
                </a:solidFill>
                <a:latin typeface="Corbel" pitchFamily="34" charset="0"/>
              </a:rPr>
              <a:t>costosos: </a:t>
            </a:r>
            <a:r>
              <a:rPr lang="es-PE" sz="2800" dirty="0" err="1" smtClean="0">
                <a:solidFill>
                  <a:schemeClr val="accent2"/>
                </a:solidFill>
                <a:latin typeface="Corbel" pitchFamily="34" charset="0"/>
              </a:rPr>
              <a:t>colposcopía</a:t>
            </a:r>
            <a:r>
              <a:rPr lang="es-PE" sz="2800" dirty="0" smtClean="0">
                <a:solidFill>
                  <a:schemeClr val="accent2"/>
                </a:solidFill>
                <a:latin typeface="Corbel" pitchFamily="34" charset="0"/>
              </a:rPr>
              <a:t>, biopsia, cono LEEP, </a:t>
            </a:r>
            <a:r>
              <a:rPr lang="es-PE" sz="2800" dirty="0" err="1" smtClean="0">
                <a:solidFill>
                  <a:schemeClr val="accent2"/>
                </a:solidFill>
                <a:latin typeface="Corbel" pitchFamily="34" charset="0"/>
              </a:rPr>
              <a:t>etc</a:t>
            </a:r>
            <a:endParaRPr lang="es-PE" sz="2800" dirty="0" smtClean="0">
              <a:solidFill>
                <a:schemeClr val="accent2"/>
              </a:solidFill>
              <a:latin typeface="Corbel" pitchFamily="34" charset="0"/>
            </a:endParaRPr>
          </a:p>
          <a:p>
            <a:r>
              <a:rPr lang="es-PE" sz="2800" dirty="0" smtClean="0">
                <a:solidFill>
                  <a:schemeClr val="accent2"/>
                </a:solidFill>
                <a:latin typeface="Corbel" pitchFamily="34" charset="0"/>
              </a:rPr>
              <a:t>– Provoca ansiedades innecesarias para la</a:t>
            </a:r>
          </a:p>
          <a:p>
            <a:r>
              <a:rPr lang="es-PE" sz="2800" dirty="0" smtClean="0">
                <a:solidFill>
                  <a:schemeClr val="accent2"/>
                </a:solidFill>
                <a:latin typeface="Corbel" pitchFamily="34" charset="0"/>
              </a:rPr>
              <a:t>paciente</a:t>
            </a:r>
          </a:p>
          <a:p>
            <a:endParaRPr lang="es-P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dirty="0" smtClean="0"/>
              <a:t>CITOLOGIA  CONVENCIONAL</a:t>
            </a:r>
            <a:endParaRPr lang="es-PE" dirty="0"/>
          </a:p>
        </p:txBody>
      </p:sp>
      <p:sp>
        <p:nvSpPr>
          <p:cNvPr id="3" name="Content Placeholder 2"/>
          <p:cNvSpPr>
            <a:spLocks noGrp="1"/>
          </p:cNvSpPr>
          <p:nvPr>
            <p:ph idx="1"/>
          </p:nvPr>
        </p:nvSpPr>
        <p:spPr/>
        <p:txBody>
          <a:bodyPr>
            <a:normAutofit/>
          </a:bodyPr>
          <a:lstStyle/>
          <a:p>
            <a:pPr>
              <a:buNone/>
            </a:pPr>
            <a:r>
              <a:rPr lang="es-PE" dirty="0"/>
              <a:t> </a:t>
            </a:r>
            <a:r>
              <a:rPr lang="es-PE" dirty="0" smtClean="0"/>
              <a:t>  </a:t>
            </a:r>
            <a:r>
              <a:rPr lang="es-PE" sz="3600" b="1" dirty="0" smtClean="0"/>
              <a:t>VENTAJAS </a:t>
            </a:r>
            <a:r>
              <a:rPr lang="es-PE" sz="3600" b="1" dirty="0" smtClean="0">
                <a:latin typeface="Times New Roman"/>
                <a:cs typeface="Times New Roman"/>
              </a:rPr>
              <a:t>:</a:t>
            </a:r>
          </a:p>
          <a:p>
            <a:r>
              <a:rPr lang="es-PE" sz="3600" dirty="0" smtClean="0">
                <a:latin typeface="Times New Roman"/>
                <a:cs typeface="Times New Roman"/>
              </a:rPr>
              <a:t>Método sencillo y de bajo costo.</a:t>
            </a:r>
          </a:p>
          <a:p>
            <a:r>
              <a:rPr lang="es-PE" sz="3600" dirty="0" smtClean="0">
                <a:latin typeface="Times New Roman"/>
                <a:cs typeface="Times New Roman"/>
              </a:rPr>
              <a:t>Los recursos materiales son de fácil  obtención.</a:t>
            </a:r>
          </a:p>
          <a:p>
            <a:r>
              <a:rPr lang="es-PE" sz="3600" dirty="0" smtClean="0">
                <a:latin typeface="Times New Roman"/>
                <a:cs typeface="Times New Roman"/>
              </a:rPr>
              <a:t>La infraestructura no requiere de instalaciones costosas.</a:t>
            </a:r>
          </a:p>
          <a:p>
            <a:pPr>
              <a:buNone/>
            </a:pPr>
            <a:endParaRPr lang="es-P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PE" dirty="0" smtClean="0">
                <a:solidFill>
                  <a:schemeClr val="accent2"/>
                </a:solidFill>
              </a:rPr>
              <a:t>CITOLOGIA EN BASE LIQUIDA</a:t>
            </a:r>
            <a:endParaRPr lang="es-PE" dirty="0">
              <a:solidFill>
                <a:schemeClr val="accent2"/>
              </a:solidFill>
            </a:endParaRPr>
          </a:p>
        </p:txBody>
      </p:sp>
      <p:sp>
        <p:nvSpPr>
          <p:cNvPr id="3" name="Content Placeholder 2"/>
          <p:cNvSpPr>
            <a:spLocks noGrp="1"/>
          </p:cNvSpPr>
          <p:nvPr>
            <p:ph idx="1"/>
          </p:nvPr>
        </p:nvSpPr>
        <p:spPr/>
        <p:txBody>
          <a:bodyPr>
            <a:normAutofit fontScale="77500" lnSpcReduction="20000"/>
          </a:bodyPr>
          <a:lstStyle/>
          <a:p>
            <a:pPr>
              <a:buNone/>
            </a:pPr>
            <a:r>
              <a:rPr lang="es-PE" dirty="0" smtClean="0"/>
              <a:t>  </a:t>
            </a:r>
          </a:p>
          <a:p>
            <a:pPr algn="just">
              <a:buNone/>
            </a:pPr>
            <a:r>
              <a:rPr lang="es-PE" sz="2800" dirty="0"/>
              <a:t> </a:t>
            </a:r>
            <a:r>
              <a:rPr lang="es-PE" sz="2800" dirty="0" smtClean="0"/>
              <a:t>  </a:t>
            </a:r>
            <a:r>
              <a:rPr lang="es-PE" sz="3200" dirty="0" smtClean="0">
                <a:solidFill>
                  <a:schemeClr val="accent4">
                    <a:lumMod val="60000"/>
                    <a:lumOff val="40000"/>
                  </a:schemeClr>
                </a:solidFill>
              </a:rPr>
              <a:t>Es un nuevo método automatizado para la preparación citológica.</a:t>
            </a:r>
            <a:r>
              <a:rPr lang="es-ES" sz="3200" dirty="0" smtClean="0"/>
              <a:t> </a:t>
            </a:r>
            <a:r>
              <a:rPr lang="es-ES" sz="3200" dirty="0" smtClean="0">
                <a:solidFill>
                  <a:schemeClr val="accent4">
                    <a:lumMod val="60000"/>
                    <a:lumOff val="40000"/>
                  </a:schemeClr>
                </a:solidFill>
              </a:rPr>
              <a:t>La </a:t>
            </a:r>
            <a:r>
              <a:rPr lang="es-ES" sz="3200" dirty="0" err="1" smtClean="0">
                <a:solidFill>
                  <a:schemeClr val="accent4">
                    <a:lumMod val="60000"/>
                    <a:lumOff val="40000"/>
                  </a:schemeClr>
                </a:solidFill>
              </a:rPr>
              <a:t>citologia</a:t>
            </a:r>
            <a:r>
              <a:rPr lang="es-ES" sz="3200" dirty="0" smtClean="0">
                <a:solidFill>
                  <a:schemeClr val="accent4">
                    <a:lumMod val="60000"/>
                    <a:lumOff val="40000"/>
                  </a:schemeClr>
                </a:solidFill>
              </a:rPr>
              <a:t> de  base líquida es el proceso  de preparación en </a:t>
            </a:r>
            <a:r>
              <a:rPr lang="es-ES" sz="3200" dirty="0" err="1" smtClean="0">
                <a:solidFill>
                  <a:schemeClr val="accent4">
                    <a:lumMod val="60000"/>
                    <a:lumOff val="40000"/>
                  </a:schemeClr>
                </a:solidFill>
              </a:rPr>
              <a:t>monocapa</a:t>
            </a:r>
            <a:r>
              <a:rPr lang="es-ES" sz="3200" dirty="0" smtClean="0">
                <a:solidFill>
                  <a:schemeClr val="accent4">
                    <a:lumMod val="60000"/>
                    <a:lumOff val="40000"/>
                  </a:schemeClr>
                </a:solidFill>
              </a:rPr>
              <a:t> de células basada en la </a:t>
            </a:r>
            <a:r>
              <a:rPr lang="es-ES" sz="3200" dirty="0" err="1" smtClean="0">
                <a:solidFill>
                  <a:schemeClr val="accent4">
                    <a:lumMod val="60000"/>
                    <a:lumOff val="40000"/>
                  </a:schemeClr>
                </a:solidFill>
              </a:rPr>
              <a:t>inclusion</a:t>
            </a:r>
            <a:r>
              <a:rPr lang="es-ES" sz="3200" dirty="0" smtClean="0">
                <a:solidFill>
                  <a:schemeClr val="accent4">
                    <a:lumMod val="60000"/>
                    <a:lumOff val="40000"/>
                  </a:schemeClr>
                </a:solidFill>
              </a:rPr>
              <a:t> de la </a:t>
            </a:r>
            <a:r>
              <a:rPr lang="es-ES" sz="3200" dirty="0" err="1" smtClean="0">
                <a:solidFill>
                  <a:schemeClr val="accent4">
                    <a:lumMod val="60000"/>
                    <a:lumOff val="40000"/>
                  </a:schemeClr>
                </a:solidFill>
              </a:rPr>
              <a:t>muesra</a:t>
            </a:r>
            <a:r>
              <a:rPr lang="es-ES" sz="3200" dirty="0" smtClean="0">
                <a:solidFill>
                  <a:schemeClr val="accent4">
                    <a:lumMod val="60000"/>
                    <a:lumOff val="40000"/>
                  </a:schemeClr>
                </a:solidFill>
              </a:rPr>
              <a:t> en un medio liquido destinadas a  la detección de cáncer de </a:t>
            </a:r>
            <a:r>
              <a:rPr lang="es-ES" sz="3200" dirty="0" err="1" smtClean="0">
                <a:solidFill>
                  <a:schemeClr val="accent4">
                    <a:lumMod val="60000"/>
                    <a:lumOff val="40000"/>
                  </a:schemeClr>
                </a:solidFill>
              </a:rPr>
              <a:t>cervival</a:t>
            </a:r>
            <a:r>
              <a:rPr lang="es-ES" sz="3200" dirty="0" smtClean="0">
                <a:solidFill>
                  <a:schemeClr val="accent4">
                    <a:lumMod val="60000"/>
                    <a:lumOff val="40000"/>
                  </a:schemeClr>
                </a:solidFill>
              </a:rPr>
              <a:t>, lesiones pre-cancerosas, las células atípicas y otras categorías citológicas definidos por el Sistema </a:t>
            </a:r>
            <a:r>
              <a:rPr lang="es-ES" sz="3200" dirty="0" err="1" smtClean="0">
                <a:solidFill>
                  <a:schemeClr val="accent4">
                    <a:lumMod val="60000"/>
                    <a:lumOff val="40000"/>
                  </a:schemeClr>
                </a:solidFill>
              </a:rPr>
              <a:t>Bethesda</a:t>
            </a:r>
            <a:r>
              <a:rPr lang="es-ES" sz="3200" dirty="0" smtClean="0">
                <a:solidFill>
                  <a:schemeClr val="accent4">
                    <a:lumMod val="60000"/>
                    <a:lumOff val="40000"/>
                  </a:schemeClr>
                </a:solidFill>
              </a:rPr>
              <a:t> para reportar  diagnósticos </a:t>
            </a:r>
            <a:r>
              <a:rPr lang="es-ES" sz="3200" dirty="0" err="1" smtClean="0">
                <a:solidFill>
                  <a:schemeClr val="accent4">
                    <a:lumMod val="60000"/>
                    <a:lumOff val="40000"/>
                  </a:schemeClr>
                </a:solidFill>
              </a:rPr>
              <a:t>cervico</a:t>
            </a:r>
            <a:r>
              <a:rPr lang="es-ES" sz="3200" dirty="0" smtClean="0">
                <a:solidFill>
                  <a:schemeClr val="accent4">
                    <a:lumMod val="60000"/>
                    <a:lumOff val="40000"/>
                  </a:schemeClr>
                </a:solidFill>
              </a:rPr>
              <a:t> /vaginales  aprobado por la FDA.</a:t>
            </a:r>
            <a:endParaRPr lang="es-PE" sz="3200" dirty="0" smtClean="0">
              <a:solidFill>
                <a:schemeClr val="accent4">
                  <a:lumMod val="60000"/>
                  <a:lumOff val="40000"/>
                </a:schemeClr>
              </a:solidFill>
            </a:endParaRPr>
          </a:p>
          <a:p>
            <a:pPr algn="just">
              <a:buNone/>
            </a:pPr>
            <a:r>
              <a:rPr lang="es-PE" sz="3200" dirty="0">
                <a:solidFill>
                  <a:schemeClr val="accent4">
                    <a:lumMod val="60000"/>
                    <a:lumOff val="40000"/>
                  </a:schemeClr>
                </a:solidFill>
              </a:rPr>
              <a:t> </a:t>
            </a:r>
            <a:r>
              <a:rPr lang="es-PE" sz="3200" dirty="0" smtClean="0">
                <a:solidFill>
                  <a:schemeClr val="accent4">
                    <a:lumMod val="60000"/>
                    <a:lumOff val="40000"/>
                  </a:schemeClr>
                </a:solidFill>
              </a:rPr>
              <a:t>   La proceso incluye </a:t>
            </a:r>
            <a:r>
              <a:rPr lang="es-PE" sz="3200" dirty="0" err="1" smtClean="0">
                <a:solidFill>
                  <a:schemeClr val="accent4">
                    <a:lumMod val="60000"/>
                    <a:lumOff val="40000"/>
                  </a:schemeClr>
                </a:solidFill>
              </a:rPr>
              <a:t>preservacion</a:t>
            </a:r>
            <a:r>
              <a:rPr lang="es-PE" sz="3200" dirty="0" smtClean="0">
                <a:solidFill>
                  <a:schemeClr val="accent4">
                    <a:lumMod val="60000"/>
                    <a:lumOff val="40000"/>
                  </a:schemeClr>
                </a:solidFill>
              </a:rPr>
              <a:t> de las </a:t>
            </a:r>
            <a:r>
              <a:rPr lang="es-PE" sz="3200" dirty="0" err="1" smtClean="0">
                <a:solidFill>
                  <a:schemeClr val="accent4">
                    <a:lumMod val="60000"/>
                    <a:lumOff val="40000"/>
                  </a:schemeClr>
                </a:solidFill>
              </a:rPr>
              <a:t>celulas,enrriquecimiento</a:t>
            </a:r>
            <a:r>
              <a:rPr lang="es-PE" sz="3200" dirty="0" smtClean="0">
                <a:solidFill>
                  <a:schemeClr val="accent4">
                    <a:lumMod val="60000"/>
                    <a:lumOff val="40000"/>
                  </a:schemeClr>
                </a:solidFill>
              </a:rPr>
              <a:t> de material de </a:t>
            </a:r>
            <a:r>
              <a:rPr lang="es-PE" sz="3200" dirty="0" err="1" smtClean="0">
                <a:solidFill>
                  <a:schemeClr val="accent4">
                    <a:lumMod val="60000"/>
                    <a:lumOff val="40000"/>
                  </a:schemeClr>
                </a:solidFill>
              </a:rPr>
              <a:t>diagnostico,pipeteo</a:t>
            </a:r>
            <a:r>
              <a:rPr lang="es-PE" sz="3200" dirty="0" smtClean="0">
                <a:solidFill>
                  <a:schemeClr val="accent4">
                    <a:lumMod val="60000"/>
                    <a:lumOff val="40000"/>
                  </a:schemeClr>
                </a:solidFill>
              </a:rPr>
              <a:t> </a:t>
            </a:r>
            <a:r>
              <a:rPr lang="es-PE" sz="3200" dirty="0" err="1" smtClean="0">
                <a:solidFill>
                  <a:schemeClr val="accent4">
                    <a:lumMod val="60000"/>
                    <a:lumOff val="40000"/>
                  </a:schemeClr>
                </a:solidFill>
              </a:rPr>
              <a:t>sedimentacion,coloracion</a:t>
            </a:r>
            <a:r>
              <a:rPr lang="es-PE" sz="3200" dirty="0" smtClean="0">
                <a:solidFill>
                  <a:schemeClr val="accent4">
                    <a:lumMod val="60000"/>
                    <a:lumOff val="40000"/>
                  </a:schemeClr>
                </a:solidFill>
              </a:rPr>
              <a:t> automatizada y diagnostico.</a:t>
            </a:r>
            <a:r>
              <a:rPr lang="es-PE" sz="2800" dirty="0" smtClean="0"/>
              <a:t>                                                                                    </a:t>
            </a:r>
            <a:endParaRPr lang="es-PE" sz="2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CITOLOGIA  BASE LIQUIDA</a:t>
            </a:r>
            <a:endParaRPr lang="es-PE" dirty="0"/>
          </a:p>
        </p:txBody>
      </p:sp>
      <p:sp>
        <p:nvSpPr>
          <p:cNvPr id="3" name="Content Placeholder 2"/>
          <p:cNvSpPr>
            <a:spLocks noGrp="1"/>
          </p:cNvSpPr>
          <p:nvPr>
            <p:ph idx="1"/>
          </p:nvPr>
        </p:nvSpPr>
        <p:spPr/>
        <p:txBody>
          <a:bodyPr/>
          <a:lstStyle/>
          <a:p>
            <a:pPr marL="582930" indent="-514350">
              <a:buFont typeface="+mj-lt"/>
              <a:buAutoNum type="arabicPeriod"/>
            </a:pPr>
            <a:r>
              <a:rPr lang="es-PE" dirty="0" smtClean="0">
                <a:solidFill>
                  <a:srgbClr val="FFFF00"/>
                </a:solidFill>
              </a:rPr>
              <a:t>CAPTURA DE LA TOTALIDAD DE LA MUESTRA.</a:t>
            </a:r>
          </a:p>
          <a:p>
            <a:pPr marL="582930" indent="-514350">
              <a:buFont typeface="+mj-lt"/>
              <a:buAutoNum type="arabicPeriod"/>
            </a:pPr>
            <a:r>
              <a:rPr lang="es-PE" dirty="0" smtClean="0">
                <a:solidFill>
                  <a:srgbClr val="FFFF00"/>
                </a:solidFill>
              </a:rPr>
              <a:t>RESUELVE LOS PROBLEMAS DE FIJACION DEFICIENTE.</a:t>
            </a:r>
          </a:p>
          <a:p>
            <a:pPr marL="582930" indent="-514350">
              <a:buFont typeface="+mj-lt"/>
              <a:buAutoNum type="arabicPeriod"/>
            </a:pPr>
            <a:r>
              <a:rPr lang="es-PE" dirty="0" smtClean="0">
                <a:solidFill>
                  <a:srgbClr val="FFFF00"/>
                </a:solidFill>
              </a:rPr>
              <a:t>DISTRIBUYE HOMOGENEAMENTE LAS CELULAS YA SEAN NORMALES O ATIPICAS</a:t>
            </a:r>
          </a:p>
          <a:p>
            <a:pPr marL="582930" indent="-514350">
              <a:buFont typeface="+mj-lt"/>
              <a:buAutoNum type="arabicPeriod"/>
            </a:pPr>
            <a:r>
              <a:rPr lang="es-PE" dirty="0" smtClean="0">
                <a:solidFill>
                  <a:srgbClr val="FFFF00"/>
                </a:solidFill>
              </a:rPr>
              <a:t>ELIMINA ELEMENTOS PERTURBADORES.</a:t>
            </a:r>
          </a:p>
          <a:p>
            <a:pPr marL="582930" indent="-514350">
              <a:buFont typeface="+mj-lt"/>
              <a:buAutoNum type="arabicPeriod"/>
            </a:pPr>
            <a:r>
              <a:rPr lang="es-PE" dirty="0" smtClean="0">
                <a:solidFill>
                  <a:srgbClr val="FFFF00"/>
                </a:solidFill>
              </a:rPr>
              <a:t>MEJORA LA CALIDAD DEL FROTIS PARA LA LECTURA.</a:t>
            </a:r>
          </a:p>
          <a:p>
            <a:pPr marL="582930" indent="-514350">
              <a:buFont typeface="+mj-lt"/>
              <a:buAutoNum type="arabicPeriod"/>
            </a:pPr>
            <a:endParaRPr lang="es-PE" dirty="0" smtClean="0"/>
          </a:p>
          <a:p>
            <a:pPr marL="582930" indent="-514350">
              <a:buFont typeface="+mj-lt"/>
              <a:buAutoNum type="arabicPeriod"/>
            </a:pPr>
            <a:endParaRPr lang="es-PE" dirty="0" smtClean="0"/>
          </a:p>
          <a:p>
            <a:pPr marL="582930" indent="-514350">
              <a:buFont typeface="+mj-lt"/>
              <a:buAutoNum type="arabicPeriod"/>
            </a:pPr>
            <a:endParaRPr lang="es-PE" dirty="0" smtClean="0"/>
          </a:p>
          <a:p>
            <a:pPr marL="582930" indent="-514350">
              <a:buFont typeface="+mj-lt"/>
              <a:buAutoNum type="arabicPeriod"/>
            </a:pPr>
            <a:endParaRPr lang="es-PE" dirty="0" smtClean="0"/>
          </a:p>
          <a:p>
            <a:pPr marL="582930" indent="-514350">
              <a:buFont typeface="+mj-lt"/>
              <a:buAutoNum type="arabicPeriod"/>
            </a:pPr>
            <a:endParaRPr lang="es-PE" dirty="0" smtClean="0"/>
          </a:p>
          <a:p>
            <a:pPr marL="582930" indent="-514350">
              <a:buFont typeface="+mj-lt"/>
              <a:buAutoNum type="arabicPeriod"/>
            </a:pPr>
            <a:endParaRPr lang="es-PE" dirty="0" smtClean="0"/>
          </a:p>
          <a:p>
            <a:pPr marL="582930" indent="-514350">
              <a:buFont typeface="+mj-lt"/>
              <a:buAutoNum type="arabicPeriod"/>
            </a:pPr>
            <a:endParaRPr lang="es-PE" dirty="0" smtClean="0"/>
          </a:p>
          <a:p>
            <a:pPr marL="582930" indent="-514350">
              <a:buFont typeface="+mj-lt"/>
              <a:buAutoNum type="arabicPeriod"/>
            </a:pPr>
            <a:endParaRPr lang="es-PE" dirty="0" smtClean="0"/>
          </a:p>
          <a:p>
            <a:pPr marL="582930" indent="-514350">
              <a:buFont typeface="+mj-lt"/>
              <a:buAutoNum type="arabicPeriod"/>
            </a:pPr>
            <a:endParaRPr lang="es-PE"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PE" dirty="0" smtClean="0"/>
              <a:t>   CELULARIDAD EN BASE LIQUIDA </a:t>
            </a:r>
            <a:endParaRPr lang="es-PE" dirty="0"/>
          </a:p>
        </p:txBody>
      </p:sp>
      <p:pic>
        <p:nvPicPr>
          <p:cNvPr id="6" name="Content Placeholder 5"/>
          <p:cNvPicPr>
            <a:picLocks noGrp="1"/>
          </p:cNvPicPr>
          <p:nvPr>
            <p:ph idx="1"/>
          </p:nvPr>
        </p:nvPicPr>
        <p:blipFill>
          <a:blip r:embed="rId2" cstate="print"/>
          <a:srcRect l="20898" t="10414" r="19628" b="5458"/>
          <a:stretch>
            <a:fillRect/>
          </a:stretch>
        </p:blipFill>
        <p:spPr bwMode="auto">
          <a:xfrm>
            <a:off x="323528" y="1268760"/>
            <a:ext cx="8820472"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828704"/>
          </a:xfrm>
        </p:spPr>
        <p:txBody>
          <a:bodyPr/>
          <a:lstStyle/>
          <a:p>
            <a:pPr algn="ctr"/>
            <a:r>
              <a:rPr lang="es-PE" dirty="0" smtClean="0"/>
              <a:t>  VENTAJAS CITOLOGIA              BASE  LIQUIDA</a:t>
            </a:r>
            <a:endParaRPr lang="es-PE" dirty="0"/>
          </a:p>
        </p:txBody>
      </p:sp>
      <p:sp>
        <p:nvSpPr>
          <p:cNvPr id="3" name="Content Placeholder 2"/>
          <p:cNvSpPr>
            <a:spLocks noGrp="1"/>
          </p:cNvSpPr>
          <p:nvPr>
            <p:ph idx="1"/>
          </p:nvPr>
        </p:nvSpPr>
        <p:spPr/>
        <p:txBody>
          <a:bodyPr>
            <a:normAutofit fontScale="85000" lnSpcReduction="20000"/>
          </a:bodyPr>
          <a:lstStyle/>
          <a:p>
            <a:pPr>
              <a:buNone/>
            </a:pPr>
            <a:r>
              <a:rPr lang="es-ES" dirty="0" smtClean="0"/>
              <a:t>     La </a:t>
            </a:r>
            <a:r>
              <a:rPr lang="es-ES" dirty="0" err="1" smtClean="0"/>
              <a:t>citologia</a:t>
            </a:r>
            <a:r>
              <a:rPr lang="es-ES" dirty="0" smtClean="0"/>
              <a:t> de  base líquida es el proceso de capa delgada de preparación de células destinadas a  la detección de cáncer de </a:t>
            </a:r>
            <a:r>
              <a:rPr lang="es-ES" dirty="0" err="1" smtClean="0"/>
              <a:t>cervival</a:t>
            </a:r>
            <a:r>
              <a:rPr lang="es-ES" dirty="0" smtClean="0"/>
              <a:t>, lesiones pre-cancerosas, las células atípicas y otras categorías citológicas definidos por el Sistema </a:t>
            </a:r>
            <a:r>
              <a:rPr lang="es-ES" dirty="0" err="1" smtClean="0"/>
              <a:t>Bethesda</a:t>
            </a:r>
            <a:r>
              <a:rPr lang="es-ES" dirty="0" smtClean="0"/>
              <a:t> para reportar  diagnósticos </a:t>
            </a:r>
            <a:r>
              <a:rPr lang="es-ES" dirty="0" err="1" smtClean="0"/>
              <a:t>cervico</a:t>
            </a:r>
            <a:r>
              <a:rPr lang="es-ES" dirty="0" smtClean="0"/>
              <a:t> /vaginales  aprobado por la FDA.</a:t>
            </a:r>
          </a:p>
          <a:p>
            <a:r>
              <a:rPr lang="es-ES" dirty="0" smtClean="0">
                <a:solidFill>
                  <a:srgbClr val="FFFF00"/>
                </a:solidFill>
              </a:rPr>
              <a:t>64,4% de aumento en la detección de lesiones HSIL +  en comparación con la citología convencional.</a:t>
            </a:r>
          </a:p>
          <a:p>
            <a:r>
              <a:rPr lang="es-ES" dirty="0" smtClean="0">
                <a:solidFill>
                  <a:srgbClr val="FFFF00"/>
                </a:solidFill>
              </a:rPr>
              <a:t>Reduce significativamente los </a:t>
            </a:r>
            <a:r>
              <a:rPr lang="es-ES" dirty="0" err="1" smtClean="0">
                <a:solidFill>
                  <a:srgbClr val="FFFF00"/>
                </a:solidFill>
              </a:rPr>
              <a:t>pap</a:t>
            </a:r>
            <a:r>
              <a:rPr lang="es-ES" dirty="0" smtClean="0">
                <a:solidFill>
                  <a:srgbClr val="FFFF00"/>
                </a:solidFill>
              </a:rPr>
              <a:t> insatisfactorios.</a:t>
            </a:r>
          </a:p>
          <a:p>
            <a:r>
              <a:rPr lang="es-ES" b="1" dirty="0" smtClean="0">
                <a:solidFill>
                  <a:srgbClr val="FFFF00"/>
                </a:solidFill>
              </a:rPr>
              <a:t>Enfoque: Detección de la enfermedad cervical combinado con la eficiencia del laboratorio.</a:t>
            </a:r>
          </a:p>
          <a:p>
            <a:endParaRPr lang="es-PE" dirty="0">
              <a:solidFill>
                <a:srgbClr val="FF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VENTAJAS LBP</a:t>
            </a:r>
            <a:endParaRPr lang="es-PE" dirty="0"/>
          </a:p>
        </p:txBody>
      </p:sp>
      <p:sp>
        <p:nvSpPr>
          <p:cNvPr id="3" name="Content Placeholder 2"/>
          <p:cNvSpPr>
            <a:spLocks noGrp="1"/>
          </p:cNvSpPr>
          <p:nvPr>
            <p:ph idx="1"/>
          </p:nvPr>
        </p:nvSpPr>
        <p:spPr>
          <a:xfrm>
            <a:off x="914400" y="1412776"/>
            <a:ext cx="7772400" cy="4942784"/>
          </a:xfrm>
        </p:spPr>
        <p:txBody>
          <a:bodyPr>
            <a:noAutofit/>
          </a:bodyPr>
          <a:lstStyle/>
          <a:p>
            <a:pPr algn="just"/>
            <a:r>
              <a:rPr lang="es-PE" sz="3200" dirty="0" smtClean="0">
                <a:solidFill>
                  <a:srgbClr val="FFFF00"/>
                </a:solidFill>
              </a:rPr>
              <a:t>Los controles de calidad tienen mejores  resultados.</a:t>
            </a:r>
          </a:p>
          <a:p>
            <a:pPr algn="just"/>
            <a:r>
              <a:rPr lang="es-PE" sz="3200" dirty="0">
                <a:solidFill>
                  <a:srgbClr val="FFFF00"/>
                </a:solidFill>
              </a:rPr>
              <a:t> </a:t>
            </a:r>
            <a:r>
              <a:rPr lang="es-PE" sz="3200" dirty="0" smtClean="0">
                <a:solidFill>
                  <a:srgbClr val="FFFF00"/>
                </a:solidFill>
              </a:rPr>
              <a:t>Se puede utilizar el material restante  para la  </a:t>
            </a:r>
            <a:r>
              <a:rPr lang="es-PE" sz="3200" dirty="0" smtClean="0">
                <a:solidFill>
                  <a:srgbClr val="FF0000"/>
                </a:solidFill>
              </a:rPr>
              <a:t>TIPIFICACION  VIRAL</a:t>
            </a:r>
            <a:r>
              <a:rPr lang="es-PE" sz="3200" dirty="0" smtClean="0">
                <a:solidFill>
                  <a:srgbClr val="FFFF00"/>
                </a:solidFill>
              </a:rPr>
              <a:t>  con la </a:t>
            </a:r>
            <a:r>
              <a:rPr lang="es-PE" sz="3200" dirty="0" err="1" smtClean="0">
                <a:solidFill>
                  <a:srgbClr val="FFFF00"/>
                </a:solidFill>
              </a:rPr>
              <a:t>tecnica</a:t>
            </a:r>
            <a:r>
              <a:rPr lang="es-PE" sz="3200" dirty="0" smtClean="0">
                <a:solidFill>
                  <a:srgbClr val="FFFF00"/>
                </a:solidFill>
              </a:rPr>
              <a:t> de PCR y estudios de inmunohistoquimica.</a:t>
            </a:r>
          </a:p>
          <a:p>
            <a:pPr algn="just"/>
            <a:r>
              <a:rPr lang="es-PE" sz="3200" dirty="0" smtClean="0">
                <a:solidFill>
                  <a:srgbClr val="FFFF00"/>
                </a:solidFill>
              </a:rPr>
              <a:t>Reduce el numero de falsos negativos.</a:t>
            </a:r>
          </a:p>
          <a:p>
            <a:pPr algn="just"/>
            <a:r>
              <a:rPr lang="es-PE" sz="3200" dirty="0" smtClean="0">
                <a:solidFill>
                  <a:srgbClr val="FFFF00"/>
                </a:solidFill>
              </a:rPr>
              <a:t>Mas sensible  y mas especifica para detectar anormalidades cervicales que el </a:t>
            </a:r>
            <a:r>
              <a:rPr lang="es-PE" sz="3200" dirty="0" err="1" smtClean="0">
                <a:solidFill>
                  <a:srgbClr val="FFFF00"/>
                </a:solidFill>
              </a:rPr>
              <a:t>pap</a:t>
            </a:r>
            <a:r>
              <a:rPr lang="es-PE" sz="3200" dirty="0" smtClean="0">
                <a:solidFill>
                  <a:srgbClr val="FFFF00"/>
                </a:solidFill>
              </a:rPr>
              <a:t> convencional.</a:t>
            </a:r>
            <a:endParaRPr lang="es-PE" sz="3200" dirty="0">
              <a:solidFill>
                <a:srgbClr val="FFFF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Ventajas LBP</a:t>
            </a:r>
            <a:endParaRPr lang="es-PE" dirty="0"/>
          </a:p>
        </p:txBody>
      </p:sp>
      <p:sp>
        <p:nvSpPr>
          <p:cNvPr id="3" name="Content Placeholder 2"/>
          <p:cNvSpPr>
            <a:spLocks noGrp="1"/>
          </p:cNvSpPr>
          <p:nvPr>
            <p:ph idx="1"/>
          </p:nvPr>
        </p:nvSpPr>
        <p:spPr/>
        <p:txBody>
          <a:bodyPr>
            <a:normAutofit/>
          </a:bodyPr>
          <a:lstStyle/>
          <a:p>
            <a:r>
              <a:rPr lang="es-PE" sz="3200" dirty="0" smtClean="0">
                <a:solidFill>
                  <a:srgbClr val="FFFF00"/>
                </a:solidFill>
              </a:rPr>
              <a:t>Por lo tanto hay una mejora en la sensibilidad y especificidad.</a:t>
            </a:r>
          </a:p>
          <a:p>
            <a:r>
              <a:rPr lang="es-PE" sz="3200" dirty="0" smtClean="0">
                <a:solidFill>
                  <a:srgbClr val="FFFF00"/>
                </a:solidFill>
              </a:rPr>
              <a:t>Son mas fáciles de leer que el </a:t>
            </a:r>
            <a:r>
              <a:rPr lang="es-PE" sz="3200" dirty="0" err="1" smtClean="0">
                <a:solidFill>
                  <a:srgbClr val="FFFF00"/>
                </a:solidFill>
              </a:rPr>
              <a:t>papanicolao</a:t>
            </a:r>
            <a:r>
              <a:rPr lang="es-PE" sz="3200" dirty="0" smtClean="0">
                <a:solidFill>
                  <a:srgbClr val="FFFF00"/>
                </a:solidFill>
              </a:rPr>
              <a:t> convencional .</a:t>
            </a:r>
          </a:p>
          <a:p>
            <a:r>
              <a:rPr lang="es-PE" sz="3200" dirty="0" smtClean="0">
                <a:solidFill>
                  <a:srgbClr val="FFFF00"/>
                </a:solidFill>
              </a:rPr>
              <a:t>Reduce el tiempo de lectura en el </a:t>
            </a:r>
            <a:r>
              <a:rPr lang="es-PE" sz="3200" dirty="0" err="1" smtClean="0">
                <a:solidFill>
                  <a:srgbClr val="FFFF00"/>
                </a:solidFill>
              </a:rPr>
              <a:t>tamizaje</a:t>
            </a:r>
            <a:r>
              <a:rPr lang="es-PE" sz="3200" dirty="0" smtClean="0">
                <a:solidFill>
                  <a:srgbClr val="FFFF00"/>
                </a:solidFill>
              </a:rPr>
              <a:t>.</a:t>
            </a:r>
          </a:p>
          <a:p>
            <a:r>
              <a:rPr lang="es-PE" sz="3200" dirty="0" smtClean="0">
                <a:solidFill>
                  <a:srgbClr val="FFFF00"/>
                </a:solidFill>
              </a:rPr>
              <a:t>Reduce el numero de muestras inadecuadas.</a:t>
            </a:r>
            <a:endParaRPr lang="es-PE" sz="3200" dirty="0">
              <a:solidFill>
                <a:srgbClr val="FF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PE" dirty="0" smtClean="0"/>
              <a:t> DESVENTAJAS  LBP</a:t>
            </a:r>
            <a:endParaRPr lang="es-PE" dirty="0"/>
          </a:p>
        </p:txBody>
      </p:sp>
      <p:sp>
        <p:nvSpPr>
          <p:cNvPr id="3" name="Content Placeholder 2"/>
          <p:cNvSpPr>
            <a:spLocks noGrp="1"/>
          </p:cNvSpPr>
          <p:nvPr>
            <p:ph idx="1"/>
          </p:nvPr>
        </p:nvSpPr>
        <p:spPr/>
        <p:txBody>
          <a:bodyPr>
            <a:normAutofit/>
          </a:bodyPr>
          <a:lstStyle/>
          <a:p>
            <a:r>
              <a:rPr lang="es-PE" sz="3200" dirty="0" smtClean="0">
                <a:solidFill>
                  <a:srgbClr val="FFFF00"/>
                </a:solidFill>
              </a:rPr>
              <a:t>PROCESO COSTOSO.</a:t>
            </a:r>
          </a:p>
          <a:p>
            <a:endParaRPr lang="es-PE" sz="3200" dirty="0" smtClean="0">
              <a:solidFill>
                <a:srgbClr val="FFFF00"/>
              </a:solidFill>
            </a:endParaRPr>
          </a:p>
          <a:p>
            <a:r>
              <a:rPr lang="es-PE" sz="3200" dirty="0" smtClean="0">
                <a:solidFill>
                  <a:srgbClr val="FFFF00"/>
                </a:solidFill>
              </a:rPr>
              <a:t>MANTENIMIENTO CONSTANTE DE LOS EQUIPOS .</a:t>
            </a:r>
          </a:p>
          <a:p>
            <a:r>
              <a:rPr lang="es-PE" sz="3200" dirty="0" smtClean="0">
                <a:solidFill>
                  <a:srgbClr val="FFFF00"/>
                </a:solidFill>
              </a:rPr>
              <a:t>INFRAESTRUCTURA  ADECUADA.</a:t>
            </a:r>
          </a:p>
          <a:p>
            <a:endParaRPr lang="es-PE" sz="3200" dirty="0" smtClean="0">
              <a:solidFill>
                <a:srgbClr val="FFFF00"/>
              </a:solidFill>
            </a:endParaRPr>
          </a:p>
          <a:p>
            <a:r>
              <a:rPr lang="es-PE" sz="3200" dirty="0" smtClean="0">
                <a:solidFill>
                  <a:srgbClr val="FFFF00"/>
                </a:solidFill>
              </a:rPr>
              <a:t>MATERIALES  COSTOSOS.</a:t>
            </a:r>
            <a:endParaRPr lang="es-PE" sz="3200" dirty="0">
              <a:solidFill>
                <a:srgbClr val="FF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404768"/>
          </a:xfrm>
        </p:spPr>
        <p:txBody>
          <a:bodyPr>
            <a:normAutofit/>
          </a:bodyPr>
          <a:lstStyle/>
          <a:p>
            <a:pPr algn="ctr"/>
            <a:r>
              <a:rPr lang="es-PE" dirty="0" smtClean="0">
                <a:solidFill>
                  <a:srgbClr val="FF0000"/>
                </a:solidFill>
              </a:rPr>
              <a:t>MATERIALES  PARA LA COLECTA             DE LA MUESTRA</a:t>
            </a:r>
            <a:endParaRPr lang="es-PE" dirty="0">
              <a:solidFill>
                <a:srgbClr val="FF0000"/>
              </a:solidFill>
            </a:endParaRPr>
          </a:p>
        </p:txBody>
      </p:sp>
      <p:sp>
        <p:nvSpPr>
          <p:cNvPr id="3" name="Content Placeholder 2"/>
          <p:cNvSpPr>
            <a:spLocks noGrp="1"/>
          </p:cNvSpPr>
          <p:nvPr>
            <p:ph idx="1"/>
          </p:nvPr>
        </p:nvSpPr>
        <p:spPr>
          <a:xfrm>
            <a:off x="457200" y="1935480"/>
            <a:ext cx="4186808" cy="4389120"/>
          </a:xfrm>
        </p:spPr>
        <p:txBody>
          <a:bodyPr>
            <a:noAutofit/>
          </a:bodyPr>
          <a:lstStyle/>
          <a:p>
            <a:r>
              <a:rPr lang="es-PE" sz="3600" dirty="0" err="1" smtClean="0">
                <a:solidFill>
                  <a:srgbClr val="FFFF00"/>
                </a:solidFill>
              </a:rPr>
              <a:t>Solucion</a:t>
            </a:r>
            <a:r>
              <a:rPr lang="es-PE" sz="3600" dirty="0" smtClean="0">
                <a:solidFill>
                  <a:srgbClr val="FFFF00"/>
                </a:solidFill>
              </a:rPr>
              <a:t> </a:t>
            </a:r>
            <a:r>
              <a:rPr lang="es-PE" sz="3600" dirty="0" err="1" smtClean="0">
                <a:solidFill>
                  <a:srgbClr val="FFFF00"/>
                </a:solidFill>
              </a:rPr>
              <a:t>preservante</a:t>
            </a:r>
            <a:r>
              <a:rPr lang="es-PE" sz="3600" dirty="0" smtClean="0">
                <a:solidFill>
                  <a:srgbClr val="FFFF00"/>
                </a:solidFill>
              </a:rPr>
              <a:t> a base de etanol.</a:t>
            </a:r>
          </a:p>
          <a:p>
            <a:r>
              <a:rPr lang="es-PE" sz="3600" dirty="0" smtClean="0">
                <a:solidFill>
                  <a:srgbClr val="FFFF00"/>
                </a:solidFill>
              </a:rPr>
              <a:t>-</a:t>
            </a:r>
            <a:r>
              <a:rPr lang="es-PE" sz="3600" dirty="0" err="1" smtClean="0">
                <a:solidFill>
                  <a:srgbClr val="FFFF00"/>
                </a:solidFill>
              </a:rPr>
              <a:t>Rovers</a:t>
            </a:r>
            <a:r>
              <a:rPr lang="es-PE" sz="3600" dirty="0" smtClean="0">
                <a:solidFill>
                  <a:srgbClr val="FFFF00"/>
                </a:solidFill>
              </a:rPr>
              <a:t> </a:t>
            </a:r>
            <a:r>
              <a:rPr lang="es-PE" sz="3600" dirty="0" err="1" smtClean="0">
                <a:solidFill>
                  <a:srgbClr val="FFFF00"/>
                </a:solidFill>
              </a:rPr>
              <a:t>Cervex</a:t>
            </a:r>
            <a:r>
              <a:rPr lang="es-PE" sz="3600" dirty="0" smtClean="0">
                <a:solidFill>
                  <a:srgbClr val="FFFF00"/>
                </a:solidFill>
              </a:rPr>
              <a:t> –</a:t>
            </a:r>
            <a:r>
              <a:rPr lang="es-PE" sz="3600" dirty="0" err="1" smtClean="0">
                <a:solidFill>
                  <a:srgbClr val="FFFF00"/>
                </a:solidFill>
              </a:rPr>
              <a:t>Brush</a:t>
            </a:r>
            <a:r>
              <a:rPr lang="es-PE" sz="3600" dirty="0" smtClean="0">
                <a:solidFill>
                  <a:srgbClr val="FFFF00"/>
                </a:solidFill>
              </a:rPr>
              <a:t> </a:t>
            </a:r>
            <a:br>
              <a:rPr lang="es-PE" sz="3600" dirty="0" smtClean="0">
                <a:solidFill>
                  <a:srgbClr val="FFFF00"/>
                </a:solidFill>
              </a:rPr>
            </a:br>
            <a:r>
              <a:rPr lang="es-PE" sz="3600" dirty="0" smtClean="0">
                <a:solidFill>
                  <a:srgbClr val="FFFF00"/>
                </a:solidFill>
              </a:rPr>
              <a:t>-</a:t>
            </a:r>
            <a:r>
              <a:rPr lang="es-PE" sz="3600" dirty="0" err="1" smtClean="0">
                <a:solidFill>
                  <a:srgbClr val="FFFF00"/>
                </a:solidFill>
              </a:rPr>
              <a:t>Espatula</a:t>
            </a:r>
            <a:r>
              <a:rPr lang="es-PE" sz="3600" dirty="0" smtClean="0">
                <a:solidFill>
                  <a:srgbClr val="FFFF00"/>
                </a:solidFill>
              </a:rPr>
              <a:t> de </a:t>
            </a:r>
            <a:r>
              <a:rPr lang="es-PE" sz="3600" dirty="0" err="1" smtClean="0">
                <a:solidFill>
                  <a:srgbClr val="FFFF00"/>
                </a:solidFill>
              </a:rPr>
              <a:t>Ayre</a:t>
            </a:r>
            <a:r>
              <a:rPr lang="es-PE" sz="3600" dirty="0" smtClean="0">
                <a:solidFill>
                  <a:srgbClr val="FFFF00"/>
                </a:solidFill>
              </a:rPr>
              <a:t> y cepillo </a:t>
            </a:r>
            <a:r>
              <a:rPr lang="es-PE" sz="3600" dirty="0" err="1" smtClean="0">
                <a:solidFill>
                  <a:srgbClr val="FFFF00"/>
                </a:solidFill>
              </a:rPr>
              <a:t>endocervical</a:t>
            </a:r>
            <a:r>
              <a:rPr lang="es-PE" sz="3600" dirty="0" smtClean="0">
                <a:solidFill>
                  <a:srgbClr val="FFFF00"/>
                </a:solidFill>
              </a:rPr>
              <a:t>.</a:t>
            </a:r>
            <a:br>
              <a:rPr lang="es-PE" sz="3600" dirty="0" smtClean="0">
                <a:solidFill>
                  <a:srgbClr val="FFFF00"/>
                </a:solidFill>
              </a:rPr>
            </a:br>
            <a:r>
              <a:rPr lang="pt-BR" sz="3600" dirty="0" smtClean="0">
                <a:solidFill>
                  <a:srgbClr val="FFFF00"/>
                </a:solidFill>
              </a:rPr>
              <a:t> </a:t>
            </a:r>
            <a:r>
              <a:rPr lang="es-PE" sz="3600" dirty="0" smtClean="0">
                <a:solidFill>
                  <a:srgbClr val="FFFF00"/>
                </a:solidFill>
              </a:rPr>
              <a:t/>
            </a:r>
            <a:br>
              <a:rPr lang="es-PE" sz="3600" dirty="0" smtClean="0">
                <a:solidFill>
                  <a:srgbClr val="FFFF00"/>
                </a:solidFill>
              </a:rPr>
            </a:br>
            <a:endParaRPr lang="es-PE" sz="3600" dirty="0">
              <a:solidFill>
                <a:srgbClr val="FFFF00"/>
              </a:solidFill>
            </a:endParaRPr>
          </a:p>
        </p:txBody>
      </p:sp>
      <p:pic>
        <p:nvPicPr>
          <p:cNvPr id="4" name="Picture 11" descr="26_SurePathDevice_device.png"/>
          <p:cNvPicPr>
            <a:picLocks noChangeAspect="1"/>
          </p:cNvPicPr>
          <p:nvPr/>
        </p:nvPicPr>
        <p:blipFill>
          <a:blip r:embed="rId2" cstate="print"/>
          <a:srcRect/>
          <a:stretch>
            <a:fillRect/>
          </a:stretch>
        </p:blipFill>
        <p:spPr bwMode="auto">
          <a:xfrm>
            <a:off x="5148064" y="2276872"/>
            <a:ext cx="3995936" cy="406876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LEGADO</a:t>
            </a:r>
            <a:endParaRPr lang="es-PE" dirty="0"/>
          </a:p>
        </p:txBody>
      </p:sp>
      <p:sp>
        <p:nvSpPr>
          <p:cNvPr id="3" name="Content Placeholder 2"/>
          <p:cNvSpPr>
            <a:spLocks noGrp="1"/>
          </p:cNvSpPr>
          <p:nvPr>
            <p:ph idx="1"/>
          </p:nvPr>
        </p:nvSpPr>
        <p:spPr>
          <a:xfrm>
            <a:off x="457200" y="1935480"/>
            <a:ext cx="4762872" cy="4389120"/>
          </a:xfrm>
        </p:spPr>
        <p:txBody>
          <a:bodyPr>
            <a:normAutofit/>
          </a:bodyPr>
          <a:lstStyle/>
          <a:p>
            <a:pPr>
              <a:buNone/>
            </a:pPr>
            <a:r>
              <a:rPr lang="es-ES" sz="2800" dirty="0" smtClean="0"/>
              <a:t>  Millones de mujeres que han sido sometidas a la  prueba de Papanicolaou se han visto beneficiadas y las muertes por cáncer de cuello uterino  se han reducido considerablemente .</a:t>
            </a:r>
          </a:p>
          <a:p>
            <a:endParaRPr lang="es-PE" dirty="0"/>
          </a:p>
        </p:txBody>
      </p:sp>
      <p:pic>
        <p:nvPicPr>
          <p:cNvPr id="4" name="Picture 10" descr="http://www.hyperbarictherapylowcountry.com/microscope.jpg"/>
          <p:cNvPicPr>
            <a:picLocks noChangeAspect="1" noChangeArrowheads="1"/>
          </p:cNvPicPr>
          <p:nvPr/>
        </p:nvPicPr>
        <p:blipFill>
          <a:blip r:embed="rId2" cstate="print"/>
          <a:srcRect/>
          <a:stretch>
            <a:fillRect/>
          </a:stretch>
        </p:blipFill>
        <p:spPr bwMode="auto">
          <a:xfrm>
            <a:off x="5257800" y="1524000"/>
            <a:ext cx="3505200" cy="44196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dirty="0" smtClean="0"/>
              <a:t>COLECTA  DE LA MUESTRA</a:t>
            </a:r>
            <a:endParaRPr lang="es-PE" dirty="0"/>
          </a:p>
        </p:txBody>
      </p:sp>
      <p:pic>
        <p:nvPicPr>
          <p:cNvPr id="4" name="Picture 8"/>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tretch>
            <a:fillRect/>
          </a:stretch>
        </p:blipFill>
        <p:spPr bwMode="auto">
          <a:xfrm>
            <a:off x="914400" y="2828502"/>
            <a:ext cx="7772400" cy="24836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3"/>
          <p:cNvSpPr>
            <a:spLocks noGrp="1" noChangeArrowheads="1"/>
          </p:cNvSpPr>
          <p:nvPr>
            <p:ph type="title"/>
          </p:nvPr>
        </p:nvSpPr>
        <p:spPr/>
        <p:txBody>
          <a:bodyPr/>
          <a:lstStyle/>
          <a:p>
            <a:pPr fontAlgn="auto">
              <a:spcAft>
                <a:spcPts val="0"/>
              </a:spcAft>
              <a:defRPr/>
            </a:pPr>
            <a:endParaRPr lang="es-PE" smtClean="0">
              <a:solidFill>
                <a:schemeClr val="tx2">
                  <a:satMod val="200000"/>
                </a:schemeClr>
              </a:solidFill>
            </a:endParaRPr>
          </a:p>
        </p:txBody>
      </p:sp>
      <p:pic>
        <p:nvPicPr>
          <p:cNvPr id="39938" name="Picture 22" descr="CYTO-screen system® Sampling brush and Vial"/>
          <p:cNvPicPr>
            <a:picLocks noGrp="1" noChangeAspect="1" noChangeArrowheads="1"/>
          </p:cNvPicPr>
          <p:nvPr>
            <p:ph sz="half" idx="1"/>
          </p:nvPr>
        </p:nvPicPr>
        <p:blipFill>
          <a:blip r:embed="rId2" cstate="print"/>
          <a:stretch>
            <a:fillRect/>
          </a:stretch>
        </p:blipFill>
        <p:spPr>
          <a:xfrm>
            <a:off x="1531938" y="3175794"/>
            <a:ext cx="1905000" cy="1714500"/>
          </a:xfrm>
        </p:spPr>
      </p:pic>
      <p:pic>
        <p:nvPicPr>
          <p:cNvPr id="39939" name="Picture 21" descr="Broom1"/>
          <p:cNvPicPr>
            <a:picLocks noChangeAspect="1" noChangeArrowheads="1"/>
          </p:cNvPicPr>
          <p:nvPr/>
        </p:nvPicPr>
        <p:blipFill>
          <a:blip r:embed="rId3" cstate="print"/>
          <a:srcRect/>
          <a:stretch>
            <a:fillRect/>
          </a:stretch>
        </p:blipFill>
        <p:spPr bwMode="auto">
          <a:xfrm>
            <a:off x="0" y="0"/>
            <a:ext cx="9144000" cy="6872288"/>
          </a:xfrm>
          <a:prstGeom prst="rect">
            <a:avLst/>
          </a:prstGeom>
          <a:noFill/>
          <a:ln w="9525">
            <a:noFill/>
            <a:miter lim="800000"/>
            <a:headEnd/>
            <a:tailEnd/>
          </a:ln>
        </p:spPr>
      </p:pic>
      <p:sp>
        <p:nvSpPr>
          <p:cNvPr id="39940" name="Text Box 23"/>
          <p:cNvSpPr txBox="1">
            <a:spLocks noChangeArrowheads="1"/>
          </p:cNvSpPr>
          <p:nvPr/>
        </p:nvSpPr>
        <p:spPr bwMode="auto">
          <a:xfrm>
            <a:off x="6877050" y="476250"/>
            <a:ext cx="2016125" cy="376238"/>
          </a:xfrm>
          <a:prstGeom prst="rect">
            <a:avLst/>
          </a:prstGeom>
          <a:solidFill>
            <a:schemeClr val="bg1"/>
          </a:solidFill>
          <a:ln w="9525">
            <a:solidFill>
              <a:schemeClr val="bg1"/>
            </a:solidFill>
            <a:miter lim="800000"/>
            <a:headEnd/>
            <a:tailEnd/>
          </a:ln>
        </p:spPr>
        <p:txBody>
          <a:bodyPr>
            <a:spAutoFit/>
          </a:bodyPr>
          <a:lstStyle/>
          <a:p>
            <a:pPr algn="ctr">
              <a:spcBef>
                <a:spcPct val="50000"/>
              </a:spcBef>
            </a:pPr>
            <a:r>
              <a:rPr lang="es-ES" dirty="0">
                <a:latin typeface="Corbel" pitchFamily="34" charset="0"/>
              </a:rPr>
              <a:t>5</a:t>
            </a:r>
            <a:r>
              <a:rPr lang="es-ES" dirty="0" smtClean="0">
                <a:latin typeface="Corbel" pitchFamily="34" charset="0"/>
              </a:rPr>
              <a:t> </a:t>
            </a:r>
            <a:r>
              <a:rPr lang="es-ES" dirty="0">
                <a:latin typeface="Corbel" pitchFamily="34" charset="0"/>
              </a:rPr>
              <a:t>vueltas de reloj</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PE" dirty="0" smtClean="0">
                <a:solidFill>
                  <a:schemeClr val="accent2"/>
                </a:solidFill>
              </a:rPr>
              <a:t>COLECTA DE LA MUESTRA</a:t>
            </a:r>
            <a:endParaRPr lang="es-PE" dirty="0">
              <a:solidFill>
                <a:schemeClr val="accent2"/>
              </a:solidFill>
            </a:endParaRPr>
          </a:p>
        </p:txBody>
      </p:sp>
      <p:sp>
        <p:nvSpPr>
          <p:cNvPr id="3" name="Content Placeholder 2"/>
          <p:cNvSpPr>
            <a:spLocks noGrp="1"/>
          </p:cNvSpPr>
          <p:nvPr>
            <p:ph idx="1"/>
          </p:nvPr>
        </p:nvSpPr>
        <p:spPr>
          <a:xfrm>
            <a:off x="457200" y="1600200"/>
            <a:ext cx="4546848" cy="4525963"/>
          </a:xfrm>
        </p:spPr>
        <p:txBody>
          <a:bodyPr>
            <a:normAutofit fontScale="62500" lnSpcReduction="20000"/>
          </a:bodyPr>
          <a:lstStyle/>
          <a:p>
            <a:pPr algn="just">
              <a:lnSpc>
                <a:spcPct val="200000"/>
              </a:lnSpc>
              <a:buClr>
                <a:srgbClr val="174A8B"/>
              </a:buClr>
              <a:buFontTx/>
              <a:buChar char="•"/>
            </a:pPr>
            <a:r>
              <a:rPr lang="pt-BR" dirty="0" smtClean="0">
                <a:solidFill>
                  <a:srgbClr val="FFFF00"/>
                </a:solidFill>
              </a:rPr>
              <a:t> Posicionar las cerdas mas largas del </a:t>
            </a:r>
            <a:r>
              <a:rPr lang="pt-BR" u="sng" dirty="0" smtClean="0">
                <a:solidFill>
                  <a:srgbClr val="FFFF00"/>
                </a:solidFill>
              </a:rPr>
              <a:t>Rovers Cervex-Brush</a:t>
            </a:r>
            <a:r>
              <a:rPr lang="pt-BR" b="1" u="sng" baseline="50000" dirty="0" smtClean="0">
                <a:solidFill>
                  <a:srgbClr val="FFFF00"/>
                </a:solidFill>
              </a:rPr>
              <a:t>®</a:t>
            </a:r>
            <a:r>
              <a:rPr lang="pt-BR" dirty="0" smtClean="0">
                <a:solidFill>
                  <a:srgbClr val="FFFF00"/>
                </a:solidFill>
              </a:rPr>
              <a:t>  en el canal endocervical.</a:t>
            </a:r>
          </a:p>
          <a:p>
            <a:pPr algn="just">
              <a:lnSpc>
                <a:spcPct val="200000"/>
              </a:lnSpc>
              <a:buClr>
                <a:srgbClr val="174A8B"/>
              </a:buClr>
              <a:buFontTx/>
              <a:buChar char="•"/>
            </a:pPr>
            <a:r>
              <a:rPr lang="pt-BR" dirty="0" smtClean="0">
                <a:solidFill>
                  <a:srgbClr val="FFFF00"/>
                </a:solidFill>
              </a:rPr>
              <a:t> Las cerdas laterales iran se espalhar sobre a ectocérvice e as centrais irão penetrar no canal endocervical.</a:t>
            </a:r>
          </a:p>
          <a:p>
            <a:pPr algn="just">
              <a:lnSpc>
                <a:spcPct val="200000"/>
              </a:lnSpc>
              <a:buClr>
                <a:srgbClr val="174A8B"/>
              </a:buClr>
              <a:buFontTx/>
              <a:buChar char="•"/>
            </a:pPr>
            <a:r>
              <a:rPr lang="pt-BR" dirty="0" smtClean="0">
                <a:solidFill>
                  <a:srgbClr val="FFFF00"/>
                </a:solidFill>
              </a:rPr>
              <a:t> Mantendo uma leve pressão girar </a:t>
            </a:r>
            <a:r>
              <a:rPr lang="pt-BR" b="1" u="sng" dirty="0" smtClean="0">
                <a:solidFill>
                  <a:srgbClr val="FFFF00"/>
                </a:solidFill>
              </a:rPr>
              <a:t>5 vezes no sentido horário</a:t>
            </a:r>
          </a:p>
          <a:p>
            <a:endParaRPr lang="es-PE" dirty="0"/>
          </a:p>
        </p:txBody>
      </p:sp>
      <p:grpSp>
        <p:nvGrpSpPr>
          <p:cNvPr id="4" name="Group 17"/>
          <p:cNvGrpSpPr>
            <a:grpSpLocks/>
          </p:cNvGrpSpPr>
          <p:nvPr/>
        </p:nvGrpSpPr>
        <p:grpSpPr bwMode="auto">
          <a:xfrm>
            <a:off x="5220073" y="1965325"/>
            <a:ext cx="1440160" cy="3475038"/>
            <a:chOff x="3667" y="1123"/>
            <a:chExt cx="768" cy="2189"/>
          </a:xfrm>
        </p:grpSpPr>
        <p:pic>
          <p:nvPicPr>
            <p:cNvPr id="5" name="Picture 6" descr="draaien"/>
            <p:cNvPicPr>
              <a:picLocks noChangeAspect="1" noChangeArrowheads="1"/>
            </p:cNvPicPr>
            <p:nvPr/>
          </p:nvPicPr>
          <p:blipFill>
            <a:blip r:embed="rId2" cstate="print"/>
            <a:srcRect l="9677" r="16129"/>
            <a:stretch>
              <a:fillRect/>
            </a:stretch>
          </p:blipFill>
          <p:spPr bwMode="auto">
            <a:xfrm>
              <a:off x="3667" y="2622"/>
              <a:ext cx="768" cy="690"/>
            </a:xfrm>
            <a:prstGeom prst="rect">
              <a:avLst/>
            </a:prstGeom>
            <a:noFill/>
            <a:ln w="9525">
              <a:noFill/>
              <a:miter lim="800000"/>
              <a:headEnd/>
              <a:tailEnd/>
            </a:ln>
          </p:spPr>
        </p:pic>
        <p:pic>
          <p:nvPicPr>
            <p:cNvPr id="6" name="Picture 7" descr="50"/>
            <p:cNvPicPr>
              <a:picLocks noChangeAspect="1" noChangeArrowheads="1"/>
            </p:cNvPicPr>
            <p:nvPr/>
          </p:nvPicPr>
          <p:blipFill>
            <a:blip r:embed="rId3" cstate="print"/>
            <a:srcRect l="12903" r="9677"/>
            <a:stretch>
              <a:fillRect/>
            </a:stretch>
          </p:blipFill>
          <p:spPr bwMode="auto">
            <a:xfrm>
              <a:off x="3667" y="1123"/>
              <a:ext cx="768" cy="675"/>
            </a:xfrm>
            <a:prstGeom prst="rect">
              <a:avLst/>
            </a:prstGeom>
            <a:noFill/>
            <a:ln w="9525">
              <a:noFill/>
              <a:miter lim="800000"/>
              <a:headEnd/>
              <a:tailEnd/>
            </a:ln>
          </p:spPr>
        </p:pic>
        <p:pic>
          <p:nvPicPr>
            <p:cNvPr id="7" name="Picture 8" descr="draai2"/>
            <p:cNvPicPr>
              <a:picLocks noChangeAspect="1" noChangeArrowheads="1"/>
            </p:cNvPicPr>
            <p:nvPr/>
          </p:nvPicPr>
          <p:blipFill>
            <a:blip r:embed="rId4" cstate="print"/>
            <a:srcRect l="9375" r="18750"/>
            <a:stretch>
              <a:fillRect/>
            </a:stretch>
          </p:blipFill>
          <p:spPr bwMode="auto">
            <a:xfrm>
              <a:off x="3667" y="1851"/>
              <a:ext cx="768" cy="712"/>
            </a:xfrm>
            <a:prstGeom prst="rect">
              <a:avLst/>
            </a:prstGeom>
            <a:noFill/>
            <a:ln w="9525">
              <a:noFill/>
              <a:miter lim="800000"/>
              <a:headEnd/>
              <a:tailEnd/>
            </a:ln>
          </p:spPr>
        </p:pic>
      </p:grpSp>
      <p:grpSp>
        <p:nvGrpSpPr>
          <p:cNvPr id="8" name="Group 20"/>
          <p:cNvGrpSpPr>
            <a:grpSpLocks/>
          </p:cNvGrpSpPr>
          <p:nvPr/>
        </p:nvGrpSpPr>
        <p:grpSpPr bwMode="auto">
          <a:xfrm>
            <a:off x="7020273" y="2571750"/>
            <a:ext cx="1944215" cy="2297410"/>
            <a:chOff x="4500" y="1969"/>
            <a:chExt cx="552" cy="825"/>
          </a:xfrm>
        </p:grpSpPr>
        <p:pic>
          <p:nvPicPr>
            <p:cNvPr id="9" name="Picture 21" descr="rovers cervex brush"/>
            <p:cNvPicPr preferRelativeResize="0">
              <a:picLocks noChangeAspect="1" noChangeArrowheads="1"/>
            </p:cNvPicPr>
            <p:nvPr/>
          </p:nvPicPr>
          <p:blipFill>
            <a:blip r:embed="rId5" cstate="print"/>
            <a:srcRect/>
            <a:stretch>
              <a:fillRect/>
            </a:stretch>
          </p:blipFill>
          <p:spPr bwMode="auto">
            <a:xfrm>
              <a:off x="4500" y="1969"/>
              <a:ext cx="552" cy="825"/>
            </a:xfrm>
            <a:prstGeom prst="rect">
              <a:avLst/>
            </a:prstGeom>
            <a:noFill/>
            <a:ln w="28575">
              <a:solidFill>
                <a:srgbClr val="000046"/>
              </a:solidFill>
              <a:miter lim="800000"/>
              <a:headEnd/>
              <a:tailEnd/>
            </a:ln>
          </p:spPr>
        </p:pic>
        <p:sp>
          <p:nvSpPr>
            <p:cNvPr id="10" name="Oval 22"/>
            <p:cNvSpPr>
              <a:spLocks noChangeArrowheads="1"/>
            </p:cNvSpPr>
            <p:nvPr/>
          </p:nvSpPr>
          <p:spPr bwMode="auto">
            <a:xfrm>
              <a:off x="4550" y="2045"/>
              <a:ext cx="260" cy="306"/>
            </a:xfrm>
            <a:prstGeom prst="ellipse">
              <a:avLst/>
            </a:prstGeom>
            <a:noFill/>
            <a:ln w="28575">
              <a:solidFill>
                <a:srgbClr val="FF0000"/>
              </a:solidFill>
              <a:round/>
              <a:headEnd/>
              <a:tailEnd/>
            </a:ln>
          </p:spPr>
          <p:txBody>
            <a:bodyPr wrap="none" anchor="ctr"/>
            <a:lstStyle/>
            <a:p>
              <a:endParaRPr lang="es-PE"/>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PROCEDIMIENTO  LBP</a:t>
            </a:r>
            <a:endParaRPr lang="es-PE" dirty="0"/>
          </a:p>
        </p:txBody>
      </p:sp>
      <p:pic>
        <p:nvPicPr>
          <p:cNvPr id="4" name="Picture 33" descr="Multi_vial_vortexer_one_out"/>
          <p:cNvPicPr>
            <a:picLocks noChangeAspect="1" noChangeArrowheads="1"/>
          </p:cNvPicPr>
          <p:nvPr/>
        </p:nvPicPr>
        <p:blipFill>
          <a:blip r:embed="rId2" cstate="print"/>
          <a:srcRect/>
          <a:stretch>
            <a:fillRect/>
          </a:stretch>
        </p:blipFill>
        <p:spPr bwMode="auto">
          <a:xfrm>
            <a:off x="4572000" y="2564904"/>
            <a:ext cx="3744416" cy="3150096"/>
          </a:xfrm>
          <a:prstGeom prst="rect">
            <a:avLst/>
          </a:prstGeom>
          <a:noFill/>
          <a:ln w="9525">
            <a:noFill/>
            <a:miter lim="800000"/>
            <a:headEnd/>
            <a:tailEnd/>
          </a:ln>
        </p:spPr>
      </p:pic>
      <p:grpSp>
        <p:nvGrpSpPr>
          <p:cNvPr id="5" name="Content Placeholder 4"/>
          <p:cNvGrpSpPr>
            <a:grpSpLocks noGrp="1"/>
          </p:cNvGrpSpPr>
          <p:nvPr>
            <p:ph idx="1"/>
          </p:nvPr>
        </p:nvGrpSpPr>
        <p:grpSpPr bwMode="auto">
          <a:xfrm>
            <a:off x="914400" y="2564904"/>
            <a:ext cx="3153544" cy="3024336"/>
            <a:chOff x="1296" y="1920"/>
            <a:chExt cx="960" cy="672"/>
          </a:xfrm>
        </p:grpSpPr>
        <p:sp>
          <p:nvSpPr>
            <p:cNvPr id="6" name="Rectangle 5"/>
            <p:cNvSpPr>
              <a:spLocks noChangeArrowheads="1"/>
            </p:cNvSpPr>
            <p:nvPr/>
          </p:nvSpPr>
          <p:spPr bwMode="auto">
            <a:xfrm>
              <a:off x="1536" y="1920"/>
              <a:ext cx="432" cy="144"/>
            </a:xfrm>
            <a:prstGeom prst="rect">
              <a:avLst/>
            </a:prstGeom>
            <a:solidFill>
              <a:srgbClr val="FFFFFF"/>
            </a:solidFill>
            <a:ln w="9525">
              <a:solidFill>
                <a:srgbClr val="000000"/>
              </a:solidFill>
              <a:miter lim="800000"/>
              <a:headEnd/>
              <a:tailEnd/>
            </a:ln>
          </p:spPr>
          <p:txBody>
            <a:bodyPr wrap="none" anchor="ctr"/>
            <a:lstStyle/>
            <a:p>
              <a:pPr eaLnBrk="0" hangingPunct="0"/>
              <a:endParaRPr lang="en-US"/>
            </a:p>
          </p:txBody>
        </p:sp>
        <p:sp>
          <p:nvSpPr>
            <p:cNvPr id="7" name="Rectangle 6"/>
            <p:cNvSpPr>
              <a:spLocks noChangeArrowheads="1"/>
            </p:cNvSpPr>
            <p:nvPr/>
          </p:nvSpPr>
          <p:spPr bwMode="auto">
            <a:xfrm>
              <a:off x="1584" y="2160"/>
              <a:ext cx="336" cy="432"/>
            </a:xfrm>
            <a:prstGeom prst="rect">
              <a:avLst/>
            </a:prstGeom>
            <a:solidFill>
              <a:srgbClr val="FFFF00"/>
            </a:solidFill>
            <a:ln w="9525">
              <a:solidFill>
                <a:srgbClr val="000000"/>
              </a:solidFill>
              <a:miter lim="800000"/>
              <a:headEnd/>
              <a:tailEnd/>
            </a:ln>
          </p:spPr>
          <p:txBody>
            <a:bodyPr wrap="none" anchor="ctr"/>
            <a:lstStyle/>
            <a:p>
              <a:pPr eaLnBrk="0" hangingPunct="0"/>
              <a:endParaRPr lang="en-US"/>
            </a:p>
          </p:txBody>
        </p:sp>
        <p:sp>
          <p:nvSpPr>
            <p:cNvPr id="8" name="Rectangle 7"/>
            <p:cNvSpPr>
              <a:spLocks noChangeArrowheads="1"/>
            </p:cNvSpPr>
            <p:nvPr/>
          </p:nvSpPr>
          <p:spPr bwMode="auto">
            <a:xfrm>
              <a:off x="1584" y="2064"/>
              <a:ext cx="336" cy="96"/>
            </a:xfrm>
            <a:prstGeom prst="rect">
              <a:avLst/>
            </a:prstGeom>
            <a:solidFill>
              <a:srgbClr val="DDDDDD"/>
            </a:solidFill>
            <a:ln w="9525">
              <a:solidFill>
                <a:srgbClr val="000000"/>
              </a:solidFill>
              <a:miter lim="800000"/>
              <a:headEnd/>
              <a:tailEnd/>
            </a:ln>
          </p:spPr>
          <p:txBody>
            <a:bodyPr wrap="none" anchor="ctr"/>
            <a:lstStyle/>
            <a:p>
              <a:pPr eaLnBrk="0" hangingPunct="0"/>
              <a:endParaRPr lang="en-US"/>
            </a:p>
          </p:txBody>
        </p:sp>
        <p:grpSp>
          <p:nvGrpSpPr>
            <p:cNvPr id="9" name="Group 8"/>
            <p:cNvGrpSpPr>
              <a:grpSpLocks/>
            </p:cNvGrpSpPr>
            <p:nvPr/>
          </p:nvGrpSpPr>
          <p:grpSpPr bwMode="auto">
            <a:xfrm rot="-1230688">
              <a:off x="1680" y="2160"/>
              <a:ext cx="234" cy="428"/>
              <a:chOff x="48" y="3133"/>
              <a:chExt cx="263" cy="428"/>
            </a:xfrm>
          </p:grpSpPr>
          <p:sp>
            <p:nvSpPr>
              <p:cNvPr id="16" name="AutoShape 9"/>
              <p:cNvSpPr>
                <a:spLocks noChangeArrowheads="1"/>
              </p:cNvSpPr>
              <p:nvPr/>
            </p:nvSpPr>
            <p:spPr bwMode="auto">
              <a:xfrm rot="10800000">
                <a:off x="142" y="3133"/>
                <a:ext cx="69"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3 w 21600"/>
                  <a:gd name="T13" fmla="*/ 4500 h 21600"/>
                  <a:gd name="T14" fmla="*/ 17217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6350">
                <a:solidFill>
                  <a:srgbClr val="000000"/>
                </a:solidFill>
                <a:miter lim="800000"/>
                <a:headEnd/>
                <a:tailEnd/>
              </a:ln>
            </p:spPr>
            <p:txBody>
              <a:bodyPr wrap="none" anchor="ctr"/>
              <a:lstStyle/>
              <a:p>
                <a:endParaRPr lang="es-PE"/>
              </a:p>
            </p:txBody>
          </p:sp>
          <p:sp>
            <p:nvSpPr>
              <p:cNvPr id="17" name="Rectangle 10"/>
              <p:cNvSpPr>
                <a:spLocks noChangeArrowheads="1"/>
              </p:cNvSpPr>
              <p:nvPr/>
            </p:nvSpPr>
            <p:spPr bwMode="auto">
              <a:xfrm>
                <a:off x="81" y="3233"/>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18" name="Rectangle 11"/>
              <p:cNvSpPr>
                <a:spLocks noChangeArrowheads="1"/>
              </p:cNvSpPr>
              <p:nvPr/>
            </p:nvSpPr>
            <p:spPr bwMode="auto">
              <a:xfrm>
                <a:off x="113" y="3249"/>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19" name="Rectangle 12"/>
              <p:cNvSpPr>
                <a:spLocks noChangeArrowheads="1"/>
              </p:cNvSpPr>
              <p:nvPr/>
            </p:nvSpPr>
            <p:spPr bwMode="auto">
              <a:xfrm>
                <a:off x="129" y="3257"/>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20" name="Rectangle 13"/>
              <p:cNvSpPr>
                <a:spLocks noChangeArrowheads="1"/>
              </p:cNvSpPr>
              <p:nvPr/>
            </p:nvSpPr>
            <p:spPr bwMode="auto">
              <a:xfrm>
                <a:off x="96" y="3241"/>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nvGrpSpPr>
              <p:cNvPr id="21" name="Group 14"/>
              <p:cNvGrpSpPr>
                <a:grpSpLocks/>
              </p:cNvGrpSpPr>
              <p:nvPr/>
            </p:nvGrpSpPr>
            <p:grpSpPr bwMode="auto">
              <a:xfrm flipV="1">
                <a:off x="208" y="3233"/>
                <a:ext cx="65" cy="216"/>
                <a:chOff x="367" y="2400"/>
                <a:chExt cx="65" cy="216"/>
              </a:xfrm>
            </p:grpSpPr>
            <p:sp>
              <p:nvSpPr>
                <p:cNvPr id="29" name="Rectangle 15"/>
                <p:cNvSpPr>
                  <a:spLocks noChangeArrowheads="1"/>
                </p:cNvSpPr>
                <p:nvPr/>
              </p:nvSpPr>
              <p:spPr bwMode="auto">
                <a:xfrm>
                  <a:off x="367" y="2400"/>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30" name="Rectangle 16"/>
                <p:cNvSpPr>
                  <a:spLocks noChangeArrowheads="1"/>
                </p:cNvSpPr>
                <p:nvPr/>
              </p:nvSpPr>
              <p:spPr bwMode="auto">
                <a:xfrm>
                  <a:off x="399" y="2416"/>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31" name="Rectangle 17"/>
                <p:cNvSpPr>
                  <a:spLocks noChangeArrowheads="1"/>
                </p:cNvSpPr>
                <p:nvPr/>
              </p:nvSpPr>
              <p:spPr bwMode="auto">
                <a:xfrm>
                  <a:off x="415" y="2424"/>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32" name="Rectangle 18"/>
                <p:cNvSpPr>
                  <a:spLocks noChangeArrowheads="1"/>
                </p:cNvSpPr>
                <p:nvPr/>
              </p:nvSpPr>
              <p:spPr bwMode="auto">
                <a:xfrm>
                  <a:off x="382" y="2408"/>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sp>
            <p:nvSpPr>
              <p:cNvPr id="22" name="Rectangle 19"/>
              <p:cNvSpPr>
                <a:spLocks noChangeArrowheads="1"/>
              </p:cNvSpPr>
              <p:nvPr/>
            </p:nvSpPr>
            <p:spPr bwMode="auto">
              <a:xfrm>
                <a:off x="192" y="3265"/>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23" name="Rectangle 20"/>
              <p:cNvSpPr>
                <a:spLocks noChangeArrowheads="1"/>
              </p:cNvSpPr>
              <p:nvPr/>
            </p:nvSpPr>
            <p:spPr bwMode="auto">
              <a:xfrm>
                <a:off x="161" y="3273"/>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24" name="Rectangle 21"/>
              <p:cNvSpPr>
                <a:spLocks noChangeArrowheads="1"/>
              </p:cNvSpPr>
              <p:nvPr/>
            </p:nvSpPr>
            <p:spPr bwMode="auto">
              <a:xfrm>
                <a:off x="177" y="3273"/>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25" name="Rectangle 22"/>
              <p:cNvSpPr>
                <a:spLocks noChangeArrowheads="1"/>
              </p:cNvSpPr>
              <p:nvPr/>
            </p:nvSpPr>
            <p:spPr bwMode="auto">
              <a:xfrm>
                <a:off x="144" y="3265"/>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nvGrpSpPr>
              <p:cNvPr id="26" name="Group 23"/>
              <p:cNvGrpSpPr>
                <a:grpSpLocks/>
              </p:cNvGrpSpPr>
              <p:nvPr/>
            </p:nvGrpSpPr>
            <p:grpSpPr bwMode="auto">
              <a:xfrm>
                <a:off x="48" y="3208"/>
                <a:ext cx="263" cy="49"/>
                <a:chOff x="48" y="3208"/>
                <a:chExt cx="263" cy="49"/>
              </a:xfrm>
            </p:grpSpPr>
            <p:sp>
              <p:nvSpPr>
                <p:cNvPr id="27" name="AutoShape 24"/>
                <p:cNvSpPr>
                  <a:spLocks noChangeArrowheads="1"/>
                </p:cNvSpPr>
                <p:nvPr/>
              </p:nvSpPr>
              <p:spPr bwMode="auto">
                <a:xfrm rot="1111452">
                  <a:off x="48" y="3208"/>
                  <a:ext cx="150" cy="48"/>
                </a:xfrm>
                <a:prstGeom prst="roundRect">
                  <a:avLst>
                    <a:gd name="adj" fmla="val 50000"/>
                  </a:avLst>
                </a:prstGeom>
                <a:solidFill>
                  <a:srgbClr val="FFFFFF"/>
                </a:solidFill>
                <a:ln w="6350">
                  <a:solidFill>
                    <a:srgbClr val="000000"/>
                  </a:solidFill>
                  <a:round/>
                  <a:headEnd/>
                  <a:tailEnd/>
                </a:ln>
              </p:spPr>
              <p:txBody>
                <a:bodyPr wrap="none" anchor="ctr"/>
                <a:lstStyle/>
                <a:p>
                  <a:pPr eaLnBrk="0" hangingPunct="0"/>
                  <a:endParaRPr lang="en-US"/>
                </a:p>
              </p:txBody>
            </p:sp>
            <p:sp>
              <p:nvSpPr>
                <p:cNvPr id="28" name="AutoShape 25"/>
                <p:cNvSpPr>
                  <a:spLocks noChangeArrowheads="1"/>
                </p:cNvSpPr>
                <p:nvPr/>
              </p:nvSpPr>
              <p:spPr bwMode="auto">
                <a:xfrm rot="20488548" flipH="1">
                  <a:off x="161" y="3209"/>
                  <a:ext cx="150" cy="48"/>
                </a:xfrm>
                <a:prstGeom prst="roundRect">
                  <a:avLst>
                    <a:gd name="adj" fmla="val 50000"/>
                  </a:avLst>
                </a:prstGeom>
                <a:solidFill>
                  <a:srgbClr val="FFFFFF"/>
                </a:solidFill>
                <a:ln w="6350">
                  <a:solidFill>
                    <a:srgbClr val="000000"/>
                  </a:solidFill>
                  <a:round/>
                  <a:headEnd/>
                  <a:tailEnd/>
                </a:ln>
              </p:spPr>
              <p:txBody>
                <a:bodyPr wrap="none" anchor="ctr"/>
                <a:lstStyle/>
                <a:p>
                  <a:pPr eaLnBrk="0" hangingPunct="0"/>
                  <a:endParaRPr lang="en-US"/>
                </a:p>
              </p:txBody>
            </p:sp>
          </p:grpSp>
        </p:grpSp>
        <p:sp>
          <p:nvSpPr>
            <p:cNvPr id="10" name="Freeform 26"/>
            <p:cNvSpPr>
              <a:spLocks/>
            </p:cNvSpPr>
            <p:nvPr/>
          </p:nvSpPr>
          <p:spPr bwMode="auto">
            <a:xfrm>
              <a:off x="1296" y="1968"/>
              <a:ext cx="144" cy="624"/>
            </a:xfrm>
            <a:custGeom>
              <a:avLst/>
              <a:gdLst>
                <a:gd name="T0" fmla="*/ 121 w 296"/>
                <a:gd name="T1" fmla="*/ 0 h 624"/>
                <a:gd name="T2" fmla="*/ 4 w 296"/>
                <a:gd name="T3" fmla="*/ 336 h 624"/>
                <a:gd name="T4" fmla="*/ 144 w 296"/>
                <a:gd name="T5" fmla="*/ 624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28575" cmpd="sng">
              <a:solidFill>
                <a:srgbClr val="FF8703"/>
              </a:solidFill>
              <a:round/>
              <a:headEnd/>
              <a:tailEnd/>
            </a:ln>
          </p:spPr>
          <p:txBody>
            <a:bodyPr wrap="none" anchor="ctr"/>
            <a:lstStyle/>
            <a:p>
              <a:endParaRPr lang="es-PE"/>
            </a:p>
          </p:txBody>
        </p:sp>
        <p:sp>
          <p:nvSpPr>
            <p:cNvPr id="11" name="Freeform 27"/>
            <p:cNvSpPr>
              <a:spLocks/>
            </p:cNvSpPr>
            <p:nvPr/>
          </p:nvSpPr>
          <p:spPr bwMode="auto">
            <a:xfrm>
              <a:off x="1392" y="2064"/>
              <a:ext cx="96" cy="432"/>
            </a:xfrm>
            <a:custGeom>
              <a:avLst/>
              <a:gdLst>
                <a:gd name="T0" fmla="*/ 80 w 296"/>
                <a:gd name="T1" fmla="*/ 0 h 624"/>
                <a:gd name="T2" fmla="*/ 3 w 296"/>
                <a:gd name="T3" fmla="*/ 233 h 624"/>
                <a:gd name="T4" fmla="*/ 96 w 296"/>
                <a:gd name="T5" fmla="*/ 432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28575" cmpd="sng">
              <a:solidFill>
                <a:srgbClr val="FF8703"/>
              </a:solidFill>
              <a:round/>
              <a:headEnd/>
              <a:tailEnd/>
            </a:ln>
          </p:spPr>
          <p:txBody>
            <a:bodyPr wrap="none" anchor="ctr"/>
            <a:lstStyle/>
            <a:p>
              <a:endParaRPr lang="es-PE"/>
            </a:p>
          </p:txBody>
        </p:sp>
        <p:sp>
          <p:nvSpPr>
            <p:cNvPr id="12" name="Freeform 28"/>
            <p:cNvSpPr>
              <a:spLocks/>
            </p:cNvSpPr>
            <p:nvPr/>
          </p:nvSpPr>
          <p:spPr bwMode="auto">
            <a:xfrm>
              <a:off x="1488" y="2112"/>
              <a:ext cx="48" cy="384"/>
            </a:xfrm>
            <a:custGeom>
              <a:avLst/>
              <a:gdLst>
                <a:gd name="T0" fmla="*/ 40 w 296"/>
                <a:gd name="T1" fmla="*/ 0 h 624"/>
                <a:gd name="T2" fmla="*/ 1 w 296"/>
                <a:gd name="T3" fmla="*/ 207 h 624"/>
                <a:gd name="T4" fmla="*/ 48 w 296"/>
                <a:gd name="T5" fmla="*/ 384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28575" cmpd="sng">
              <a:solidFill>
                <a:srgbClr val="FF8703"/>
              </a:solidFill>
              <a:round/>
              <a:headEnd/>
              <a:tailEnd/>
            </a:ln>
          </p:spPr>
          <p:txBody>
            <a:bodyPr wrap="none" anchor="ctr"/>
            <a:lstStyle/>
            <a:p>
              <a:endParaRPr lang="es-PE"/>
            </a:p>
          </p:txBody>
        </p:sp>
        <p:sp>
          <p:nvSpPr>
            <p:cNvPr id="13" name="Freeform 29"/>
            <p:cNvSpPr>
              <a:spLocks/>
            </p:cNvSpPr>
            <p:nvPr/>
          </p:nvSpPr>
          <p:spPr bwMode="auto">
            <a:xfrm rot="-10589034">
              <a:off x="2112" y="1968"/>
              <a:ext cx="144" cy="624"/>
            </a:xfrm>
            <a:custGeom>
              <a:avLst/>
              <a:gdLst>
                <a:gd name="T0" fmla="*/ 121 w 296"/>
                <a:gd name="T1" fmla="*/ 0 h 624"/>
                <a:gd name="T2" fmla="*/ 4 w 296"/>
                <a:gd name="T3" fmla="*/ 336 h 624"/>
                <a:gd name="T4" fmla="*/ 144 w 296"/>
                <a:gd name="T5" fmla="*/ 624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28575" cmpd="sng">
              <a:solidFill>
                <a:srgbClr val="FF8703"/>
              </a:solidFill>
              <a:round/>
              <a:headEnd/>
              <a:tailEnd/>
            </a:ln>
          </p:spPr>
          <p:txBody>
            <a:bodyPr wrap="none" anchor="ctr"/>
            <a:lstStyle/>
            <a:p>
              <a:endParaRPr lang="es-PE"/>
            </a:p>
          </p:txBody>
        </p:sp>
        <p:sp>
          <p:nvSpPr>
            <p:cNvPr id="14" name="Freeform 30"/>
            <p:cNvSpPr>
              <a:spLocks/>
            </p:cNvSpPr>
            <p:nvPr/>
          </p:nvSpPr>
          <p:spPr bwMode="auto">
            <a:xfrm rot="-10592874">
              <a:off x="2064" y="2064"/>
              <a:ext cx="96" cy="432"/>
            </a:xfrm>
            <a:custGeom>
              <a:avLst/>
              <a:gdLst>
                <a:gd name="T0" fmla="*/ 80 w 296"/>
                <a:gd name="T1" fmla="*/ 0 h 624"/>
                <a:gd name="T2" fmla="*/ 3 w 296"/>
                <a:gd name="T3" fmla="*/ 233 h 624"/>
                <a:gd name="T4" fmla="*/ 96 w 296"/>
                <a:gd name="T5" fmla="*/ 432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28575" cmpd="sng">
              <a:solidFill>
                <a:srgbClr val="FF8703"/>
              </a:solidFill>
              <a:round/>
              <a:headEnd/>
              <a:tailEnd/>
            </a:ln>
          </p:spPr>
          <p:txBody>
            <a:bodyPr wrap="none" anchor="ctr"/>
            <a:lstStyle/>
            <a:p>
              <a:endParaRPr lang="es-PE"/>
            </a:p>
          </p:txBody>
        </p:sp>
        <p:sp>
          <p:nvSpPr>
            <p:cNvPr id="15" name="Freeform 31"/>
            <p:cNvSpPr>
              <a:spLocks/>
            </p:cNvSpPr>
            <p:nvPr/>
          </p:nvSpPr>
          <p:spPr bwMode="auto">
            <a:xfrm rot="-10587062">
              <a:off x="2016" y="2112"/>
              <a:ext cx="48" cy="384"/>
            </a:xfrm>
            <a:custGeom>
              <a:avLst/>
              <a:gdLst>
                <a:gd name="T0" fmla="*/ 40 w 296"/>
                <a:gd name="T1" fmla="*/ 0 h 624"/>
                <a:gd name="T2" fmla="*/ 1 w 296"/>
                <a:gd name="T3" fmla="*/ 207 h 624"/>
                <a:gd name="T4" fmla="*/ 48 w 296"/>
                <a:gd name="T5" fmla="*/ 384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28575" cmpd="sng">
              <a:solidFill>
                <a:srgbClr val="FF8703"/>
              </a:solidFill>
              <a:round/>
              <a:headEnd/>
              <a:tailEnd/>
            </a:ln>
          </p:spPr>
          <p:txBody>
            <a:bodyPr wrap="none" anchor="ctr"/>
            <a:lstStyle/>
            <a:p>
              <a:endParaRPr lang="es-PE"/>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grpSp>
        <p:nvGrpSpPr>
          <p:cNvPr id="4" name="Group 8"/>
          <p:cNvGrpSpPr>
            <a:grpSpLocks/>
          </p:cNvGrpSpPr>
          <p:nvPr/>
        </p:nvGrpSpPr>
        <p:grpSpPr bwMode="auto">
          <a:xfrm>
            <a:off x="838200" y="2038350"/>
            <a:ext cx="4646613" cy="3981450"/>
            <a:chOff x="1056" y="1187"/>
            <a:chExt cx="2927" cy="2508"/>
          </a:xfrm>
        </p:grpSpPr>
        <p:sp>
          <p:nvSpPr>
            <p:cNvPr id="5" name="Rectangle 9"/>
            <p:cNvSpPr>
              <a:spLocks noChangeArrowheads="1"/>
            </p:cNvSpPr>
            <p:nvPr/>
          </p:nvSpPr>
          <p:spPr bwMode="auto">
            <a:xfrm>
              <a:off x="3688" y="2353"/>
              <a:ext cx="144" cy="960"/>
            </a:xfrm>
            <a:prstGeom prst="rect">
              <a:avLst/>
            </a:prstGeom>
            <a:solidFill>
              <a:srgbClr val="DDDDDD"/>
            </a:solidFill>
            <a:ln w="9525">
              <a:noFill/>
              <a:miter lim="800000"/>
              <a:headEnd/>
              <a:tailEnd/>
            </a:ln>
          </p:spPr>
          <p:txBody>
            <a:bodyPr wrap="none" anchor="ctr"/>
            <a:lstStyle/>
            <a:p>
              <a:pPr eaLnBrk="0" hangingPunct="0"/>
              <a:endParaRPr lang="en-US"/>
            </a:p>
          </p:txBody>
        </p:sp>
        <p:sp>
          <p:nvSpPr>
            <p:cNvPr id="6" name="Rectangle 10"/>
            <p:cNvSpPr>
              <a:spLocks noChangeArrowheads="1"/>
            </p:cNvSpPr>
            <p:nvPr/>
          </p:nvSpPr>
          <p:spPr bwMode="auto">
            <a:xfrm>
              <a:off x="3688" y="2689"/>
              <a:ext cx="149" cy="432"/>
            </a:xfrm>
            <a:prstGeom prst="rect">
              <a:avLst/>
            </a:prstGeom>
            <a:solidFill>
              <a:srgbClr val="FFFF00"/>
            </a:solidFill>
            <a:ln w="9525">
              <a:noFill/>
              <a:miter lim="800000"/>
              <a:headEnd/>
              <a:tailEnd/>
            </a:ln>
          </p:spPr>
          <p:txBody>
            <a:bodyPr wrap="none" anchor="ctr"/>
            <a:lstStyle/>
            <a:p>
              <a:pPr eaLnBrk="0" hangingPunct="0"/>
              <a:endParaRPr lang="en-US"/>
            </a:p>
          </p:txBody>
        </p:sp>
        <p:sp>
          <p:nvSpPr>
            <p:cNvPr id="7" name="Rectangle 11"/>
            <p:cNvSpPr>
              <a:spLocks noChangeArrowheads="1"/>
            </p:cNvSpPr>
            <p:nvPr/>
          </p:nvSpPr>
          <p:spPr bwMode="auto">
            <a:xfrm>
              <a:off x="1296" y="2784"/>
              <a:ext cx="432" cy="144"/>
            </a:xfrm>
            <a:prstGeom prst="rect">
              <a:avLst/>
            </a:prstGeom>
            <a:solidFill>
              <a:srgbClr val="FFFFFF"/>
            </a:solidFill>
            <a:ln w="9525">
              <a:solidFill>
                <a:srgbClr val="000000"/>
              </a:solidFill>
              <a:miter lim="800000"/>
              <a:headEnd/>
              <a:tailEnd/>
            </a:ln>
          </p:spPr>
          <p:txBody>
            <a:bodyPr wrap="none" anchor="ctr"/>
            <a:lstStyle/>
            <a:p>
              <a:pPr eaLnBrk="0" hangingPunct="0"/>
              <a:endParaRPr lang="en-US"/>
            </a:p>
          </p:txBody>
        </p:sp>
        <p:sp>
          <p:nvSpPr>
            <p:cNvPr id="8" name="Rectangle 12"/>
            <p:cNvSpPr>
              <a:spLocks noChangeArrowheads="1"/>
            </p:cNvSpPr>
            <p:nvPr/>
          </p:nvSpPr>
          <p:spPr bwMode="auto">
            <a:xfrm>
              <a:off x="1344" y="3024"/>
              <a:ext cx="336" cy="432"/>
            </a:xfrm>
            <a:prstGeom prst="rect">
              <a:avLst/>
            </a:prstGeom>
            <a:solidFill>
              <a:srgbClr val="FFFF00"/>
            </a:solidFill>
            <a:ln w="9525">
              <a:solidFill>
                <a:srgbClr val="000000"/>
              </a:solidFill>
              <a:miter lim="800000"/>
              <a:headEnd/>
              <a:tailEnd/>
            </a:ln>
          </p:spPr>
          <p:txBody>
            <a:bodyPr wrap="none" anchor="ctr"/>
            <a:lstStyle/>
            <a:p>
              <a:pPr eaLnBrk="0" hangingPunct="0"/>
              <a:endParaRPr lang="en-US"/>
            </a:p>
          </p:txBody>
        </p:sp>
        <p:sp>
          <p:nvSpPr>
            <p:cNvPr id="9" name="Rectangle 13"/>
            <p:cNvSpPr>
              <a:spLocks noChangeArrowheads="1"/>
            </p:cNvSpPr>
            <p:nvPr/>
          </p:nvSpPr>
          <p:spPr bwMode="auto">
            <a:xfrm>
              <a:off x="1344" y="2928"/>
              <a:ext cx="336" cy="96"/>
            </a:xfrm>
            <a:prstGeom prst="rect">
              <a:avLst/>
            </a:prstGeom>
            <a:solidFill>
              <a:srgbClr val="DDDDDD"/>
            </a:solidFill>
            <a:ln w="9525">
              <a:solidFill>
                <a:srgbClr val="000000"/>
              </a:solidFill>
              <a:miter lim="800000"/>
              <a:headEnd/>
              <a:tailEnd/>
            </a:ln>
          </p:spPr>
          <p:txBody>
            <a:bodyPr wrap="none" anchor="ctr"/>
            <a:lstStyle/>
            <a:p>
              <a:pPr eaLnBrk="0" hangingPunct="0"/>
              <a:endParaRPr lang="en-US"/>
            </a:p>
          </p:txBody>
        </p:sp>
        <p:sp>
          <p:nvSpPr>
            <p:cNvPr id="10" name="Rectangle 14"/>
            <p:cNvSpPr>
              <a:spLocks noChangeArrowheads="1"/>
            </p:cNvSpPr>
            <p:nvPr/>
          </p:nvSpPr>
          <p:spPr bwMode="auto">
            <a:xfrm>
              <a:off x="2328" y="3024"/>
              <a:ext cx="384" cy="432"/>
            </a:xfrm>
            <a:prstGeom prst="rect">
              <a:avLst/>
            </a:prstGeom>
            <a:solidFill>
              <a:srgbClr val="FFFF00"/>
            </a:solidFill>
            <a:ln w="9525">
              <a:solidFill>
                <a:srgbClr val="000000"/>
              </a:solidFill>
              <a:miter lim="800000"/>
              <a:headEnd/>
              <a:tailEnd/>
            </a:ln>
          </p:spPr>
          <p:txBody>
            <a:bodyPr wrap="none" anchor="ctr"/>
            <a:lstStyle/>
            <a:p>
              <a:pPr eaLnBrk="0" hangingPunct="0"/>
              <a:endParaRPr lang="en-US"/>
            </a:p>
          </p:txBody>
        </p:sp>
        <p:sp>
          <p:nvSpPr>
            <p:cNvPr id="11" name="Freeform 15"/>
            <p:cNvSpPr>
              <a:spLocks/>
            </p:cNvSpPr>
            <p:nvPr/>
          </p:nvSpPr>
          <p:spPr bwMode="auto">
            <a:xfrm>
              <a:off x="3688" y="3307"/>
              <a:ext cx="148" cy="254"/>
            </a:xfrm>
            <a:custGeom>
              <a:avLst/>
              <a:gdLst>
                <a:gd name="T0" fmla="*/ 0 w 144"/>
                <a:gd name="T1" fmla="*/ 0 h 224"/>
                <a:gd name="T2" fmla="*/ 49 w 144"/>
                <a:gd name="T3" fmla="*/ 218 h 224"/>
                <a:gd name="T4" fmla="*/ 99 w 144"/>
                <a:gd name="T5" fmla="*/ 218 h 224"/>
                <a:gd name="T6" fmla="*/ 148 w 144"/>
                <a:gd name="T7" fmla="*/ 0 h 224"/>
                <a:gd name="T8" fmla="*/ 0 60000 65536"/>
                <a:gd name="T9" fmla="*/ 0 60000 65536"/>
                <a:gd name="T10" fmla="*/ 0 60000 65536"/>
                <a:gd name="T11" fmla="*/ 0 60000 65536"/>
                <a:gd name="T12" fmla="*/ 0 w 144"/>
                <a:gd name="T13" fmla="*/ 0 h 224"/>
                <a:gd name="T14" fmla="*/ 144 w 144"/>
                <a:gd name="T15" fmla="*/ 224 h 224"/>
              </a:gdLst>
              <a:ahLst/>
              <a:cxnLst>
                <a:cxn ang="T8">
                  <a:pos x="T0" y="T1"/>
                </a:cxn>
                <a:cxn ang="T9">
                  <a:pos x="T2" y="T3"/>
                </a:cxn>
                <a:cxn ang="T10">
                  <a:pos x="T4" y="T5"/>
                </a:cxn>
                <a:cxn ang="T11">
                  <a:pos x="T6" y="T7"/>
                </a:cxn>
              </a:cxnLst>
              <a:rect l="T12" t="T13" r="T14" b="T15"/>
              <a:pathLst>
                <a:path w="144" h="224">
                  <a:moveTo>
                    <a:pt x="0" y="0"/>
                  </a:moveTo>
                  <a:cubicBezTo>
                    <a:pt x="16" y="80"/>
                    <a:pt x="32" y="160"/>
                    <a:pt x="48" y="192"/>
                  </a:cubicBezTo>
                  <a:cubicBezTo>
                    <a:pt x="64" y="224"/>
                    <a:pt x="80" y="224"/>
                    <a:pt x="96" y="192"/>
                  </a:cubicBezTo>
                  <a:cubicBezTo>
                    <a:pt x="112" y="160"/>
                    <a:pt x="128" y="80"/>
                    <a:pt x="144" y="0"/>
                  </a:cubicBezTo>
                </a:path>
              </a:pathLst>
            </a:custGeom>
            <a:solidFill>
              <a:srgbClr val="FF6600"/>
            </a:solidFill>
            <a:ln w="9525">
              <a:solidFill>
                <a:schemeClr val="folHlink"/>
              </a:solidFill>
              <a:round/>
              <a:headEnd/>
              <a:tailEnd/>
            </a:ln>
          </p:spPr>
          <p:txBody>
            <a:bodyPr wrap="none" anchor="ctr"/>
            <a:lstStyle/>
            <a:p>
              <a:endParaRPr lang="es-PE"/>
            </a:p>
          </p:txBody>
        </p:sp>
        <p:sp>
          <p:nvSpPr>
            <p:cNvPr id="12" name="AutoShape 16"/>
            <p:cNvSpPr>
              <a:spLocks noChangeArrowheads="1"/>
            </p:cNvSpPr>
            <p:nvPr/>
          </p:nvSpPr>
          <p:spPr bwMode="auto">
            <a:xfrm rot="5400000">
              <a:off x="2157" y="2893"/>
              <a:ext cx="162" cy="162"/>
            </a:xfrm>
            <a:prstGeom prst="triangle">
              <a:avLst>
                <a:gd name="adj" fmla="val 50000"/>
              </a:avLst>
            </a:prstGeom>
            <a:solidFill>
              <a:srgbClr val="63668D"/>
            </a:solidFill>
            <a:ln w="12700">
              <a:noFill/>
              <a:miter lim="800000"/>
              <a:headEnd/>
              <a:tailEnd/>
            </a:ln>
          </p:spPr>
          <p:txBody>
            <a:bodyPr wrap="none" anchor="ctr"/>
            <a:lstStyle/>
            <a:p>
              <a:pPr eaLnBrk="0" hangingPunct="0"/>
              <a:endParaRPr lang="en-US"/>
            </a:p>
          </p:txBody>
        </p:sp>
        <p:sp>
          <p:nvSpPr>
            <p:cNvPr id="13" name="AutoShape 17"/>
            <p:cNvSpPr>
              <a:spLocks noChangeArrowheads="1"/>
            </p:cNvSpPr>
            <p:nvPr/>
          </p:nvSpPr>
          <p:spPr bwMode="auto">
            <a:xfrm rot="5400000">
              <a:off x="2973" y="2902"/>
              <a:ext cx="162" cy="162"/>
            </a:xfrm>
            <a:prstGeom prst="triangle">
              <a:avLst>
                <a:gd name="adj" fmla="val 50000"/>
              </a:avLst>
            </a:prstGeom>
            <a:solidFill>
              <a:srgbClr val="63668D"/>
            </a:solidFill>
            <a:ln w="12700">
              <a:noFill/>
              <a:miter lim="800000"/>
              <a:headEnd/>
              <a:tailEnd/>
            </a:ln>
          </p:spPr>
          <p:txBody>
            <a:bodyPr wrap="none" anchor="ctr"/>
            <a:lstStyle/>
            <a:p>
              <a:pPr eaLnBrk="0" hangingPunct="0"/>
              <a:endParaRPr lang="en-US"/>
            </a:p>
          </p:txBody>
        </p:sp>
        <p:sp>
          <p:nvSpPr>
            <p:cNvPr id="14" name="AutoShape 18"/>
            <p:cNvSpPr>
              <a:spLocks noChangeArrowheads="1"/>
            </p:cNvSpPr>
            <p:nvPr/>
          </p:nvSpPr>
          <p:spPr bwMode="auto">
            <a:xfrm rot="5400000">
              <a:off x="3510" y="2893"/>
              <a:ext cx="162" cy="162"/>
            </a:xfrm>
            <a:prstGeom prst="triangle">
              <a:avLst>
                <a:gd name="adj" fmla="val 50000"/>
              </a:avLst>
            </a:prstGeom>
            <a:solidFill>
              <a:srgbClr val="63668D"/>
            </a:solidFill>
            <a:ln w="12700">
              <a:noFill/>
              <a:miter lim="800000"/>
              <a:headEnd/>
              <a:tailEnd/>
            </a:ln>
          </p:spPr>
          <p:txBody>
            <a:bodyPr wrap="none" anchor="ctr"/>
            <a:lstStyle/>
            <a:p>
              <a:pPr eaLnBrk="0" hangingPunct="0"/>
              <a:endParaRPr lang="en-US"/>
            </a:p>
          </p:txBody>
        </p:sp>
        <p:grpSp>
          <p:nvGrpSpPr>
            <p:cNvPr id="15" name="Group 19"/>
            <p:cNvGrpSpPr>
              <a:grpSpLocks/>
            </p:cNvGrpSpPr>
            <p:nvPr/>
          </p:nvGrpSpPr>
          <p:grpSpPr bwMode="auto">
            <a:xfrm rot="-1230688">
              <a:off x="1440" y="3024"/>
              <a:ext cx="234" cy="428"/>
              <a:chOff x="48" y="3133"/>
              <a:chExt cx="263" cy="428"/>
            </a:xfrm>
          </p:grpSpPr>
          <p:sp>
            <p:nvSpPr>
              <p:cNvPr id="65" name="AutoShape 20"/>
              <p:cNvSpPr>
                <a:spLocks noChangeArrowheads="1"/>
              </p:cNvSpPr>
              <p:nvPr/>
            </p:nvSpPr>
            <p:spPr bwMode="auto">
              <a:xfrm rot="10800000">
                <a:off x="142" y="3133"/>
                <a:ext cx="69"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3 w 21600"/>
                  <a:gd name="T13" fmla="*/ 4500 h 21600"/>
                  <a:gd name="T14" fmla="*/ 17217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6350">
                <a:solidFill>
                  <a:srgbClr val="000000"/>
                </a:solidFill>
                <a:miter lim="800000"/>
                <a:headEnd/>
                <a:tailEnd/>
              </a:ln>
            </p:spPr>
            <p:txBody>
              <a:bodyPr wrap="none" anchor="ctr"/>
              <a:lstStyle/>
              <a:p>
                <a:endParaRPr lang="es-PE"/>
              </a:p>
            </p:txBody>
          </p:sp>
          <p:sp>
            <p:nvSpPr>
              <p:cNvPr id="66" name="Rectangle 21"/>
              <p:cNvSpPr>
                <a:spLocks noChangeArrowheads="1"/>
              </p:cNvSpPr>
              <p:nvPr/>
            </p:nvSpPr>
            <p:spPr bwMode="auto">
              <a:xfrm>
                <a:off x="81" y="3233"/>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67" name="Rectangle 22"/>
              <p:cNvSpPr>
                <a:spLocks noChangeArrowheads="1"/>
              </p:cNvSpPr>
              <p:nvPr/>
            </p:nvSpPr>
            <p:spPr bwMode="auto">
              <a:xfrm>
                <a:off x="113" y="3249"/>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68" name="Rectangle 23"/>
              <p:cNvSpPr>
                <a:spLocks noChangeArrowheads="1"/>
              </p:cNvSpPr>
              <p:nvPr/>
            </p:nvSpPr>
            <p:spPr bwMode="auto">
              <a:xfrm>
                <a:off x="129" y="3257"/>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69" name="Rectangle 24"/>
              <p:cNvSpPr>
                <a:spLocks noChangeArrowheads="1"/>
              </p:cNvSpPr>
              <p:nvPr/>
            </p:nvSpPr>
            <p:spPr bwMode="auto">
              <a:xfrm>
                <a:off x="96" y="3241"/>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nvGrpSpPr>
              <p:cNvPr id="70" name="Group 25"/>
              <p:cNvGrpSpPr>
                <a:grpSpLocks/>
              </p:cNvGrpSpPr>
              <p:nvPr/>
            </p:nvGrpSpPr>
            <p:grpSpPr bwMode="auto">
              <a:xfrm flipV="1">
                <a:off x="208" y="3233"/>
                <a:ext cx="65" cy="216"/>
                <a:chOff x="367" y="2400"/>
                <a:chExt cx="65" cy="216"/>
              </a:xfrm>
            </p:grpSpPr>
            <p:sp>
              <p:nvSpPr>
                <p:cNvPr id="78" name="Rectangle 26"/>
                <p:cNvSpPr>
                  <a:spLocks noChangeArrowheads="1"/>
                </p:cNvSpPr>
                <p:nvPr/>
              </p:nvSpPr>
              <p:spPr bwMode="auto">
                <a:xfrm>
                  <a:off x="367" y="2400"/>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79" name="Rectangle 27"/>
                <p:cNvSpPr>
                  <a:spLocks noChangeArrowheads="1"/>
                </p:cNvSpPr>
                <p:nvPr/>
              </p:nvSpPr>
              <p:spPr bwMode="auto">
                <a:xfrm>
                  <a:off x="399" y="2416"/>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80" name="Rectangle 28"/>
                <p:cNvSpPr>
                  <a:spLocks noChangeArrowheads="1"/>
                </p:cNvSpPr>
                <p:nvPr/>
              </p:nvSpPr>
              <p:spPr bwMode="auto">
                <a:xfrm>
                  <a:off x="415" y="2424"/>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81" name="Rectangle 29"/>
                <p:cNvSpPr>
                  <a:spLocks noChangeArrowheads="1"/>
                </p:cNvSpPr>
                <p:nvPr/>
              </p:nvSpPr>
              <p:spPr bwMode="auto">
                <a:xfrm>
                  <a:off x="382" y="2408"/>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sp>
            <p:nvSpPr>
              <p:cNvPr id="71" name="Rectangle 30"/>
              <p:cNvSpPr>
                <a:spLocks noChangeArrowheads="1"/>
              </p:cNvSpPr>
              <p:nvPr/>
            </p:nvSpPr>
            <p:spPr bwMode="auto">
              <a:xfrm>
                <a:off x="192" y="3265"/>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72" name="Rectangle 31"/>
              <p:cNvSpPr>
                <a:spLocks noChangeArrowheads="1"/>
              </p:cNvSpPr>
              <p:nvPr/>
            </p:nvSpPr>
            <p:spPr bwMode="auto">
              <a:xfrm>
                <a:off x="161" y="3273"/>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73" name="Rectangle 32"/>
              <p:cNvSpPr>
                <a:spLocks noChangeArrowheads="1"/>
              </p:cNvSpPr>
              <p:nvPr/>
            </p:nvSpPr>
            <p:spPr bwMode="auto">
              <a:xfrm>
                <a:off x="177" y="3273"/>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74" name="Rectangle 33"/>
              <p:cNvSpPr>
                <a:spLocks noChangeArrowheads="1"/>
              </p:cNvSpPr>
              <p:nvPr/>
            </p:nvSpPr>
            <p:spPr bwMode="auto">
              <a:xfrm>
                <a:off x="144" y="3265"/>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nvGrpSpPr>
              <p:cNvPr id="75" name="Group 34"/>
              <p:cNvGrpSpPr>
                <a:grpSpLocks/>
              </p:cNvGrpSpPr>
              <p:nvPr/>
            </p:nvGrpSpPr>
            <p:grpSpPr bwMode="auto">
              <a:xfrm>
                <a:off x="48" y="3208"/>
                <a:ext cx="263" cy="49"/>
                <a:chOff x="48" y="3208"/>
                <a:chExt cx="263" cy="49"/>
              </a:xfrm>
            </p:grpSpPr>
            <p:sp>
              <p:nvSpPr>
                <p:cNvPr id="76" name="AutoShape 35"/>
                <p:cNvSpPr>
                  <a:spLocks noChangeArrowheads="1"/>
                </p:cNvSpPr>
                <p:nvPr/>
              </p:nvSpPr>
              <p:spPr bwMode="auto">
                <a:xfrm rot="1111452">
                  <a:off x="48" y="3208"/>
                  <a:ext cx="150" cy="48"/>
                </a:xfrm>
                <a:prstGeom prst="roundRect">
                  <a:avLst>
                    <a:gd name="adj" fmla="val 50000"/>
                  </a:avLst>
                </a:prstGeom>
                <a:solidFill>
                  <a:srgbClr val="FFFFFF"/>
                </a:solidFill>
                <a:ln w="6350">
                  <a:solidFill>
                    <a:srgbClr val="000000"/>
                  </a:solidFill>
                  <a:round/>
                  <a:headEnd/>
                  <a:tailEnd/>
                </a:ln>
              </p:spPr>
              <p:txBody>
                <a:bodyPr wrap="none" anchor="ctr"/>
                <a:lstStyle/>
                <a:p>
                  <a:pPr eaLnBrk="0" hangingPunct="0"/>
                  <a:endParaRPr lang="en-US"/>
                </a:p>
              </p:txBody>
            </p:sp>
            <p:sp>
              <p:nvSpPr>
                <p:cNvPr id="77" name="AutoShape 36"/>
                <p:cNvSpPr>
                  <a:spLocks noChangeArrowheads="1"/>
                </p:cNvSpPr>
                <p:nvPr/>
              </p:nvSpPr>
              <p:spPr bwMode="auto">
                <a:xfrm rot="20488548" flipH="1">
                  <a:off x="161" y="3209"/>
                  <a:ext cx="150" cy="48"/>
                </a:xfrm>
                <a:prstGeom prst="roundRect">
                  <a:avLst>
                    <a:gd name="adj" fmla="val 50000"/>
                  </a:avLst>
                </a:prstGeom>
                <a:solidFill>
                  <a:srgbClr val="FFFFFF"/>
                </a:solidFill>
                <a:ln w="6350">
                  <a:solidFill>
                    <a:srgbClr val="000000"/>
                  </a:solidFill>
                  <a:round/>
                  <a:headEnd/>
                  <a:tailEnd/>
                </a:ln>
              </p:spPr>
              <p:txBody>
                <a:bodyPr wrap="none" anchor="ctr"/>
                <a:lstStyle/>
                <a:p>
                  <a:pPr eaLnBrk="0" hangingPunct="0"/>
                  <a:endParaRPr lang="en-US"/>
                </a:p>
              </p:txBody>
            </p:sp>
          </p:grpSp>
        </p:grpSp>
        <p:grpSp>
          <p:nvGrpSpPr>
            <p:cNvPr id="16" name="Group 37"/>
            <p:cNvGrpSpPr>
              <a:grpSpLocks/>
            </p:cNvGrpSpPr>
            <p:nvPr/>
          </p:nvGrpSpPr>
          <p:grpSpPr bwMode="auto">
            <a:xfrm rot="-1230688">
              <a:off x="2455" y="2990"/>
              <a:ext cx="234" cy="428"/>
              <a:chOff x="48" y="3133"/>
              <a:chExt cx="263" cy="428"/>
            </a:xfrm>
          </p:grpSpPr>
          <p:sp>
            <p:nvSpPr>
              <p:cNvPr id="48" name="AutoShape 38"/>
              <p:cNvSpPr>
                <a:spLocks noChangeArrowheads="1"/>
              </p:cNvSpPr>
              <p:nvPr/>
            </p:nvSpPr>
            <p:spPr bwMode="auto">
              <a:xfrm rot="10800000">
                <a:off x="142" y="3133"/>
                <a:ext cx="69"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3 w 21600"/>
                  <a:gd name="T13" fmla="*/ 4500 h 21600"/>
                  <a:gd name="T14" fmla="*/ 17217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6350">
                <a:solidFill>
                  <a:srgbClr val="000000"/>
                </a:solidFill>
                <a:miter lim="800000"/>
                <a:headEnd/>
                <a:tailEnd/>
              </a:ln>
            </p:spPr>
            <p:txBody>
              <a:bodyPr wrap="none" anchor="ctr"/>
              <a:lstStyle/>
              <a:p>
                <a:endParaRPr lang="es-PE"/>
              </a:p>
            </p:txBody>
          </p:sp>
          <p:sp>
            <p:nvSpPr>
              <p:cNvPr id="49" name="Rectangle 39"/>
              <p:cNvSpPr>
                <a:spLocks noChangeArrowheads="1"/>
              </p:cNvSpPr>
              <p:nvPr/>
            </p:nvSpPr>
            <p:spPr bwMode="auto">
              <a:xfrm>
                <a:off x="81" y="3233"/>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50" name="Rectangle 40"/>
              <p:cNvSpPr>
                <a:spLocks noChangeArrowheads="1"/>
              </p:cNvSpPr>
              <p:nvPr/>
            </p:nvSpPr>
            <p:spPr bwMode="auto">
              <a:xfrm>
                <a:off x="113" y="3249"/>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51" name="Rectangle 41"/>
              <p:cNvSpPr>
                <a:spLocks noChangeArrowheads="1"/>
              </p:cNvSpPr>
              <p:nvPr/>
            </p:nvSpPr>
            <p:spPr bwMode="auto">
              <a:xfrm>
                <a:off x="129" y="3257"/>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52" name="Rectangle 42"/>
              <p:cNvSpPr>
                <a:spLocks noChangeArrowheads="1"/>
              </p:cNvSpPr>
              <p:nvPr/>
            </p:nvSpPr>
            <p:spPr bwMode="auto">
              <a:xfrm>
                <a:off x="96" y="3241"/>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nvGrpSpPr>
              <p:cNvPr id="53" name="Group 43"/>
              <p:cNvGrpSpPr>
                <a:grpSpLocks/>
              </p:cNvGrpSpPr>
              <p:nvPr/>
            </p:nvGrpSpPr>
            <p:grpSpPr bwMode="auto">
              <a:xfrm flipV="1">
                <a:off x="208" y="3233"/>
                <a:ext cx="65" cy="216"/>
                <a:chOff x="367" y="2400"/>
                <a:chExt cx="65" cy="216"/>
              </a:xfrm>
            </p:grpSpPr>
            <p:sp>
              <p:nvSpPr>
                <p:cNvPr id="61" name="Rectangle 44"/>
                <p:cNvSpPr>
                  <a:spLocks noChangeArrowheads="1"/>
                </p:cNvSpPr>
                <p:nvPr/>
              </p:nvSpPr>
              <p:spPr bwMode="auto">
                <a:xfrm>
                  <a:off x="367" y="2400"/>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62" name="Rectangle 45"/>
                <p:cNvSpPr>
                  <a:spLocks noChangeArrowheads="1"/>
                </p:cNvSpPr>
                <p:nvPr/>
              </p:nvSpPr>
              <p:spPr bwMode="auto">
                <a:xfrm>
                  <a:off x="399" y="2416"/>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63" name="Rectangle 46"/>
                <p:cNvSpPr>
                  <a:spLocks noChangeArrowheads="1"/>
                </p:cNvSpPr>
                <p:nvPr/>
              </p:nvSpPr>
              <p:spPr bwMode="auto">
                <a:xfrm>
                  <a:off x="415" y="2424"/>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64" name="Rectangle 47"/>
                <p:cNvSpPr>
                  <a:spLocks noChangeArrowheads="1"/>
                </p:cNvSpPr>
                <p:nvPr/>
              </p:nvSpPr>
              <p:spPr bwMode="auto">
                <a:xfrm>
                  <a:off x="382" y="2408"/>
                  <a:ext cx="17" cy="192"/>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sp>
            <p:nvSpPr>
              <p:cNvPr id="54" name="Rectangle 48"/>
              <p:cNvSpPr>
                <a:spLocks noChangeArrowheads="1"/>
              </p:cNvSpPr>
              <p:nvPr/>
            </p:nvSpPr>
            <p:spPr bwMode="auto">
              <a:xfrm>
                <a:off x="192" y="3265"/>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55" name="Rectangle 49"/>
              <p:cNvSpPr>
                <a:spLocks noChangeArrowheads="1"/>
              </p:cNvSpPr>
              <p:nvPr/>
            </p:nvSpPr>
            <p:spPr bwMode="auto">
              <a:xfrm>
                <a:off x="161" y="3273"/>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56" name="Rectangle 50"/>
              <p:cNvSpPr>
                <a:spLocks noChangeArrowheads="1"/>
              </p:cNvSpPr>
              <p:nvPr/>
            </p:nvSpPr>
            <p:spPr bwMode="auto">
              <a:xfrm>
                <a:off x="177" y="3273"/>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sp>
            <p:nvSpPr>
              <p:cNvPr id="57" name="Rectangle 51"/>
              <p:cNvSpPr>
                <a:spLocks noChangeArrowheads="1"/>
              </p:cNvSpPr>
              <p:nvPr/>
            </p:nvSpPr>
            <p:spPr bwMode="auto">
              <a:xfrm>
                <a:off x="144" y="3265"/>
                <a:ext cx="17" cy="288"/>
              </a:xfrm>
              <a:prstGeom prst="rect">
                <a:avLst/>
              </a:prstGeom>
              <a:solidFill>
                <a:srgbClr val="FFFFFF"/>
              </a:solidFill>
              <a:ln w="6350">
                <a:solidFill>
                  <a:srgbClr val="000000"/>
                </a:solidFill>
                <a:miter lim="800000"/>
                <a:headEnd/>
                <a:tailEnd/>
              </a:ln>
            </p:spPr>
            <p:txBody>
              <a:bodyPr wrap="none" anchor="ctr"/>
              <a:lstStyle/>
              <a:p>
                <a:pPr eaLnBrk="0" hangingPunct="0"/>
                <a:endParaRPr lang="en-US"/>
              </a:p>
            </p:txBody>
          </p:sp>
          <p:grpSp>
            <p:nvGrpSpPr>
              <p:cNvPr id="58" name="Group 52"/>
              <p:cNvGrpSpPr>
                <a:grpSpLocks/>
              </p:cNvGrpSpPr>
              <p:nvPr/>
            </p:nvGrpSpPr>
            <p:grpSpPr bwMode="auto">
              <a:xfrm>
                <a:off x="48" y="3208"/>
                <a:ext cx="263" cy="49"/>
                <a:chOff x="48" y="3208"/>
                <a:chExt cx="263" cy="49"/>
              </a:xfrm>
            </p:grpSpPr>
            <p:sp>
              <p:nvSpPr>
                <p:cNvPr id="59" name="AutoShape 53"/>
                <p:cNvSpPr>
                  <a:spLocks noChangeArrowheads="1"/>
                </p:cNvSpPr>
                <p:nvPr/>
              </p:nvSpPr>
              <p:spPr bwMode="auto">
                <a:xfrm rot="1111452">
                  <a:off x="48" y="3208"/>
                  <a:ext cx="150" cy="48"/>
                </a:xfrm>
                <a:prstGeom prst="roundRect">
                  <a:avLst>
                    <a:gd name="adj" fmla="val 50000"/>
                  </a:avLst>
                </a:prstGeom>
                <a:solidFill>
                  <a:srgbClr val="FFFFFF"/>
                </a:solidFill>
                <a:ln w="6350">
                  <a:solidFill>
                    <a:srgbClr val="000000"/>
                  </a:solidFill>
                  <a:round/>
                  <a:headEnd/>
                  <a:tailEnd/>
                </a:ln>
              </p:spPr>
              <p:txBody>
                <a:bodyPr wrap="none" anchor="ctr"/>
                <a:lstStyle/>
                <a:p>
                  <a:pPr eaLnBrk="0" hangingPunct="0"/>
                  <a:endParaRPr lang="en-US"/>
                </a:p>
              </p:txBody>
            </p:sp>
            <p:sp>
              <p:nvSpPr>
                <p:cNvPr id="60" name="AutoShape 54"/>
                <p:cNvSpPr>
                  <a:spLocks noChangeArrowheads="1"/>
                </p:cNvSpPr>
                <p:nvPr/>
              </p:nvSpPr>
              <p:spPr bwMode="auto">
                <a:xfrm rot="20488548" flipH="1">
                  <a:off x="161" y="3209"/>
                  <a:ext cx="150" cy="48"/>
                </a:xfrm>
                <a:prstGeom prst="roundRect">
                  <a:avLst>
                    <a:gd name="adj" fmla="val 50000"/>
                  </a:avLst>
                </a:prstGeom>
                <a:solidFill>
                  <a:srgbClr val="FFFFFF"/>
                </a:solidFill>
                <a:ln w="6350">
                  <a:solidFill>
                    <a:srgbClr val="000000"/>
                  </a:solidFill>
                  <a:round/>
                  <a:headEnd/>
                  <a:tailEnd/>
                </a:ln>
              </p:spPr>
              <p:txBody>
                <a:bodyPr wrap="none" anchor="ctr"/>
                <a:lstStyle/>
                <a:p>
                  <a:pPr eaLnBrk="0" hangingPunct="0"/>
                  <a:endParaRPr lang="en-US"/>
                </a:p>
              </p:txBody>
            </p:sp>
          </p:grpSp>
        </p:grpSp>
        <p:sp>
          <p:nvSpPr>
            <p:cNvPr id="17" name="Rectangle 55"/>
            <p:cNvSpPr>
              <a:spLocks noChangeArrowheads="1"/>
            </p:cNvSpPr>
            <p:nvPr/>
          </p:nvSpPr>
          <p:spPr bwMode="auto">
            <a:xfrm>
              <a:off x="2412" y="1819"/>
              <a:ext cx="206" cy="677"/>
            </a:xfrm>
            <a:prstGeom prst="rect">
              <a:avLst/>
            </a:prstGeom>
            <a:solidFill>
              <a:srgbClr val="C0C0C0"/>
            </a:solidFill>
            <a:ln w="12700">
              <a:solidFill>
                <a:srgbClr val="808080"/>
              </a:solidFill>
              <a:miter lim="800000"/>
              <a:headEnd/>
              <a:tailEnd/>
            </a:ln>
          </p:spPr>
          <p:txBody>
            <a:bodyPr wrap="none" anchor="ctr"/>
            <a:lstStyle/>
            <a:p>
              <a:pPr eaLnBrk="0" hangingPunct="0"/>
              <a:endParaRPr lang="en-US"/>
            </a:p>
          </p:txBody>
        </p:sp>
        <p:sp>
          <p:nvSpPr>
            <p:cNvPr id="18" name="Rectangle 56"/>
            <p:cNvSpPr>
              <a:spLocks noChangeArrowheads="1"/>
            </p:cNvSpPr>
            <p:nvPr/>
          </p:nvSpPr>
          <p:spPr bwMode="auto">
            <a:xfrm>
              <a:off x="2401" y="2496"/>
              <a:ext cx="228" cy="288"/>
            </a:xfrm>
            <a:prstGeom prst="rect">
              <a:avLst/>
            </a:prstGeom>
            <a:solidFill>
              <a:srgbClr val="FFFF00"/>
            </a:solidFill>
            <a:ln w="12700">
              <a:solidFill>
                <a:srgbClr val="333333"/>
              </a:solidFill>
              <a:miter lim="800000"/>
              <a:headEnd/>
              <a:tailEnd/>
            </a:ln>
          </p:spPr>
          <p:txBody>
            <a:bodyPr wrap="none" anchor="ctr"/>
            <a:lstStyle/>
            <a:p>
              <a:pPr eaLnBrk="0" hangingPunct="0"/>
              <a:endParaRPr lang="en-US"/>
            </a:p>
          </p:txBody>
        </p:sp>
        <p:sp>
          <p:nvSpPr>
            <p:cNvPr id="19" name="Rectangle 57"/>
            <p:cNvSpPr>
              <a:spLocks noChangeArrowheads="1"/>
            </p:cNvSpPr>
            <p:nvPr/>
          </p:nvSpPr>
          <p:spPr bwMode="auto">
            <a:xfrm>
              <a:off x="2328" y="2880"/>
              <a:ext cx="384" cy="144"/>
            </a:xfrm>
            <a:prstGeom prst="rect">
              <a:avLst/>
            </a:prstGeom>
            <a:solidFill>
              <a:srgbClr val="DDDDDD"/>
            </a:solidFill>
            <a:ln w="9525">
              <a:solidFill>
                <a:srgbClr val="000000"/>
              </a:solidFill>
              <a:miter lim="800000"/>
              <a:headEnd/>
              <a:tailEnd/>
            </a:ln>
          </p:spPr>
          <p:txBody>
            <a:bodyPr wrap="none" anchor="ctr"/>
            <a:lstStyle/>
            <a:p>
              <a:pPr eaLnBrk="0" hangingPunct="0"/>
              <a:endParaRPr lang="en-US"/>
            </a:p>
          </p:txBody>
        </p:sp>
        <p:sp>
          <p:nvSpPr>
            <p:cNvPr id="20" name="Rectangle 58"/>
            <p:cNvSpPr>
              <a:spLocks noChangeArrowheads="1"/>
            </p:cNvSpPr>
            <p:nvPr/>
          </p:nvSpPr>
          <p:spPr bwMode="auto">
            <a:xfrm>
              <a:off x="2280" y="2736"/>
              <a:ext cx="480" cy="144"/>
            </a:xfrm>
            <a:prstGeom prst="rect">
              <a:avLst/>
            </a:prstGeom>
            <a:solidFill>
              <a:srgbClr val="FFFFFF"/>
            </a:solidFill>
            <a:ln w="9525">
              <a:solidFill>
                <a:srgbClr val="000000"/>
              </a:solidFill>
              <a:miter lim="800000"/>
              <a:headEnd/>
              <a:tailEnd/>
            </a:ln>
          </p:spPr>
          <p:txBody>
            <a:bodyPr wrap="none" anchor="ctr"/>
            <a:lstStyle/>
            <a:p>
              <a:pPr eaLnBrk="0" hangingPunct="0"/>
              <a:endParaRPr lang="en-US"/>
            </a:p>
          </p:txBody>
        </p:sp>
        <p:sp>
          <p:nvSpPr>
            <p:cNvPr id="21" name="AutoShape 59"/>
            <p:cNvSpPr>
              <a:spLocks/>
            </p:cNvSpPr>
            <p:nvPr/>
          </p:nvSpPr>
          <p:spPr bwMode="auto">
            <a:xfrm>
              <a:off x="3888" y="3120"/>
              <a:ext cx="48" cy="432"/>
            </a:xfrm>
            <a:prstGeom prst="rightBrace">
              <a:avLst>
                <a:gd name="adj1" fmla="val 75000"/>
                <a:gd name="adj2" fmla="val 50000"/>
              </a:avLst>
            </a:prstGeom>
            <a:noFill/>
            <a:ln w="9525">
              <a:solidFill>
                <a:schemeClr val="tx1"/>
              </a:solidFill>
              <a:round/>
              <a:headEnd/>
              <a:tailEnd/>
            </a:ln>
          </p:spPr>
          <p:txBody>
            <a:bodyPr wrap="none" anchor="ctr"/>
            <a:lstStyle/>
            <a:p>
              <a:pPr eaLnBrk="0" hangingPunct="0"/>
              <a:endParaRPr lang="en-US"/>
            </a:p>
          </p:txBody>
        </p:sp>
        <p:sp>
          <p:nvSpPr>
            <p:cNvPr id="22" name="Rectangle 60"/>
            <p:cNvSpPr>
              <a:spLocks noChangeArrowheads="1"/>
            </p:cNvSpPr>
            <p:nvPr/>
          </p:nvSpPr>
          <p:spPr bwMode="auto">
            <a:xfrm>
              <a:off x="3688" y="3120"/>
              <a:ext cx="149" cy="192"/>
            </a:xfrm>
            <a:prstGeom prst="rect">
              <a:avLst/>
            </a:prstGeom>
            <a:solidFill>
              <a:srgbClr val="FF6600"/>
            </a:solidFill>
            <a:ln w="9525">
              <a:noFill/>
              <a:miter lim="800000"/>
              <a:headEnd/>
              <a:tailEnd/>
            </a:ln>
          </p:spPr>
          <p:txBody>
            <a:bodyPr wrap="none" anchor="ctr"/>
            <a:lstStyle/>
            <a:p>
              <a:pPr eaLnBrk="0" hangingPunct="0"/>
              <a:endParaRPr lang="en-US"/>
            </a:p>
          </p:txBody>
        </p:sp>
        <p:sp>
          <p:nvSpPr>
            <p:cNvPr id="23" name="Line 61"/>
            <p:cNvSpPr>
              <a:spLocks noChangeShapeType="1"/>
            </p:cNvSpPr>
            <p:nvPr/>
          </p:nvSpPr>
          <p:spPr bwMode="auto">
            <a:xfrm>
              <a:off x="2592" y="1824"/>
              <a:ext cx="0" cy="677"/>
            </a:xfrm>
            <a:prstGeom prst="line">
              <a:avLst/>
            </a:prstGeom>
            <a:noFill/>
            <a:ln w="12700">
              <a:solidFill>
                <a:srgbClr val="969696"/>
              </a:solidFill>
              <a:round/>
              <a:headEnd/>
              <a:tailEnd/>
            </a:ln>
          </p:spPr>
          <p:txBody>
            <a:bodyPr/>
            <a:lstStyle/>
            <a:p>
              <a:endParaRPr lang="es-PE"/>
            </a:p>
          </p:txBody>
        </p:sp>
        <p:sp>
          <p:nvSpPr>
            <p:cNvPr id="24" name="Oval 62"/>
            <p:cNvSpPr>
              <a:spLocks noChangeArrowheads="1"/>
            </p:cNvSpPr>
            <p:nvPr/>
          </p:nvSpPr>
          <p:spPr bwMode="auto">
            <a:xfrm>
              <a:off x="2376" y="1789"/>
              <a:ext cx="286" cy="35"/>
            </a:xfrm>
            <a:prstGeom prst="ellipse">
              <a:avLst/>
            </a:prstGeom>
            <a:solidFill>
              <a:srgbClr val="C0C0C0"/>
            </a:solidFill>
            <a:ln w="12700">
              <a:solidFill>
                <a:srgbClr val="808080"/>
              </a:solidFill>
              <a:round/>
              <a:headEnd/>
              <a:tailEnd/>
            </a:ln>
          </p:spPr>
          <p:txBody>
            <a:bodyPr wrap="none" anchor="ctr"/>
            <a:lstStyle/>
            <a:p>
              <a:pPr eaLnBrk="0" hangingPunct="0"/>
              <a:endParaRPr lang="en-US"/>
            </a:p>
          </p:txBody>
        </p:sp>
        <p:sp>
          <p:nvSpPr>
            <p:cNvPr id="25" name="Rectangle 63"/>
            <p:cNvSpPr>
              <a:spLocks noChangeArrowheads="1"/>
            </p:cNvSpPr>
            <p:nvPr/>
          </p:nvSpPr>
          <p:spPr bwMode="auto">
            <a:xfrm flipV="1">
              <a:off x="2395" y="2469"/>
              <a:ext cx="269" cy="27"/>
            </a:xfrm>
            <a:prstGeom prst="rect">
              <a:avLst/>
            </a:prstGeom>
            <a:solidFill>
              <a:srgbClr val="C0C0C0"/>
            </a:solidFill>
            <a:ln w="12700">
              <a:solidFill>
                <a:srgbClr val="000000"/>
              </a:solidFill>
              <a:miter lim="800000"/>
              <a:headEnd/>
              <a:tailEnd/>
            </a:ln>
          </p:spPr>
          <p:txBody>
            <a:bodyPr wrap="none" anchor="ctr"/>
            <a:lstStyle/>
            <a:p>
              <a:pPr eaLnBrk="0" hangingPunct="0"/>
              <a:endParaRPr lang="en-US"/>
            </a:p>
          </p:txBody>
        </p:sp>
        <p:sp>
          <p:nvSpPr>
            <p:cNvPr id="26" name="AutoShape 64"/>
            <p:cNvSpPr>
              <a:spLocks noChangeArrowheads="1"/>
            </p:cNvSpPr>
            <p:nvPr/>
          </p:nvSpPr>
          <p:spPr bwMode="auto">
            <a:xfrm>
              <a:off x="2472" y="2736"/>
              <a:ext cx="103" cy="649"/>
            </a:xfrm>
            <a:prstGeom prst="flowChartMerge">
              <a:avLst/>
            </a:prstGeom>
            <a:solidFill>
              <a:srgbClr val="FFFF00"/>
            </a:solidFill>
            <a:ln w="12700">
              <a:solidFill>
                <a:srgbClr val="333333"/>
              </a:solidFill>
              <a:miter lim="800000"/>
              <a:headEnd/>
              <a:tailEnd/>
            </a:ln>
          </p:spPr>
          <p:txBody>
            <a:bodyPr wrap="none" anchor="ctr"/>
            <a:lstStyle/>
            <a:p>
              <a:pPr eaLnBrk="0" hangingPunct="0"/>
              <a:endParaRPr lang="en-US"/>
            </a:p>
          </p:txBody>
        </p:sp>
        <p:sp>
          <p:nvSpPr>
            <p:cNvPr id="27" name="Rectangle 65"/>
            <p:cNvSpPr>
              <a:spLocks noChangeArrowheads="1"/>
            </p:cNvSpPr>
            <p:nvPr/>
          </p:nvSpPr>
          <p:spPr bwMode="auto">
            <a:xfrm>
              <a:off x="2376" y="2016"/>
              <a:ext cx="281" cy="702"/>
            </a:xfrm>
            <a:prstGeom prst="rect">
              <a:avLst/>
            </a:prstGeom>
            <a:noFill/>
            <a:ln w="12700">
              <a:solidFill>
                <a:srgbClr val="333333"/>
              </a:solidFill>
              <a:miter lim="800000"/>
              <a:headEnd/>
              <a:tailEnd/>
            </a:ln>
          </p:spPr>
          <p:txBody>
            <a:bodyPr wrap="none" anchor="ctr"/>
            <a:lstStyle/>
            <a:p>
              <a:pPr eaLnBrk="0" hangingPunct="0"/>
              <a:endParaRPr lang="en-US"/>
            </a:p>
          </p:txBody>
        </p:sp>
        <p:sp>
          <p:nvSpPr>
            <p:cNvPr id="28" name="AutoShape 66"/>
            <p:cNvSpPr>
              <a:spLocks noChangeArrowheads="1"/>
            </p:cNvSpPr>
            <p:nvPr/>
          </p:nvSpPr>
          <p:spPr bwMode="auto">
            <a:xfrm rot="-5400000">
              <a:off x="2496" y="2616"/>
              <a:ext cx="48" cy="288"/>
            </a:xfrm>
            <a:prstGeom prst="moon">
              <a:avLst>
                <a:gd name="adj" fmla="val 87500"/>
              </a:avLst>
            </a:prstGeom>
            <a:solidFill>
              <a:srgbClr val="FFFF00"/>
            </a:solidFill>
            <a:ln w="9525">
              <a:solidFill>
                <a:srgbClr val="000000"/>
              </a:solidFill>
              <a:miter lim="800000"/>
              <a:headEnd/>
              <a:tailEnd/>
            </a:ln>
          </p:spPr>
          <p:txBody>
            <a:bodyPr wrap="none" anchor="ctr"/>
            <a:lstStyle/>
            <a:p>
              <a:pPr eaLnBrk="0" hangingPunct="0"/>
              <a:endParaRPr lang="en-US"/>
            </a:p>
          </p:txBody>
        </p:sp>
        <p:sp>
          <p:nvSpPr>
            <p:cNvPr id="29" name="Rectangle 67"/>
            <p:cNvSpPr>
              <a:spLocks noChangeArrowheads="1"/>
            </p:cNvSpPr>
            <p:nvPr/>
          </p:nvSpPr>
          <p:spPr bwMode="auto">
            <a:xfrm>
              <a:off x="3191" y="2422"/>
              <a:ext cx="144" cy="960"/>
            </a:xfrm>
            <a:prstGeom prst="rect">
              <a:avLst/>
            </a:prstGeom>
            <a:solidFill>
              <a:srgbClr val="DDDDDD"/>
            </a:solidFill>
            <a:ln w="9525">
              <a:solidFill>
                <a:schemeClr val="folHlink"/>
              </a:solidFill>
              <a:miter lim="800000"/>
              <a:headEnd/>
              <a:tailEnd/>
            </a:ln>
          </p:spPr>
          <p:txBody>
            <a:bodyPr wrap="none" anchor="ctr"/>
            <a:lstStyle/>
            <a:p>
              <a:pPr eaLnBrk="0" hangingPunct="0"/>
              <a:endParaRPr lang="en-US"/>
            </a:p>
          </p:txBody>
        </p:sp>
        <p:sp>
          <p:nvSpPr>
            <p:cNvPr id="30" name="Rectangle 68"/>
            <p:cNvSpPr>
              <a:spLocks noChangeArrowheads="1"/>
            </p:cNvSpPr>
            <p:nvPr/>
          </p:nvSpPr>
          <p:spPr bwMode="auto">
            <a:xfrm>
              <a:off x="3193" y="3190"/>
              <a:ext cx="143" cy="192"/>
            </a:xfrm>
            <a:prstGeom prst="rect">
              <a:avLst/>
            </a:prstGeom>
            <a:solidFill>
              <a:srgbClr val="FF6600"/>
            </a:solidFill>
            <a:ln w="9525">
              <a:noFill/>
              <a:miter lim="800000"/>
              <a:headEnd/>
              <a:tailEnd/>
            </a:ln>
          </p:spPr>
          <p:txBody>
            <a:bodyPr wrap="none" anchor="ctr"/>
            <a:lstStyle/>
            <a:p>
              <a:pPr eaLnBrk="0" hangingPunct="0"/>
              <a:endParaRPr lang="en-US"/>
            </a:p>
          </p:txBody>
        </p:sp>
        <p:sp>
          <p:nvSpPr>
            <p:cNvPr id="31" name="Freeform 69"/>
            <p:cNvSpPr>
              <a:spLocks/>
            </p:cNvSpPr>
            <p:nvPr/>
          </p:nvSpPr>
          <p:spPr bwMode="auto">
            <a:xfrm>
              <a:off x="3192" y="3376"/>
              <a:ext cx="144" cy="224"/>
            </a:xfrm>
            <a:custGeom>
              <a:avLst/>
              <a:gdLst>
                <a:gd name="T0" fmla="*/ 0 w 144"/>
                <a:gd name="T1" fmla="*/ 0 h 224"/>
                <a:gd name="T2" fmla="*/ 48 w 144"/>
                <a:gd name="T3" fmla="*/ 192 h 224"/>
                <a:gd name="T4" fmla="*/ 96 w 144"/>
                <a:gd name="T5" fmla="*/ 192 h 224"/>
                <a:gd name="T6" fmla="*/ 144 w 144"/>
                <a:gd name="T7" fmla="*/ 0 h 224"/>
                <a:gd name="T8" fmla="*/ 0 60000 65536"/>
                <a:gd name="T9" fmla="*/ 0 60000 65536"/>
                <a:gd name="T10" fmla="*/ 0 60000 65536"/>
                <a:gd name="T11" fmla="*/ 0 60000 65536"/>
                <a:gd name="T12" fmla="*/ 0 w 144"/>
                <a:gd name="T13" fmla="*/ 0 h 224"/>
                <a:gd name="T14" fmla="*/ 144 w 144"/>
                <a:gd name="T15" fmla="*/ 224 h 224"/>
              </a:gdLst>
              <a:ahLst/>
              <a:cxnLst>
                <a:cxn ang="T8">
                  <a:pos x="T0" y="T1"/>
                </a:cxn>
                <a:cxn ang="T9">
                  <a:pos x="T2" y="T3"/>
                </a:cxn>
                <a:cxn ang="T10">
                  <a:pos x="T4" y="T5"/>
                </a:cxn>
                <a:cxn ang="T11">
                  <a:pos x="T6" y="T7"/>
                </a:cxn>
              </a:cxnLst>
              <a:rect l="T12" t="T13" r="T14" b="T15"/>
              <a:pathLst>
                <a:path w="144" h="224">
                  <a:moveTo>
                    <a:pt x="0" y="0"/>
                  </a:moveTo>
                  <a:cubicBezTo>
                    <a:pt x="16" y="80"/>
                    <a:pt x="32" y="160"/>
                    <a:pt x="48" y="192"/>
                  </a:cubicBezTo>
                  <a:cubicBezTo>
                    <a:pt x="64" y="224"/>
                    <a:pt x="80" y="224"/>
                    <a:pt x="96" y="192"/>
                  </a:cubicBezTo>
                  <a:cubicBezTo>
                    <a:pt x="112" y="160"/>
                    <a:pt x="128" y="80"/>
                    <a:pt x="144" y="0"/>
                  </a:cubicBezTo>
                </a:path>
              </a:pathLst>
            </a:custGeom>
            <a:solidFill>
              <a:srgbClr val="FF6600"/>
            </a:solidFill>
            <a:ln w="9525">
              <a:solidFill>
                <a:schemeClr val="folHlink"/>
              </a:solidFill>
              <a:round/>
              <a:headEnd/>
              <a:tailEnd/>
            </a:ln>
          </p:spPr>
          <p:txBody>
            <a:bodyPr wrap="none" anchor="ctr"/>
            <a:lstStyle/>
            <a:p>
              <a:endParaRPr lang="es-PE"/>
            </a:p>
          </p:txBody>
        </p:sp>
        <p:sp>
          <p:nvSpPr>
            <p:cNvPr id="32" name="Line 70"/>
            <p:cNvSpPr>
              <a:spLocks noChangeShapeType="1"/>
            </p:cNvSpPr>
            <p:nvPr/>
          </p:nvSpPr>
          <p:spPr bwMode="auto">
            <a:xfrm>
              <a:off x="1488" y="3168"/>
              <a:ext cx="48" cy="0"/>
            </a:xfrm>
            <a:prstGeom prst="line">
              <a:avLst/>
            </a:prstGeom>
            <a:noFill/>
            <a:ln w="19050">
              <a:solidFill>
                <a:schemeClr val="folHlink"/>
              </a:solidFill>
              <a:round/>
              <a:headEnd/>
              <a:tailEnd/>
            </a:ln>
          </p:spPr>
          <p:txBody>
            <a:bodyPr wrap="none" anchor="ctr"/>
            <a:lstStyle/>
            <a:p>
              <a:endParaRPr lang="es-PE"/>
            </a:p>
          </p:txBody>
        </p:sp>
        <p:sp>
          <p:nvSpPr>
            <p:cNvPr id="33" name="Rectangle 71"/>
            <p:cNvSpPr>
              <a:spLocks noChangeArrowheads="1"/>
            </p:cNvSpPr>
            <p:nvPr/>
          </p:nvSpPr>
          <p:spPr bwMode="auto">
            <a:xfrm>
              <a:off x="3121" y="1670"/>
              <a:ext cx="303" cy="752"/>
            </a:xfrm>
            <a:prstGeom prst="rect">
              <a:avLst/>
            </a:prstGeom>
            <a:solidFill>
              <a:srgbClr val="EAEAEA"/>
            </a:solidFill>
            <a:ln w="12700">
              <a:solidFill>
                <a:srgbClr val="333333"/>
              </a:solidFill>
              <a:miter lim="800000"/>
              <a:headEnd/>
              <a:tailEnd/>
            </a:ln>
          </p:spPr>
          <p:txBody>
            <a:bodyPr wrap="none" anchor="ctr"/>
            <a:lstStyle/>
            <a:p>
              <a:pPr eaLnBrk="0" hangingPunct="0"/>
              <a:endParaRPr lang="en-US"/>
            </a:p>
          </p:txBody>
        </p:sp>
        <p:sp>
          <p:nvSpPr>
            <p:cNvPr id="34" name="Rectangle 72"/>
            <p:cNvSpPr>
              <a:spLocks noChangeArrowheads="1"/>
            </p:cNvSpPr>
            <p:nvPr/>
          </p:nvSpPr>
          <p:spPr bwMode="auto">
            <a:xfrm>
              <a:off x="3149" y="1919"/>
              <a:ext cx="233" cy="503"/>
            </a:xfrm>
            <a:prstGeom prst="rect">
              <a:avLst/>
            </a:prstGeom>
            <a:solidFill>
              <a:srgbClr val="FFFF00"/>
            </a:solidFill>
            <a:ln w="12700">
              <a:solidFill>
                <a:srgbClr val="000000"/>
              </a:solidFill>
              <a:miter lim="800000"/>
              <a:headEnd/>
              <a:tailEnd/>
            </a:ln>
          </p:spPr>
          <p:txBody>
            <a:bodyPr wrap="none" anchor="ctr"/>
            <a:lstStyle/>
            <a:p>
              <a:pPr eaLnBrk="0" hangingPunct="0"/>
              <a:endParaRPr lang="en-US"/>
            </a:p>
          </p:txBody>
        </p:sp>
        <p:sp>
          <p:nvSpPr>
            <p:cNvPr id="35" name="Rectangle 73"/>
            <p:cNvSpPr>
              <a:spLocks noChangeArrowheads="1"/>
            </p:cNvSpPr>
            <p:nvPr/>
          </p:nvSpPr>
          <p:spPr bwMode="auto">
            <a:xfrm>
              <a:off x="3170" y="1221"/>
              <a:ext cx="193" cy="677"/>
            </a:xfrm>
            <a:prstGeom prst="rect">
              <a:avLst/>
            </a:prstGeom>
            <a:solidFill>
              <a:srgbClr val="C0C0C0"/>
            </a:solidFill>
            <a:ln w="12700">
              <a:solidFill>
                <a:srgbClr val="808080"/>
              </a:solidFill>
              <a:miter lim="800000"/>
              <a:headEnd/>
              <a:tailEnd/>
            </a:ln>
          </p:spPr>
          <p:txBody>
            <a:bodyPr wrap="none" anchor="ctr"/>
            <a:lstStyle/>
            <a:p>
              <a:pPr eaLnBrk="0" hangingPunct="0"/>
              <a:endParaRPr lang="en-US"/>
            </a:p>
          </p:txBody>
        </p:sp>
        <p:sp>
          <p:nvSpPr>
            <p:cNvPr id="36" name="Oval 74"/>
            <p:cNvSpPr>
              <a:spLocks noChangeArrowheads="1"/>
            </p:cNvSpPr>
            <p:nvPr/>
          </p:nvSpPr>
          <p:spPr bwMode="auto">
            <a:xfrm>
              <a:off x="3111" y="1187"/>
              <a:ext cx="286" cy="35"/>
            </a:xfrm>
            <a:prstGeom prst="ellipse">
              <a:avLst/>
            </a:prstGeom>
            <a:solidFill>
              <a:srgbClr val="C0C0C0"/>
            </a:solidFill>
            <a:ln w="12700">
              <a:solidFill>
                <a:srgbClr val="808080"/>
              </a:solidFill>
              <a:round/>
              <a:headEnd/>
              <a:tailEnd/>
            </a:ln>
          </p:spPr>
          <p:txBody>
            <a:bodyPr wrap="none" anchor="ctr"/>
            <a:lstStyle/>
            <a:p>
              <a:pPr eaLnBrk="0" hangingPunct="0"/>
              <a:endParaRPr lang="en-US"/>
            </a:p>
          </p:txBody>
        </p:sp>
        <p:sp>
          <p:nvSpPr>
            <p:cNvPr id="37" name="Line 75"/>
            <p:cNvSpPr>
              <a:spLocks noChangeShapeType="1"/>
            </p:cNvSpPr>
            <p:nvPr/>
          </p:nvSpPr>
          <p:spPr bwMode="auto">
            <a:xfrm flipH="1">
              <a:off x="3239" y="1222"/>
              <a:ext cx="8" cy="673"/>
            </a:xfrm>
            <a:prstGeom prst="line">
              <a:avLst/>
            </a:prstGeom>
            <a:noFill/>
            <a:ln w="12700">
              <a:solidFill>
                <a:srgbClr val="969696"/>
              </a:solidFill>
              <a:round/>
              <a:headEnd/>
              <a:tailEnd/>
            </a:ln>
          </p:spPr>
          <p:txBody>
            <a:bodyPr/>
            <a:lstStyle/>
            <a:p>
              <a:endParaRPr lang="es-PE"/>
            </a:p>
          </p:txBody>
        </p:sp>
        <p:sp>
          <p:nvSpPr>
            <p:cNvPr id="38" name="AutoShape 76"/>
            <p:cNvSpPr>
              <a:spLocks noChangeArrowheads="1"/>
            </p:cNvSpPr>
            <p:nvPr/>
          </p:nvSpPr>
          <p:spPr bwMode="auto">
            <a:xfrm>
              <a:off x="3208" y="2448"/>
              <a:ext cx="103" cy="649"/>
            </a:xfrm>
            <a:prstGeom prst="flowChartMerge">
              <a:avLst/>
            </a:prstGeom>
            <a:solidFill>
              <a:srgbClr val="FFFF00"/>
            </a:solidFill>
            <a:ln w="12700">
              <a:solidFill>
                <a:srgbClr val="333333"/>
              </a:solidFill>
              <a:miter lim="800000"/>
              <a:headEnd/>
              <a:tailEnd/>
            </a:ln>
          </p:spPr>
          <p:txBody>
            <a:bodyPr wrap="none" anchor="ctr"/>
            <a:lstStyle/>
            <a:p>
              <a:pPr eaLnBrk="0" hangingPunct="0"/>
              <a:endParaRPr lang="en-US"/>
            </a:p>
          </p:txBody>
        </p:sp>
        <p:sp>
          <p:nvSpPr>
            <p:cNvPr id="39" name="Rectangle 77"/>
            <p:cNvSpPr>
              <a:spLocks noChangeArrowheads="1"/>
            </p:cNvSpPr>
            <p:nvPr/>
          </p:nvSpPr>
          <p:spPr bwMode="auto">
            <a:xfrm flipV="1">
              <a:off x="3095" y="1893"/>
              <a:ext cx="313" cy="27"/>
            </a:xfrm>
            <a:prstGeom prst="rect">
              <a:avLst/>
            </a:prstGeom>
            <a:solidFill>
              <a:srgbClr val="C0C0C0"/>
            </a:solidFill>
            <a:ln w="12700">
              <a:solidFill>
                <a:srgbClr val="000000"/>
              </a:solidFill>
              <a:miter lim="800000"/>
              <a:headEnd/>
              <a:tailEnd/>
            </a:ln>
          </p:spPr>
          <p:txBody>
            <a:bodyPr wrap="none" anchor="ctr"/>
            <a:lstStyle/>
            <a:p>
              <a:pPr eaLnBrk="0" hangingPunct="0"/>
              <a:endParaRPr lang="en-US"/>
            </a:p>
          </p:txBody>
        </p:sp>
        <p:sp>
          <p:nvSpPr>
            <p:cNvPr id="40" name="AutoShape 78"/>
            <p:cNvSpPr>
              <a:spLocks noChangeArrowheads="1"/>
            </p:cNvSpPr>
            <p:nvPr/>
          </p:nvSpPr>
          <p:spPr bwMode="auto">
            <a:xfrm rot="-5400000">
              <a:off x="3235" y="2301"/>
              <a:ext cx="49" cy="248"/>
            </a:xfrm>
            <a:prstGeom prst="moon">
              <a:avLst>
                <a:gd name="adj" fmla="val 87500"/>
              </a:avLst>
            </a:prstGeom>
            <a:solidFill>
              <a:srgbClr val="FFFF00"/>
            </a:solidFill>
            <a:ln w="9525">
              <a:solidFill>
                <a:srgbClr val="000000"/>
              </a:solidFill>
              <a:miter lim="800000"/>
              <a:headEnd/>
              <a:tailEnd/>
            </a:ln>
          </p:spPr>
          <p:txBody>
            <a:bodyPr wrap="none" anchor="ctr"/>
            <a:lstStyle/>
            <a:p>
              <a:pPr eaLnBrk="0" hangingPunct="0"/>
              <a:endParaRPr lang="en-US"/>
            </a:p>
          </p:txBody>
        </p:sp>
        <p:sp>
          <p:nvSpPr>
            <p:cNvPr id="41" name="Freeform 79"/>
            <p:cNvSpPr>
              <a:spLocks/>
            </p:cNvSpPr>
            <p:nvPr/>
          </p:nvSpPr>
          <p:spPr bwMode="auto">
            <a:xfrm>
              <a:off x="1056" y="2832"/>
              <a:ext cx="144" cy="624"/>
            </a:xfrm>
            <a:custGeom>
              <a:avLst/>
              <a:gdLst>
                <a:gd name="T0" fmla="*/ 121 w 296"/>
                <a:gd name="T1" fmla="*/ 0 h 624"/>
                <a:gd name="T2" fmla="*/ 4 w 296"/>
                <a:gd name="T3" fmla="*/ 336 h 624"/>
                <a:gd name="T4" fmla="*/ 144 w 296"/>
                <a:gd name="T5" fmla="*/ 624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9525">
              <a:solidFill>
                <a:schemeClr val="tx1"/>
              </a:solidFill>
              <a:round/>
              <a:headEnd/>
              <a:tailEnd/>
            </a:ln>
          </p:spPr>
          <p:txBody>
            <a:bodyPr wrap="none" anchor="ctr"/>
            <a:lstStyle/>
            <a:p>
              <a:endParaRPr lang="es-PE"/>
            </a:p>
          </p:txBody>
        </p:sp>
        <p:sp>
          <p:nvSpPr>
            <p:cNvPr id="42" name="Freeform 80"/>
            <p:cNvSpPr>
              <a:spLocks/>
            </p:cNvSpPr>
            <p:nvPr/>
          </p:nvSpPr>
          <p:spPr bwMode="auto">
            <a:xfrm>
              <a:off x="1152" y="2928"/>
              <a:ext cx="96" cy="432"/>
            </a:xfrm>
            <a:custGeom>
              <a:avLst/>
              <a:gdLst>
                <a:gd name="T0" fmla="*/ 80 w 296"/>
                <a:gd name="T1" fmla="*/ 0 h 624"/>
                <a:gd name="T2" fmla="*/ 3 w 296"/>
                <a:gd name="T3" fmla="*/ 233 h 624"/>
                <a:gd name="T4" fmla="*/ 96 w 296"/>
                <a:gd name="T5" fmla="*/ 432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9525">
              <a:solidFill>
                <a:schemeClr val="tx1"/>
              </a:solidFill>
              <a:round/>
              <a:headEnd/>
              <a:tailEnd/>
            </a:ln>
          </p:spPr>
          <p:txBody>
            <a:bodyPr wrap="none" anchor="ctr"/>
            <a:lstStyle/>
            <a:p>
              <a:endParaRPr lang="es-PE"/>
            </a:p>
          </p:txBody>
        </p:sp>
        <p:sp>
          <p:nvSpPr>
            <p:cNvPr id="43" name="Freeform 81"/>
            <p:cNvSpPr>
              <a:spLocks/>
            </p:cNvSpPr>
            <p:nvPr/>
          </p:nvSpPr>
          <p:spPr bwMode="auto">
            <a:xfrm>
              <a:off x="1248" y="2976"/>
              <a:ext cx="48" cy="384"/>
            </a:xfrm>
            <a:custGeom>
              <a:avLst/>
              <a:gdLst>
                <a:gd name="T0" fmla="*/ 40 w 296"/>
                <a:gd name="T1" fmla="*/ 0 h 624"/>
                <a:gd name="T2" fmla="*/ 1 w 296"/>
                <a:gd name="T3" fmla="*/ 207 h 624"/>
                <a:gd name="T4" fmla="*/ 48 w 296"/>
                <a:gd name="T5" fmla="*/ 384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9525">
              <a:solidFill>
                <a:schemeClr val="tx1"/>
              </a:solidFill>
              <a:round/>
              <a:headEnd/>
              <a:tailEnd/>
            </a:ln>
          </p:spPr>
          <p:txBody>
            <a:bodyPr wrap="none" anchor="ctr"/>
            <a:lstStyle/>
            <a:p>
              <a:endParaRPr lang="es-PE"/>
            </a:p>
          </p:txBody>
        </p:sp>
        <p:sp>
          <p:nvSpPr>
            <p:cNvPr id="44" name="Freeform 82"/>
            <p:cNvSpPr>
              <a:spLocks/>
            </p:cNvSpPr>
            <p:nvPr/>
          </p:nvSpPr>
          <p:spPr bwMode="auto">
            <a:xfrm rot="-10589034">
              <a:off x="1872" y="2832"/>
              <a:ext cx="144" cy="624"/>
            </a:xfrm>
            <a:custGeom>
              <a:avLst/>
              <a:gdLst>
                <a:gd name="T0" fmla="*/ 121 w 296"/>
                <a:gd name="T1" fmla="*/ 0 h 624"/>
                <a:gd name="T2" fmla="*/ 4 w 296"/>
                <a:gd name="T3" fmla="*/ 336 h 624"/>
                <a:gd name="T4" fmla="*/ 144 w 296"/>
                <a:gd name="T5" fmla="*/ 624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9525">
              <a:solidFill>
                <a:schemeClr val="tx1"/>
              </a:solidFill>
              <a:round/>
              <a:headEnd/>
              <a:tailEnd/>
            </a:ln>
          </p:spPr>
          <p:txBody>
            <a:bodyPr wrap="none" anchor="ctr"/>
            <a:lstStyle/>
            <a:p>
              <a:endParaRPr lang="es-PE"/>
            </a:p>
          </p:txBody>
        </p:sp>
        <p:sp>
          <p:nvSpPr>
            <p:cNvPr id="45" name="Freeform 83"/>
            <p:cNvSpPr>
              <a:spLocks/>
            </p:cNvSpPr>
            <p:nvPr/>
          </p:nvSpPr>
          <p:spPr bwMode="auto">
            <a:xfrm rot="-10592874">
              <a:off x="1824" y="2928"/>
              <a:ext cx="96" cy="432"/>
            </a:xfrm>
            <a:custGeom>
              <a:avLst/>
              <a:gdLst>
                <a:gd name="T0" fmla="*/ 80 w 296"/>
                <a:gd name="T1" fmla="*/ 0 h 624"/>
                <a:gd name="T2" fmla="*/ 3 w 296"/>
                <a:gd name="T3" fmla="*/ 233 h 624"/>
                <a:gd name="T4" fmla="*/ 96 w 296"/>
                <a:gd name="T5" fmla="*/ 432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9525">
              <a:solidFill>
                <a:schemeClr val="tx1"/>
              </a:solidFill>
              <a:round/>
              <a:headEnd/>
              <a:tailEnd/>
            </a:ln>
          </p:spPr>
          <p:txBody>
            <a:bodyPr wrap="none" anchor="ctr"/>
            <a:lstStyle/>
            <a:p>
              <a:endParaRPr lang="es-PE"/>
            </a:p>
          </p:txBody>
        </p:sp>
        <p:sp>
          <p:nvSpPr>
            <p:cNvPr id="46" name="Freeform 84"/>
            <p:cNvSpPr>
              <a:spLocks/>
            </p:cNvSpPr>
            <p:nvPr/>
          </p:nvSpPr>
          <p:spPr bwMode="auto">
            <a:xfrm rot="-10587062">
              <a:off x="1776" y="2976"/>
              <a:ext cx="48" cy="384"/>
            </a:xfrm>
            <a:custGeom>
              <a:avLst/>
              <a:gdLst>
                <a:gd name="T0" fmla="*/ 40 w 296"/>
                <a:gd name="T1" fmla="*/ 0 h 624"/>
                <a:gd name="T2" fmla="*/ 1 w 296"/>
                <a:gd name="T3" fmla="*/ 207 h 624"/>
                <a:gd name="T4" fmla="*/ 48 w 296"/>
                <a:gd name="T5" fmla="*/ 384 h 624"/>
                <a:gd name="T6" fmla="*/ 0 60000 65536"/>
                <a:gd name="T7" fmla="*/ 0 60000 65536"/>
                <a:gd name="T8" fmla="*/ 0 60000 65536"/>
                <a:gd name="T9" fmla="*/ 0 w 296"/>
                <a:gd name="T10" fmla="*/ 0 h 624"/>
                <a:gd name="T11" fmla="*/ 296 w 296"/>
                <a:gd name="T12" fmla="*/ 624 h 624"/>
              </a:gdLst>
              <a:ahLst/>
              <a:cxnLst>
                <a:cxn ang="T6">
                  <a:pos x="T0" y="T1"/>
                </a:cxn>
                <a:cxn ang="T7">
                  <a:pos x="T2" y="T3"/>
                </a:cxn>
                <a:cxn ang="T8">
                  <a:pos x="T4" y="T5"/>
                </a:cxn>
              </a:cxnLst>
              <a:rect l="T9" t="T10" r="T11" b="T12"/>
              <a:pathLst>
                <a:path w="296" h="624">
                  <a:moveTo>
                    <a:pt x="248" y="0"/>
                  </a:moveTo>
                  <a:cubicBezTo>
                    <a:pt x="124" y="116"/>
                    <a:pt x="0" y="232"/>
                    <a:pt x="8" y="336"/>
                  </a:cubicBezTo>
                  <a:cubicBezTo>
                    <a:pt x="16" y="440"/>
                    <a:pt x="248" y="576"/>
                    <a:pt x="296" y="624"/>
                  </a:cubicBezTo>
                </a:path>
              </a:pathLst>
            </a:custGeom>
            <a:noFill/>
            <a:ln w="9525">
              <a:solidFill>
                <a:schemeClr val="tx1"/>
              </a:solidFill>
              <a:round/>
              <a:headEnd/>
              <a:tailEnd/>
            </a:ln>
          </p:spPr>
          <p:txBody>
            <a:bodyPr wrap="none" anchor="ctr"/>
            <a:lstStyle/>
            <a:p>
              <a:endParaRPr lang="es-PE"/>
            </a:p>
          </p:txBody>
        </p:sp>
        <p:sp>
          <p:nvSpPr>
            <p:cNvPr id="47" name="AutoShape 85"/>
            <p:cNvSpPr>
              <a:spLocks/>
            </p:cNvSpPr>
            <p:nvPr/>
          </p:nvSpPr>
          <p:spPr bwMode="auto">
            <a:xfrm rot="-5379238">
              <a:off x="2976" y="2687"/>
              <a:ext cx="192" cy="1823"/>
            </a:xfrm>
            <a:prstGeom prst="leftBrace">
              <a:avLst>
                <a:gd name="adj1" fmla="val 79123"/>
                <a:gd name="adj2" fmla="val 50000"/>
              </a:avLst>
            </a:prstGeom>
            <a:noFill/>
            <a:ln w="28575">
              <a:solidFill>
                <a:srgbClr val="FF8703"/>
              </a:solidFill>
              <a:round/>
              <a:headEnd/>
              <a:tailEnd/>
            </a:ln>
          </p:spPr>
          <p:txBody>
            <a:bodyPr wrap="none" anchor="ctr"/>
            <a:lstStyle/>
            <a:p>
              <a:pPr eaLnBrk="0" hangingPunct="0"/>
              <a:endParaRPr lang="en-US"/>
            </a:p>
          </p:txBody>
        </p:sp>
      </p:grpSp>
      <p:graphicFrame>
        <p:nvGraphicFramePr>
          <p:cNvPr id="208898" name="Object 2"/>
          <p:cNvGraphicFramePr>
            <a:graphicFrameLocks noChangeAspect="1"/>
          </p:cNvGraphicFramePr>
          <p:nvPr>
            <p:ph idx="1"/>
          </p:nvPr>
        </p:nvGraphicFramePr>
        <p:xfrm>
          <a:off x="6444208" y="2492896"/>
          <a:ext cx="1781175" cy="2676525"/>
        </p:xfrm>
        <a:graphic>
          <a:graphicData uri="http://schemas.openxmlformats.org/presentationml/2006/ole">
            <p:oleObj spid="_x0000_s208898" name="Image Document" r:id="rId3" imgW="1781280" imgH="2676600" progId="">
              <p:embed/>
            </p:oleObj>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PROCESAMIENTO  LBP</a:t>
            </a:r>
            <a:endParaRPr lang="es-PE" dirty="0"/>
          </a:p>
        </p:txBody>
      </p:sp>
      <p:pic>
        <p:nvPicPr>
          <p:cNvPr id="4" name="Picture 24" descr="MVC-365X"/>
          <p:cNvPicPr>
            <a:picLocks noGrp="1" noChangeAspect="1" noChangeArrowheads="1"/>
          </p:cNvPicPr>
          <p:nvPr>
            <p:ph idx="1"/>
          </p:nvPr>
        </p:nvPicPr>
        <p:blipFill>
          <a:blip r:embed="rId2" cstate="print"/>
          <a:srcRect/>
          <a:stretch>
            <a:fillRect/>
          </a:stretch>
        </p:blipFill>
        <p:spPr bwMode="auto">
          <a:xfrm>
            <a:off x="1403648" y="2132856"/>
            <a:ext cx="2808312" cy="3384376"/>
          </a:xfrm>
          <a:prstGeom prst="rect">
            <a:avLst/>
          </a:prstGeom>
          <a:noFill/>
          <a:ln w="9525">
            <a:noFill/>
            <a:miter lim="800000"/>
            <a:headEnd/>
            <a:tailEnd/>
          </a:ln>
        </p:spPr>
      </p:pic>
      <p:pic>
        <p:nvPicPr>
          <p:cNvPr id="5" name="Picture 25" descr="MVC-366X"/>
          <p:cNvPicPr>
            <a:picLocks noChangeAspect="1" noChangeArrowheads="1"/>
          </p:cNvPicPr>
          <p:nvPr/>
        </p:nvPicPr>
        <p:blipFill>
          <a:blip r:embed="rId3" cstate="print"/>
          <a:srcRect/>
          <a:stretch>
            <a:fillRect/>
          </a:stretch>
        </p:blipFill>
        <p:spPr bwMode="auto">
          <a:xfrm>
            <a:off x="4932040" y="2276872"/>
            <a:ext cx="3528392" cy="316835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PROCESAMIENTO  LBP</a:t>
            </a:r>
            <a:endParaRPr lang="es-PE" dirty="0"/>
          </a:p>
        </p:txBody>
      </p:sp>
      <p:pic>
        <p:nvPicPr>
          <p:cNvPr id="4" name="Picture 26" descr="image04"/>
          <p:cNvPicPr>
            <a:picLocks noGrp="1" noChangeAspect="1" noChangeArrowheads="1"/>
          </p:cNvPicPr>
          <p:nvPr>
            <p:ph idx="1"/>
          </p:nvPr>
        </p:nvPicPr>
        <p:blipFill>
          <a:blip r:embed="rId2" cstate="print"/>
          <a:srcRect/>
          <a:stretch>
            <a:fillRect/>
          </a:stretch>
        </p:blipFill>
        <p:spPr bwMode="auto">
          <a:xfrm>
            <a:off x="4788024" y="2060848"/>
            <a:ext cx="3888432" cy="3528392"/>
          </a:xfrm>
          <a:prstGeom prst="rect">
            <a:avLst/>
          </a:prstGeom>
          <a:noFill/>
          <a:ln w="9525">
            <a:noFill/>
            <a:miter lim="800000"/>
            <a:headEnd/>
            <a:tailEnd/>
          </a:ln>
        </p:spPr>
      </p:pic>
      <p:pic>
        <p:nvPicPr>
          <p:cNvPr id="5" name="Picture 38" descr="MVC-365X"/>
          <p:cNvPicPr>
            <a:picLocks noChangeAspect="1" noChangeArrowheads="1"/>
          </p:cNvPicPr>
          <p:nvPr/>
        </p:nvPicPr>
        <p:blipFill>
          <a:blip r:embed="rId3" cstate="print"/>
          <a:srcRect/>
          <a:stretch>
            <a:fillRect/>
          </a:stretch>
        </p:blipFill>
        <p:spPr bwMode="auto">
          <a:xfrm>
            <a:off x="1187624" y="2060848"/>
            <a:ext cx="3384376" cy="3600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PROCESAMIENTO  LBP</a:t>
            </a:r>
            <a:endParaRPr lang="es-PE"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2195736" y="2132856"/>
            <a:ext cx="1799792" cy="3558019"/>
          </a:xfrm>
          <a:prstGeom prst="rect">
            <a:avLst/>
          </a:prstGeom>
          <a:noFill/>
          <a:ln w="9525">
            <a:noFill/>
            <a:miter lim="800000"/>
            <a:headEnd/>
            <a:tailEnd/>
          </a:ln>
        </p:spPr>
      </p:pic>
      <p:sp>
        <p:nvSpPr>
          <p:cNvPr id="6" name="Rectangle 5"/>
          <p:cNvSpPr/>
          <p:nvPr/>
        </p:nvSpPr>
        <p:spPr>
          <a:xfrm>
            <a:off x="4211960" y="2636912"/>
            <a:ext cx="4572000" cy="923330"/>
          </a:xfrm>
          <a:prstGeom prst="rect">
            <a:avLst/>
          </a:prstGeom>
        </p:spPr>
        <p:txBody>
          <a:bodyPr wrap="square">
            <a:spAutoFit/>
          </a:bodyPr>
          <a:lstStyle/>
          <a:p>
            <a:r>
              <a:rPr lang="es-ES" dirty="0" err="1" smtClean="0"/>
              <a:t>Elentos</a:t>
            </a:r>
            <a:r>
              <a:rPr lang="es-ES" dirty="0" smtClean="0"/>
              <a:t> perturbadores , como restos de sangre, moco, glóbulos rojos  son aspirados de la muestra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a:t>
            </a:r>
            <a:r>
              <a:rPr lang="es-PE" dirty="0" smtClean="0">
                <a:solidFill>
                  <a:srgbClr val="C00000"/>
                </a:solidFill>
              </a:rPr>
              <a:t>ENRRIQUECIMIENTO  CELULAR</a:t>
            </a:r>
            <a:endParaRPr lang="es-PE" dirty="0">
              <a:solidFill>
                <a:srgbClr val="C00000"/>
              </a:solidFill>
            </a:endParaRPr>
          </a:p>
        </p:txBody>
      </p:sp>
      <p:pic>
        <p:nvPicPr>
          <p:cNvPr id="4" name="Picture 7"/>
          <p:cNvPicPr>
            <a:picLocks noGrp="1" noChangeAspect="1" noChangeArrowheads="1"/>
          </p:cNvPicPr>
          <p:nvPr>
            <p:ph idx="1"/>
          </p:nvPr>
        </p:nvPicPr>
        <p:blipFill>
          <a:blip r:embed="rId2" cstate="print"/>
          <a:srcRect/>
          <a:stretch>
            <a:fillRect/>
          </a:stretch>
        </p:blipFill>
        <p:spPr bwMode="auto">
          <a:xfrm>
            <a:off x="2195736" y="2341219"/>
            <a:ext cx="2016224" cy="3458261"/>
          </a:xfrm>
          <a:prstGeom prst="rect">
            <a:avLst/>
          </a:prstGeom>
          <a:noFill/>
          <a:ln w="9525">
            <a:noFill/>
            <a:miter lim="800000"/>
            <a:headEnd/>
            <a:tailEnd/>
          </a:ln>
        </p:spPr>
      </p:pic>
      <p:sp>
        <p:nvSpPr>
          <p:cNvPr id="5" name="Rectangle 4"/>
          <p:cNvSpPr/>
          <p:nvPr/>
        </p:nvSpPr>
        <p:spPr>
          <a:xfrm>
            <a:off x="4644008" y="2852936"/>
            <a:ext cx="3888432" cy="1745991"/>
          </a:xfrm>
          <a:prstGeom prst="rect">
            <a:avLst/>
          </a:prstGeom>
        </p:spPr>
        <p:txBody>
          <a:bodyPr wrap="square">
            <a:spAutoFit/>
          </a:bodyPr>
          <a:lstStyle/>
          <a:p>
            <a:pPr algn="ctr" defTabSz="660400">
              <a:lnSpc>
                <a:spcPct val="140000"/>
              </a:lnSpc>
              <a:spcBef>
                <a:spcPct val="50000"/>
              </a:spcBef>
            </a:pPr>
            <a:r>
              <a:rPr lang="pt-BR" dirty="0" smtClean="0">
                <a:solidFill>
                  <a:srgbClr val="183B8E"/>
                </a:solidFill>
                <a:ea typeface="MS PGothic" pitchFamily="34" charset="-128"/>
              </a:rPr>
              <a:t>LAS POSIBLES INTERFERENCIAS SON RETIRADAS DE LA MUESTRA Y SE F</a:t>
            </a:r>
          </a:p>
          <a:p>
            <a:pPr algn="ctr" defTabSz="660400">
              <a:lnSpc>
                <a:spcPct val="140000"/>
              </a:lnSpc>
              <a:spcBef>
                <a:spcPct val="50000"/>
              </a:spcBef>
            </a:pPr>
            <a:r>
              <a:rPr lang="pt-BR" dirty="0" smtClean="0">
                <a:solidFill>
                  <a:srgbClr val="183B8E"/>
                </a:solidFill>
                <a:ea typeface="MS PGothic" pitchFamily="34" charset="-128"/>
              </a:rPr>
              <a:t>ORMA UN PELLET DE CELULAS DE INTERES DE DIAGNOSTICO </a:t>
            </a:r>
            <a:endParaRPr lang="pt-BR" dirty="0">
              <a:solidFill>
                <a:srgbClr val="183B8E"/>
              </a:solidFill>
              <a:ea typeface="MS PGothic"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COLORACION   AUTOMATIZADA</a:t>
            </a:r>
            <a:endParaRPr lang="es-PE" dirty="0"/>
          </a:p>
        </p:txBody>
      </p:sp>
      <p:pic>
        <p:nvPicPr>
          <p:cNvPr id="8" name="Picture 2" descr="C:\Users\c\AppData\Local\Microsoft\Windows\Temporary Internet Files\Content.IE5\DQ304AEY\IMG_3513.JPG"/>
          <p:cNvPicPr>
            <a:picLocks noGrp="1" noChangeAspect="1" noChangeArrowheads="1"/>
          </p:cNvPicPr>
          <p:nvPr>
            <p:ph idx="1"/>
          </p:nvPr>
        </p:nvPicPr>
        <p:blipFill>
          <a:blip r:embed="rId2" cstate="print"/>
          <a:srcRect/>
          <a:stretch>
            <a:fillRect/>
          </a:stretch>
        </p:blipFill>
        <p:spPr bwMode="auto">
          <a:xfrm>
            <a:off x="1874520" y="1875790"/>
            <a:ext cx="5852160" cy="438912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PAPILOMA  VIRUS  HUMANO</a:t>
            </a:r>
            <a:endParaRPr lang="es-PE" dirty="0"/>
          </a:p>
        </p:txBody>
      </p:sp>
      <p:sp>
        <p:nvSpPr>
          <p:cNvPr id="3" name="Content Placeholder 2"/>
          <p:cNvSpPr>
            <a:spLocks noGrp="1"/>
          </p:cNvSpPr>
          <p:nvPr>
            <p:ph idx="1"/>
          </p:nvPr>
        </p:nvSpPr>
        <p:spPr/>
        <p:txBody>
          <a:bodyPr/>
          <a:lstStyle/>
          <a:p>
            <a:endParaRPr lang="es-PE"/>
          </a:p>
        </p:txBody>
      </p:sp>
      <p:pic>
        <p:nvPicPr>
          <p:cNvPr id="214018" name="Picture 2"/>
          <p:cNvPicPr>
            <a:picLocks noChangeAspect="1" noChangeArrowheads="1"/>
          </p:cNvPicPr>
          <p:nvPr/>
        </p:nvPicPr>
        <p:blipFill>
          <a:blip r:embed="rId2" cstate="print"/>
          <a:srcRect l="35139" t="26203" r="21140" b="14735"/>
          <a:stretch>
            <a:fillRect/>
          </a:stretch>
        </p:blipFill>
        <p:spPr bwMode="auto">
          <a:xfrm>
            <a:off x="755576" y="1628800"/>
            <a:ext cx="8136904" cy="4752528"/>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20656"/>
          </a:xfrm>
        </p:spPr>
        <p:txBody>
          <a:bodyPr>
            <a:normAutofit fontScale="90000"/>
          </a:bodyPr>
          <a:lstStyle/>
          <a:p>
            <a:r>
              <a:rPr lang="es-PE" dirty="0" smtClean="0"/>
              <a:t>RESULTADOS</a:t>
            </a:r>
            <a:endParaRPr lang="es-PE" dirty="0"/>
          </a:p>
        </p:txBody>
      </p:sp>
      <p:pic>
        <p:nvPicPr>
          <p:cNvPr id="4" name="Picture 48" descr="smear 01_72"/>
          <p:cNvPicPr>
            <a:picLocks noGrp="1" noChangeAspect="1" noChangeArrowheads="1"/>
          </p:cNvPicPr>
          <p:nvPr>
            <p:ph idx="1"/>
          </p:nvPr>
        </p:nvPicPr>
        <p:blipFill>
          <a:blip r:embed="rId2" cstate="print">
            <a:clrChange>
              <a:clrFrom>
                <a:srgbClr val="926490"/>
              </a:clrFrom>
              <a:clrTo>
                <a:srgbClr val="926490">
                  <a:alpha val="0"/>
                </a:srgbClr>
              </a:clrTo>
            </a:clrChange>
          </a:blip>
          <a:srcRect/>
          <a:stretch>
            <a:fillRect/>
          </a:stretch>
        </p:blipFill>
        <p:spPr bwMode="auto">
          <a:xfrm>
            <a:off x="971601" y="1340768"/>
            <a:ext cx="3960440" cy="1368151"/>
          </a:xfrm>
          <a:prstGeom prst="rect">
            <a:avLst/>
          </a:prstGeom>
          <a:noFill/>
          <a:ln w="9525">
            <a:noFill/>
            <a:miter lim="800000"/>
            <a:headEnd/>
            <a:tailEnd/>
          </a:ln>
          <a:effectLst/>
        </p:spPr>
      </p:pic>
      <p:grpSp>
        <p:nvGrpSpPr>
          <p:cNvPr id="5" name="Group 43"/>
          <p:cNvGrpSpPr>
            <a:grpSpLocks/>
          </p:cNvGrpSpPr>
          <p:nvPr/>
        </p:nvGrpSpPr>
        <p:grpSpPr bwMode="auto">
          <a:xfrm>
            <a:off x="5148064" y="1340768"/>
            <a:ext cx="3386336" cy="1296145"/>
            <a:chOff x="1448" y="1008"/>
            <a:chExt cx="2181" cy="770"/>
          </a:xfrm>
        </p:grpSpPr>
        <p:pic>
          <p:nvPicPr>
            <p:cNvPr id="6" name="Picture 11"/>
            <p:cNvPicPr>
              <a:picLocks noChangeAspect="1" noChangeArrowheads="1"/>
            </p:cNvPicPr>
            <p:nvPr/>
          </p:nvPicPr>
          <p:blipFill>
            <a:blip r:embed="rId3" cstate="print"/>
            <a:srcRect/>
            <a:stretch>
              <a:fillRect/>
            </a:stretch>
          </p:blipFill>
          <p:spPr bwMode="auto">
            <a:xfrm>
              <a:off x="1448" y="1008"/>
              <a:ext cx="2181" cy="737"/>
            </a:xfrm>
            <a:prstGeom prst="rect">
              <a:avLst/>
            </a:prstGeom>
            <a:noFill/>
            <a:ln w="9525">
              <a:noFill/>
              <a:miter lim="800000"/>
              <a:headEnd/>
              <a:tailEnd/>
            </a:ln>
          </p:spPr>
        </p:pic>
        <p:grpSp>
          <p:nvGrpSpPr>
            <p:cNvPr id="7" name="Group 36"/>
            <p:cNvGrpSpPr>
              <a:grpSpLocks/>
            </p:cNvGrpSpPr>
            <p:nvPr/>
          </p:nvGrpSpPr>
          <p:grpSpPr bwMode="auto">
            <a:xfrm>
              <a:off x="2581" y="1204"/>
              <a:ext cx="336" cy="574"/>
              <a:chOff x="1024" y="914"/>
              <a:chExt cx="336" cy="574"/>
            </a:xfrm>
          </p:grpSpPr>
          <p:sp>
            <p:nvSpPr>
              <p:cNvPr id="8" name="Oval 37"/>
              <p:cNvSpPr>
                <a:spLocks noChangeArrowheads="1"/>
              </p:cNvSpPr>
              <p:nvPr/>
            </p:nvSpPr>
            <p:spPr bwMode="auto">
              <a:xfrm rot="8549153">
                <a:off x="1024" y="914"/>
                <a:ext cx="336" cy="336"/>
              </a:xfrm>
              <a:prstGeom prst="ellipse">
                <a:avLst/>
              </a:prstGeom>
              <a:noFill/>
              <a:ln w="25400">
                <a:solidFill>
                  <a:srgbClr val="FF6600"/>
                </a:solidFill>
                <a:round/>
                <a:headEnd/>
                <a:tailEnd/>
              </a:ln>
              <a:effectLst/>
            </p:spPr>
            <p:txBody>
              <a:bodyPr wrap="none" anchor="ctr"/>
              <a:lstStyle/>
              <a:p>
                <a:endParaRPr lang="es-PE"/>
              </a:p>
            </p:txBody>
          </p:sp>
          <p:sp>
            <p:nvSpPr>
              <p:cNvPr id="9" name="AutoShape 38"/>
              <p:cNvSpPr>
                <a:spLocks noChangeArrowheads="1"/>
              </p:cNvSpPr>
              <p:nvPr/>
            </p:nvSpPr>
            <p:spPr bwMode="auto">
              <a:xfrm>
                <a:off x="1138" y="1255"/>
                <a:ext cx="110" cy="233"/>
              </a:xfrm>
              <a:prstGeom prst="downArrow">
                <a:avLst>
                  <a:gd name="adj1" fmla="val 50000"/>
                  <a:gd name="adj2" fmla="val 52955"/>
                </a:avLst>
              </a:prstGeom>
              <a:solidFill>
                <a:srgbClr val="FF6600"/>
              </a:solidFill>
              <a:ln w="9525">
                <a:noFill/>
                <a:miter lim="800000"/>
                <a:headEnd/>
                <a:tailEnd/>
              </a:ln>
              <a:effectLst/>
            </p:spPr>
            <p:txBody>
              <a:bodyPr wrap="none" anchor="ctr"/>
              <a:lstStyle/>
              <a:p>
                <a:endParaRPr lang="es-PE"/>
              </a:p>
            </p:txBody>
          </p:sp>
        </p:grpSp>
      </p:grpSp>
      <p:grpSp>
        <p:nvGrpSpPr>
          <p:cNvPr id="10" name="Group 45"/>
          <p:cNvGrpSpPr>
            <a:grpSpLocks/>
          </p:cNvGrpSpPr>
          <p:nvPr/>
        </p:nvGrpSpPr>
        <p:grpSpPr bwMode="auto">
          <a:xfrm>
            <a:off x="193675" y="2776538"/>
            <a:ext cx="8912225" cy="3121025"/>
            <a:chOff x="122" y="1699"/>
            <a:chExt cx="5614" cy="1966"/>
          </a:xfrm>
        </p:grpSpPr>
        <p:pic>
          <p:nvPicPr>
            <p:cNvPr id="11" name="Picture 39" descr="Small HSIL-3"/>
            <p:cNvPicPr>
              <a:picLocks noChangeAspect="1" noChangeArrowheads="1"/>
            </p:cNvPicPr>
            <p:nvPr/>
          </p:nvPicPr>
          <p:blipFill>
            <a:blip r:embed="rId4" cstate="print"/>
            <a:srcRect l="1666" t="12222" r="2499" b="8888"/>
            <a:stretch>
              <a:fillRect/>
            </a:stretch>
          </p:blipFill>
          <p:spPr bwMode="auto">
            <a:xfrm rot="16200000">
              <a:off x="4106" y="2028"/>
              <a:ext cx="1959" cy="1301"/>
            </a:xfrm>
            <a:prstGeom prst="rect">
              <a:avLst/>
            </a:prstGeom>
            <a:noFill/>
          </p:spPr>
        </p:pic>
        <p:pic>
          <p:nvPicPr>
            <p:cNvPr id="12" name="Picture 40" descr="LBC Cover page"/>
            <p:cNvPicPr>
              <a:picLocks noChangeAspect="1" noChangeArrowheads="1"/>
            </p:cNvPicPr>
            <p:nvPr/>
          </p:nvPicPr>
          <p:blipFill>
            <a:blip r:embed="rId5" cstate="print"/>
            <a:srcRect/>
            <a:stretch>
              <a:fillRect/>
            </a:stretch>
          </p:blipFill>
          <p:spPr bwMode="auto">
            <a:xfrm>
              <a:off x="3053" y="1699"/>
              <a:ext cx="1353" cy="1959"/>
            </a:xfrm>
            <a:prstGeom prst="rect">
              <a:avLst/>
            </a:prstGeom>
            <a:noFill/>
          </p:spPr>
        </p:pic>
        <p:pic>
          <p:nvPicPr>
            <p:cNvPr id="13" name="Picture 41" descr="NILM-EC's (fused)1"/>
            <p:cNvPicPr>
              <a:picLocks noChangeAspect="1" noChangeArrowheads="1"/>
            </p:cNvPicPr>
            <p:nvPr/>
          </p:nvPicPr>
          <p:blipFill>
            <a:blip r:embed="rId6" cstate="print"/>
            <a:srcRect/>
            <a:stretch>
              <a:fillRect/>
            </a:stretch>
          </p:blipFill>
          <p:spPr bwMode="auto">
            <a:xfrm>
              <a:off x="122" y="1706"/>
              <a:ext cx="1470" cy="1959"/>
            </a:xfrm>
            <a:prstGeom prst="rect">
              <a:avLst/>
            </a:prstGeom>
            <a:noFill/>
          </p:spPr>
        </p:pic>
        <p:pic>
          <p:nvPicPr>
            <p:cNvPr id="14" name="Picture 5" descr="Candida 40x (fused)"/>
            <p:cNvPicPr>
              <a:picLocks noChangeAspect="1" noChangeArrowheads="1"/>
            </p:cNvPicPr>
            <p:nvPr/>
          </p:nvPicPr>
          <p:blipFill>
            <a:blip r:embed="rId7" cstate="print"/>
            <a:srcRect/>
            <a:stretch>
              <a:fillRect/>
            </a:stretch>
          </p:blipFill>
          <p:spPr bwMode="auto">
            <a:xfrm rot="5400000">
              <a:off x="1346" y="1966"/>
              <a:ext cx="1959" cy="1425"/>
            </a:xfrm>
            <a:prstGeom prst="rect">
              <a:avLst/>
            </a:prstGeom>
            <a:noFill/>
            <a:ln w="9525">
              <a:noFill/>
              <a:miter lim="800000"/>
              <a:headEnd/>
              <a:tailEnd/>
            </a:ln>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TECNICA  RECOMENDADA</a:t>
            </a:r>
            <a:endParaRPr lang="es-PE" dirty="0"/>
          </a:p>
        </p:txBody>
      </p:sp>
      <p:pic>
        <p:nvPicPr>
          <p:cNvPr id="5" name="Picture 2"/>
          <p:cNvPicPr>
            <a:picLocks noGrp="1" noChangeAspect="1" noChangeArrowheads="1"/>
          </p:cNvPicPr>
          <p:nvPr>
            <p:ph idx="1"/>
          </p:nvPr>
        </p:nvPicPr>
        <p:blipFill>
          <a:blip r:embed="rId2" cstate="print"/>
          <a:srcRect l="20750" t="11438" r="20161" b="19967"/>
          <a:stretch>
            <a:fillRect/>
          </a:stretch>
        </p:blipFill>
        <p:spPr bwMode="auto">
          <a:xfrm>
            <a:off x="1298086" y="1784350"/>
            <a:ext cx="7005028"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CELULAS   ENDOCERVICALES</a:t>
            </a:r>
            <a:endParaRPr lang="es-PE" dirty="0"/>
          </a:p>
        </p:txBody>
      </p:sp>
      <p:pic>
        <p:nvPicPr>
          <p:cNvPr id="201730" name="Picture 2"/>
          <p:cNvPicPr>
            <a:picLocks noGrp="1" noChangeAspect="1" noChangeArrowheads="1"/>
          </p:cNvPicPr>
          <p:nvPr>
            <p:ph idx="1"/>
          </p:nvPr>
        </p:nvPicPr>
        <p:blipFill>
          <a:blip r:embed="rId2" cstate="print"/>
          <a:srcRect l="24824" t="22141" r="23294" b="12711"/>
          <a:stretch>
            <a:fillRect/>
          </a:stretch>
        </p:blipFill>
        <p:spPr bwMode="auto">
          <a:xfrm>
            <a:off x="899592" y="1628800"/>
            <a:ext cx="7776864" cy="468052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NILM CEL.REPATIVAS-REACTIVAS</a:t>
            </a:r>
            <a:endParaRPr lang="es-PE" dirty="0"/>
          </a:p>
        </p:txBody>
      </p:sp>
      <p:pic>
        <p:nvPicPr>
          <p:cNvPr id="202754" name="Picture 2"/>
          <p:cNvPicPr>
            <a:picLocks noGrp="1" noChangeAspect="1" noChangeArrowheads="1"/>
          </p:cNvPicPr>
          <p:nvPr>
            <p:ph idx="1"/>
          </p:nvPr>
        </p:nvPicPr>
        <p:blipFill>
          <a:blip r:embed="rId2" cstate="print"/>
          <a:srcRect l="21118" t="22141" r="19589" b="10298"/>
          <a:stretch>
            <a:fillRect/>
          </a:stretch>
        </p:blipFill>
        <p:spPr bwMode="auto">
          <a:xfrm>
            <a:off x="1187624" y="1700808"/>
            <a:ext cx="7128792" cy="468052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sz="3200" dirty="0" smtClean="0"/>
              <a:t>CELULAS  REPARATIVAS POSTRADIACION</a:t>
            </a:r>
            <a:endParaRPr lang="es-PE" sz="3200" dirty="0"/>
          </a:p>
        </p:txBody>
      </p:sp>
      <p:pic>
        <p:nvPicPr>
          <p:cNvPr id="203778" name="Picture 2"/>
          <p:cNvPicPr>
            <a:picLocks noGrp="1" noChangeAspect="1" noChangeArrowheads="1"/>
          </p:cNvPicPr>
          <p:nvPr>
            <p:ph idx="1"/>
          </p:nvPr>
        </p:nvPicPr>
        <p:blipFill>
          <a:blip r:embed="rId2" cstate="print"/>
          <a:srcRect l="22340" t="21013" r="20812" b="10298"/>
          <a:stretch>
            <a:fillRect/>
          </a:stretch>
        </p:blipFill>
        <p:spPr bwMode="auto">
          <a:xfrm>
            <a:off x="1115616" y="1340768"/>
            <a:ext cx="7200800" cy="5184576"/>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TRICHOMONAS  VAGINALIS</a:t>
            </a:r>
            <a:endParaRPr lang="es-PE" dirty="0"/>
          </a:p>
        </p:txBody>
      </p:sp>
      <p:pic>
        <p:nvPicPr>
          <p:cNvPr id="204802" name="Picture 2"/>
          <p:cNvPicPr>
            <a:picLocks noGrp="1" noChangeAspect="1" noChangeArrowheads="1"/>
          </p:cNvPicPr>
          <p:nvPr>
            <p:ph idx="1"/>
          </p:nvPr>
        </p:nvPicPr>
        <p:blipFill>
          <a:blip r:embed="rId2" cstate="print"/>
          <a:srcRect l="22971" t="22141" r="21441" b="13213"/>
          <a:stretch>
            <a:fillRect/>
          </a:stretch>
        </p:blipFill>
        <p:spPr bwMode="auto">
          <a:xfrm>
            <a:off x="827584" y="1721060"/>
            <a:ext cx="7704856" cy="458826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ASCUS</a:t>
            </a:r>
            <a:endParaRPr lang="es-PE" dirty="0"/>
          </a:p>
        </p:txBody>
      </p:sp>
      <p:pic>
        <p:nvPicPr>
          <p:cNvPr id="205826" name="Picture 2"/>
          <p:cNvPicPr>
            <a:picLocks noGrp="1" noChangeAspect="1" noChangeArrowheads="1"/>
          </p:cNvPicPr>
          <p:nvPr>
            <p:ph idx="1"/>
          </p:nvPr>
        </p:nvPicPr>
        <p:blipFill>
          <a:blip r:embed="rId2" cstate="print"/>
          <a:srcRect l="22045" t="22141" r="20515" b="11946"/>
          <a:stretch>
            <a:fillRect/>
          </a:stretch>
        </p:blipFill>
        <p:spPr bwMode="auto">
          <a:xfrm>
            <a:off x="755576" y="1340768"/>
            <a:ext cx="8064896" cy="5256584"/>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ASC  H</a:t>
            </a:r>
            <a:endParaRPr lang="es-PE" dirty="0"/>
          </a:p>
        </p:txBody>
      </p:sp>
      <p:pic>
        <p:nvPicPr>
          <p:cNvPr id="206850" name="Picture 2"/>
          <p:cNvPicPr>
            <a:picLocks noGrp="1" noChangeAspect="1" noChangeArrowheads="1"/>
          </p:cNvPicPr>
          <p:nvPr>
            <p:ph idx="1"/>
          </p:nvPr>
        </p:nvPicPr>
        <p:blipFill>
          <a:blip r:embed="rId2" cstate="print"/>
          <a:srcRect l="22971" t="22141" r="22368" b="11946"/>
          <a:stretch>
            <a:fillRect/>
          </a:stretch>
        </p:blipFill>
        <p:spPr bwMode="auto">
          <a:xfrm>
            <a:off x="1331640" y="1196752"/>
            <a:ext cx="7344816" cy="511256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LIBG</a:t>
            </a:r>
            <a:endParaRPr lang="es-PE" dirty="0"/>
          </a:p>
        </p:txBody>
      </p:sp>
      <p:pic>
        <p:nvPicPr>
          <p:cNvPr id="207874" name="Picture 2"/>
          <p:cNvPicPr>
            <a:picLocks noGrp="1" noChangeAspect="1" noChangeArrowheads="1"/>
          </p:cNvPicPr>
          <p:nvPr>
            <p:ph idx="1"/>
          </p:nvPr>
        </p:nvPicPr>
        <p:blipFill>
          <a:blip r:embed="rId2" cstate="print"/>
          <a:srcRect l="22971" t="20493" r="22368" b="13594"/>
          <a:stretch>
            <a:fillRect/>
          </a:stretch>
        </p:blipFill>
        <p:spPr bwMode="auto">
          <a:xfrm>
            <a:off x="1619672" y="1484784"/>
            <a:ext cx="6264696" cy="4824536"/>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LIAG</a:t>
            </a:r>
            <a:endParaRPr lang="es-PE" dirty="0"/>
          </a:p>
        </p:txBody>
      </p:sp>
      <p:pic>
        <p:nvPicPr>
          <p:cNvPr id="208898" name="Picture 2"/>
          <p:cNvPicPr>
            <a:picLocks noGrp="1" noChangeAspect="1" noChangeArrowheads="1"/>
          </p:cNvPicPr>
          <p:nvPr>
            <p:ph idx="1"/>
          </p:nvPr>
        </p:nvPicPr>
        <p:blipFill>
          <a:blip r:embed="rId2" cstate="print"/>
          <a:srcRect l="22044" t="22141" r="19589" b="10298"/>
          <a:stretch>
            <a:fillRect/>
          </a:stretch>
        </p:blipFill>
        <p:spPr bwMode="auto">
          <a:xfrm>
            <a:off x="1979712" y="1916832"/>
            <a:ext cx="6264696" cy="424847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POTENCIAL ONCOGENICO VPH</a:t>
            </a:r>
            <a:endParaRPr lang="es-PE" dirty="0"/>
          </a:p>
        </p:txBody>
      </p:sp>
      <p:sp>
        <p:nvSpPr>
          <p:cNvPr id="3" name="Content Placeholder 2"/>
          <p:cNvSpPr>
            <a:spLocks noGrp="1"/>
          </p:cNvSpPr>
          <p:nvPr>
            <p:ph idx="1"/>
          </p:nvPr>
        </p:nvSpPr>
        <p:spPr/>
        <p:txBody>
          <a:bodyPr/>
          <a:lstStyle/>
          <a:p>
            <a:endParaRPr lang="es-PE"/>
          </a:p>
        </p:txBody>
      </p:sp>
      <p:pic>
        <p:nvPicPr>
          <p:cNvPr id="4" name="il_fi" descr="http://www.monografias.com/trabajos36/infecciones/Image6807.gif"/>
          <p:cNvPicPr/>
          <p:nvPr/>
        </p:nvPicPr>
        <p:blipFill>
          <a:blip r:embed="rId2" cstate="print"/>
          <a:srcRect/>
          <a:stretch>
            <a:fillRect/>
          </a:stretch>
        </p:blipFill>
        <p:spPr bwMode="auto">
          <a:xfrm>
            <a:off x="395536" y="1628800"/>
            <a:ext cx="8748464" cy="5184576"/>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CARCINOMA ESCAMOSO</a:t>
            </a:r>
            <a:endParaRPr lang="es-PE" dirty="0"/>
          </a:p>
        </p:txBody>
      </p:sp>
      <p:pic>
        <p:nvPicPr>
          <p:cNvPr id="209922" name="Picture 2"/>
          <p:cNvPicPr>
            <a:picLocks noGrp="1" noChangeAspect="1" noChangeArrowheads="1"/>
          </p:cNvPicPr>
          <p:nvPr>
            <p:ph idx="1"/>
          </p:nvPr>
        </p:nvPicPr>
        <p:blipFill>
          <a:blip r:embed="rId2" cstate="print"/>
          <a:srcRect l="21118" t="22141" r="19589" b="11946"/>
          <a:stretch>
            <a:fillRect/>
          </a:stretch>
        </p:blipFill>
        <p:spPr bwMode="auto">
          <a:xfrm>
            <a:off x="1331640" y="1556792"/>
            <a:ext cx="6984776" cy="4536504"/>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CARCINOMA  ESCAMOSO</a:t>
            </a:r>
            <a:endParaRPr lang="es-PE" dirty="0"/>
          </a:p>
        </p:txBody>
      </p:sp>
      <p:pic>
        <p:nvPicPr>
          <p:cNvPr id="210946" name="Picture 2"/>
          <p:cNvPicPr>
            <a:picLocks noGrp="1" noChangeAspect="1" noChangeArrowheads="1"/>
          </p:cNvPicPr>
          <p:nvPr>
            <p:ph idx="1"/>
          </p:nvPr>
        </p:nvPicPr>
        <p:blipFill>
          <a:blip r:embed="rId2" cstate="print"/>
          <a:srcRect l="22045" t="22140" r="20515" b="10298"/>
          <a:stretch>
            <a:fillRect/>
          </a:stretch>
        </p:blipFill>
        <p:spPr bwMode="auto">
          <a:xfrm>
            <a:off x="2051720" y="1556792"/>
            <a:ext cx="6264696" cy="4608512"/>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sz="3600" dirty="0" smtClean="0"/>
              <a:t>CELULAS ENDOCERVICALES ATIPICAS</a:t>
            </a:r>
            <a:endParaRPr lang="es-PE" sz="3600" dirty="0"/>
          </a:p>
        </p:txBody>
      </p:sp>
      <p:sp>
        <p:nvSpPr>
          <p:cNvPr id="3" name="Content Placeholder 2"/>
          <p:cNvSpPr>
            <a:spLocks noGrp="1"/>
          </p:cNvSpPr>
          <p:nvPr>
            <p:ph idx="1"/>
          </p:nvPr>
        </p:nvSpPr>
        <p:spPr/>
        <p:txBody>
          <a:bodyPr/>
          <a:lstStyle/>
          <a:p>
            <a:endParaRPr lang="es-PE"/>
          </a:p>
        </p:txBody>
      </p:sp>
      <p:pic>
        <p:nvPicPr>
          <p:cNvPr id="211970" name="Picture 2"/>
          <p:cNvPicPr>
            <a:picLocks noChangeAspect="1" noChangeArrowheads="1"/>
          </p:cNvPicPr>
          <p:nvPr/>
        </p:nvPicPr>
        <p:blipFill>
          <a:blip r:embed="rId2" cstate="print"/>
          <a:srcRect l="23517" t="22265" r="20586" b="11782"/>
          <a:stretch>
            <a:fillRect/>
          </a:stretch>
        </p:blipFill>
        <p:spPr bwMode="auto">
          <a:xfrm>
            <a:off x="539552" y="1286000"/>
            <a:ext cx="8604448" cy="5572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AIS</a:t>
            </a:r>
            <a:endParaRPr lang="es-PE" dirty="0"/>
          </a:p>
        </p:txBody>
      </p:sp>
      <p:pic>
        <p:nvPicPr>
          <p:cNvPr id="212994" name="Picture 2"/>
          <p:cNvPicPr>
            <a:picLocks noGrp="1" noChangeAspect="1" noChangeArrowheads="1"/>
          </p:cNvPicPr>
          <p:nvPr>
            <p:ph idx="1"/>
          </p:nvPr>
        </p:nvPicPr>
        <p:blipFill>
          <a:blip r:embed="rId2" cstate="print"/>
          <a:srcRect l="23186" t="24355" r="22346" b="9216"/>
          <a:stretch>
            <a:fillRect/>
          </a:stretch>
        </p:blipFill>
        <p:spPr bwMode="auto">
          <a:xfrm>
            <a:off x="2123728" y="1772816"/>
            <a:ext cx="5688632" cy="432048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pic>
        <p:nvPicPr>
          <p:cNvPr id="4" name="Picture 2" descr="Diaposit_4"/>
          <p:cNvPicPr>
            <a:picLocks noGrp="1" noChangeAspect="1" noChangeArrowheads="1"/>
          </p:cNvPicPr>
          <p:nvPr>
            <p:ph idx="1"/>
          </p:nvPr>
        </p:nvPicPr>
        <p:blipFill>
          <a:blip r:embed="rId2" cstate="print"/>
          <a:srcRect/>
          <a:stretch>
            <a:fillRect/>
          </a:stretch>
        </p:blipFill>
        <p:spPr bwMode="auto">
          <a:xfrm>
            <a:off x="0" y="-59271"/>
            <a:ext cx="9144000" cy="658461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CONCLUSIONES</a:t>
            </a:r>
            <a:endParaRPr lang="es-PE" dirty="0"/>
          </a:p>
        </p:txBody>
      </p:sp>
      <p:sp>
        <p:nvSpPr>
          <p:cNvPr id="3" name="Content Placeholder 2"/>
          <p:cNvSpPr>
            <a:spLocks noGrp="1"/>
          </p:cNvSpPr>
          <p:nvPr>
            <p:ph idx="1"/>
          </p:nvPr>
        </p:nvSpPr>
        <p:spPr/>
        <p:txBody>
          <a:bodyPr>
            <a:normAutofit fontScale="25000" lnSpcReduction="20000"/>
          </a:bodyPr>
          <a:lstStyle/>
          <a:p>
            <a:pPr marL="495300" indent="-495300" defTabSz="660400">
              <a:lnSpc>
                <a:spcPct val="310000"/>
              </a:lnSpc>
            </a:pPr>
            <a:r>
              <a:rPr lang="pt-BR" sz="5600" dirty="0" smtClean="0">
                <a:solidFill>
                  <a:srgbClr val="FFFF00"/>
                </a:solidFill>
                <a:latin typeface="Arial Black" pitchFamily="34" charset="0"/>
                <a:ea typeface="MS PGothic" pitchFamily="34" charset="-128"/>
              </a:rPr>
              <a:t>100% DE LA MUESTRA ES ENVIADA A LABORATORIO.</a:t>
            </a:r>
          </a:p>
          <a:p>
            <a:pPr marL="495300" indent="-495300" defTabSz="660400">
              <a:lnSpc>
                <a:spcPct val="310000"/>
              </a:lnSpc>
            </a:pPr>
            <a:r>
              <a:rPr lang="pt-BR" sz="5600" dirty="0" smtClean="0">
                <a:solidFill>
                  <a:srgbClr val="FFFF00"/>
                </a:solidFill>
                <a:latin typeface="Arial Black" pitchFamily="34" charset="0"/>
                <a:ea typeface="MS PGothic" pitchFamily="34" charset="-128"/>
              </a:rPr>
              <a:t>ENRRIQUECIMIENTO CELULAR :REMOCION DE SANGRE Y DETRITOS.</a:t>
            </a:r>
          </a:p>
          <a:p>
            <a:pPr marL="495300" indent="-495300" defTabSz="660400">
              <a:lnSpc>
                <a:spcPct val="310000"/>
              </a:lnSpc>
            </a:pPr>
            <a:r>
              <a:rPr lang="pt-BR" sz="5600" dirty="0" smtClean="0">
                <a:solidFill>
                  <a:srgbClr val="FFFF00"/>
                </a:solidFill>
                <a:latin typeface="Arial Black" pitchFamily="34" charset="0"/>
                <a:ea typeface="MS PGothic" pitchFamily="34" charset="-128"/>
              </a:rPr>
              <a:t>REDUCCION SIGNIFICATIVA DE MUESTRAS INSATISFACTORIAS</a:t>
            </a:r>
          </a:p>
          <a:p>
            <a:pPr marL="495300" indent="-495300" defTabSz="660400">
              <a:lnSpc>
                <a:spcPct val="310000"/>
              </a:lnSpc>
            </a:pPr>
            <a:r>
              <a:rPr lang="pt-BR" sz="5600" dirty="0" smtClean="0">
                <a:solidFill>
                  <a:srgbClr val="FFFF00"/>
                </a:solidFill>
                <a:latin typeface="Arial Black" pitchFamily="34" charset="0"/>
                <a:ea typeface="MS PGothic" pitchFamily="34" charset="-128"/>
              </a:rPr>
              <a:t>POSIBILIDAD DE PRUEBAS ADICIONALES A PARTIR DE LA MUESTRA COLECTADA.</a:t>
            </a:r>
          </a:p>
          <a:p>
            <a:pPr marL="495300" indent="-495300" defTabSz="660400">
              <a:lnSpc>
                <a:spcPct val="310000"/>
              </a:lnSpc>
            </a:pPr>
            <a:r>
              <a:rPr lang="pt-BR" sz="5600" dirty="0" smtClean="0">
                <a:solidFill>
                  <a:srgbClr val="FFFF00"/>
                </a:solidFill>
                <a:latin typeface="Arial Black" pitchFamily="34" charset="0"/>
                <a:ea typeface="MS PGothic" pitchFamily="34" charset="-128"/>
              </a:rPr>
              <a:t>AUMENTO DE 64.4 DE DETECCION DE HSIL</a:t>
            </a:r>
            <a:r>
              <a:rPr lang="pt-BR" sz="5600" dirty="0" smtClean="0">
                <a:solidFill>
                  <a:srgbClr val="FFFF00"/>
                </a:solidFill>
                <a:latin typeface="Arial Black" pitchFamily="34" charset="0"/>
                <a:ea typeface="MS PGothic" pitchFamily="34" charset="-128"/>
                <a:cs typeface="Times New Roman"/>
              </a:rPr>
              <a:t>+ COMPARADO CON EL METODO CONVENCIONAL</a:t>
            </a:r>
            <a:endParaRPr lang="es-PE" sz="5600" dirty="0" smtClean="0">
              <a:solidFill>
                <a:srgbClr val="FFFF00"/>
              </a:solidFill>
              <a:latin typeface="Arial Black" pitchFamily="34" charset="0"/>
            </a:endParaRPr>
          </a:p>
          <a:p>
            <a:endParaRPr lang="es-PE" sz="5600" dirty="0" smtClean="0">
              <a:solidFill>
                <a:srgbClr val="FFFF00"/>
              </a:solidFill>
            </a:endParaRPr>
          </a:p>
          <a:p>
            <a:endParaRPr lang="es-PE" dirty="0">
              <a:solidFill>
                <a:srgbClr val="FFFF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pic>
        <p:nvPicPr>
          <p:cNvPr id="150530" name="Picture 2" descr="C:\Users\c\Desktop\FOTO MUJERES.jpg"/>
          <p:cNvPicPr>
            <a:picLocks noGrp="1" noChangeAspect="1" noChangeArrowheads="1"/>
          </p:cNvPicPr>
          <p:nvPr>
            <p:ph idx="1"/>
          </p:nvPr>
        </p:nvPicPr>
        <p:blipFill>
          <a:blip r:embed="rId2" cstate="print"/>
          <a:srcRect/>
          <a:stretch>
            <a:fillRect/>
          </a:stretch>
        </p:blipFill>
        <p:spPr bwMode="auto">
          <a:xfrm>
            <a:off x="-252536" y="0"/>
            <a:ext cx="9396537" cy="7173416"/>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pic>
        <p:nvPicPr>
          <p:cNvPr id="152578" name="Picture 2" descr="C:\Users\c\Pictures\CERVI.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s-PE" dirty="0"/>
          </a:p>
        </p:txBody>
      </p:sp>
      <p:sp>
        <p:nvSpPr>
          <p:cNvPr id="10" name="Rectangle 9"/>
          <p:cNvSpPr/>
          <p:nvPr/>
        </p:nvSpPr>
        <p:spPr>
          <a:xfrm rot="10800000" flipV="1">
            <a:off x="5292078" y="4167664"/>
            <a:ext cx="3384377" cy="923330"/>
          </a:xfrm>
          <a:prstGeom prst="rect">
            <a:avLst/>
          </a:prstGeom>
        </p:spPr>
        <p:txBody>
          <a:bodyPr wrap="square">
            <a:spAutoFit/>
          </a:bodyPr>
          <a:lstStyle/>
          <a:p>
            <a:pPr lvl="0" algn="ctr"/>
            <a:r>
              <a:rPr lang="en-US" sz="5400" b="1" spc="50" dirty="0" smtClean="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rPr>
              <a:t>GRACIAS</a:t>
            </a:r>
            <a:endParaRPr lang="en-US" sz="5400" b="1" spc="5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4283968" y="1556792"/>
            <a:ext cx="5112568" cy="2308324"/>
          </a:xfrm>
          <a:prstGeom prst="rect">
            <a:avLst/>
          </a:prstGeom>
        </p:spPr>
        <p:txBody>
          <a:bodyPr wrap="square">
            <a:spAutoFit/>
          </a:bodyPr>
          <a:lstStyle/>
          <a:p>
            <a:r>
              <a:rPr lang="es-ES" sz="3600" dirty="0" smtClean="0"/>
              <a:t>Este examen es para ti,</a:t>
            </a:r>
          </a:p>
          <a:p>
            <a:r>
              <a:rPr lang="es-ES" sz="3600" dirty="0" smtClean="0"/>
              <a:t>Es para mí, es para todas.</a:t>
            </a:r>
          </a:p>
          <a:p>
            <a:r>
              <a:rPr lang="es-PE" sz="3600" dirty="0" smtClean="0"/>
              <a:t>Cuídate, hacértela es tu</a:t>
            </a:r>
          </a:p>
          <a:p>
            <a:r>
              <a:rPr lang="es-PE" sz="3600" dirty="0" smtClean="0"/>
              <a:t>decisión.</a:t>
            </a:r>
            <a:endParaRPr lang="es-PE" sz="3600" dirty="0"/>
          </a:p>
        </p:txBody>
      </p:sp>
      <p:pic>
        <p:nvPicPr>
          <p:cNvPr id="7" name="Picture 2" descr="Cinco Mujeres Felices">
            <a:hlinkClick r:id="rId2"/>
          </p:cNvPr>
          <p:cNvPicPr>
            <a:picLocks noGrp="1" noChangeAspect="1" noChangeArrowheads="1"/>
          </p:cNvPicPr>
          <p:nvPr>
            <p:ph idx="1"/>
          </p:nvPr>
        </p:nvPicPr>
        <p:blipFill>
          <a:blip r:embed="rId3" cstate="print"/>
          <a:srcRect/>
          <a:stretch>
            <a:fillRect/>
          </a:stretch>
        </p:blipFill>
        <p:spPr bwMode="auto">
          <a:xfrm>
            <a:off x="-324544" y="0"/>
            <a:ext cx="4608512"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VPH</a:t>
            </a:r>
            <a:endParaRPr lang="es-PE" dirty="0"/>
          </a:p>
        </p:txBody>
      </p:sp>
      <p:sp>
        <p:nvSpPr>
          <p:cNvPr id="3" name="Content Placeholder 2"/>
          <p:cNvSpPr>
            <a:spLocks noGrp="1"/>
          </p:cNvSpPr>
          <p:nvPr>
            <p:ph idx="1"/>
          </p:nvPr>
        </p:nvSpPr>
        <p:spPr>
          <a:xfrm>
            <a:off x="914400" y="1783560"/>
            <a:ext cx="5673824" cy="4572000"/>
          </a:xfrm>
        </p:spPr>
        <p:txBody>
          <a:bodyPr/>
          <a:lstStyle/>
          <a:p>
            <a:r>
              <a:rPr lang="es-ES" sz="3200" b="1" dirty="0" smtClean="0"/>
              <a:t>La infección por PVH es la enfermedad de transmisión sexual más frecuente en la actualidad. La posibilidad de contagio tras un solo coito con una persona infectada es del 60%.</a:t>
            </a:r>
          </a:p>
          <a:p>
            <a:endParaRPr lang="es-PE" dirty="0"/>
          </a:p>
        </p:txBody>
      </p:sp>
      <p:pic>
        <p:nvPicPr>
          <p:cNvPr id="4" name="Picture 4" descr="papiloma">
            <a:hlinkClick r:id="rId2"/>
          </p:cNvPr>
          <p:cNvPicPr>
            <a:picLocks noChangeAspect="1" noChangeArrowheads="1"/>
          </p:cNvPicPr>
          <p:nvPr/>
        </p:nvPicPr>
        <p:blipFill>
          <a:blip r:embed="rId3" cstate="print"/>
          <a:srcRect/>
          <a:stretch>
            <a:fillRect/>
          </a:stretch>
        </p:blipFill>
        <p:spPr bwMode="auto">
          <a:xfrm>
            <a:off x="6584950" y="0"/>
            <a:ext cx="2559050" cy="335699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    VIRUS PAPILOMA HUMANO</a:t>
            </a:r>
            <a:endParaRPr lang="es-PE" dirty="0"/>
          </a:p>
        </p:txBody>
      </p:sp>
      <p:sp>
        <p:nvSpPr>
          <p:cNvPr id="3" name="Content Placeholder 2"/>
          <p:cNvSpPr>
            <a:spLocks noGrp="1"/>
          </p:cNvSpPr>
          <p:nvPr>
            <p:ph idx="1"/>
          </p:nvPr>
        </p:nvSpPr>
        <p:spPr/>
        <p:txBody>
          <a:bodyPr/>
          <a:lstStyle/>
          <a:p>
            <a:endParaRPr lang="es-PE" dirty="0"/>
          </a:p>
        </p:txBody>
      </p:sp>
      <p:sp>
        <p:nvSpPr>
          <p:cNvPr id="4" name="Rectangle 3"/>
          <p:cNvSpPr/>
          <p:nvPr/>
        </p:nvSpPr>
        <p:spPr>
          <a:xfrm>
            <a:off x="1475656" y="1916832"/>
            <a:ext cx="5382344" cy="4524315"/>
          </a:xfrm>
          <a:prstGeom prst="rect">
            <a:avLst/>
          </a:prstGeom>
        </p:spPr>
        <p:txBody>
          <a:bodyPr wrap="square">
            <a:spAutoFit/>
          </a:bodyPr>
          <a:lstStyle/>
          <a:p>
            <a:pPr algn="just"/>
            <a:r>
              <a:rPr lang="es-PE" sz="3200" dirty="0" smtClean="0"/>
              <a:t> </a:t>
            </a:r>
            <a:r>
              <a:rPr lang="es-PE" sz="3200" dirty="0" smtClean="0">
                <a:solidFill>
                  <a:srgbClr val="FFFF00"/>
                </a:solidFill>
              </a:rPr>
              <a:t>La mayoría de mujeres con infección por PVH no desarrollan cáncer. </a:t>
            </a:r>
          </a:p>
          <a:p>
            <a:pPr algn="just"/>
            <a:endParaRPr lang="es-PE" sz="3200" dirty="0" smtClean="0">
              <a:solidFill>
                <a:srgbClr val="FFFF00"/>
              </a:solidFill>
            </a:endParaRPr>
          </a:p>
          <a:p>
            <a:pPr algn="just"/>
            <a:r>
              <a:rPr lang="es-PE" sz="3200" dirty="0" smtClean="0">
                <a:solidFill>
                  <a:srgbClr val="FFFF00"/>
                </a:solidFill>
              </a:rPr>
              <a:t> Los preservativos no protegen completamente contra la infección por PVH. PVH se puede contagiar por contacto directo en áreas no cubiertas</a:t>
            </a:r>
            <a:endParaRPr lang="es-PE" sz="3200" dirty="0">
              <a:solidFill>
                <a:srgbClr val="FF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Marcador de número de diapositiva"/>
          <p:cNvSpPr>
            <a:spLocks noGrp="1"/>
          </p:cNvSpPr>
          <p:nvPr>
            <p:ph type="sldNum" sz="quarter" idx="12"/>
          </p:nvPr>
        </p:nvSpPr>
        <p:spPr/>
        <p:txBody>
          <a:bodyPr/>
          <a:lstStyle/>
          <a:p>
            <a:pPr>
              <a:defRPr/>
            </a:pPr>
            <a:fld id="{EA7D94B5-D22A-48E0-AE89-8427D7BD4826}" type="slidenum">
              <a:rPr lang="es-ES"/>
              <a:pPr>
                <a:defRPr/>
              </a:pPr>
              <a:t>9</a:t>
            </a:fld>
            <a:endParaRPr lang="es-ES"/>
          </a:p>
        </p:txBody>
      </p:sp>
      <p:pic>
        <p:nvPicPr>
          <p:cNvPr id="33795" name="Picture 2" descr="SCJ visible"/>
          <p:cNvPicPr>
            <a:picLocks noChangeAspect="1" noChangeArrowheads="1"/>
          </p:cNvPicPr>
          <p:nvPr/>
        </p:nvPicPr>
        <p:blipFill>
          <a:blip r:embed="rId3" cstate="print"/>
          <a:srcRect/>
          <a:stretch>
            <a:fillRect/>
          </a:stretch>
        </p:blipFill>
        <p:spPr bwMode="auto">
          <a:xfrm>
            <a:off x="152400" y="4267200"/>
            <a:ext cx="2057400" cy="1401763"/>
          </a:xfrm>
          <a:prstGeom prst="rect">
            <a:avLst/>
          </a:prstGeom>
          <a:noFill/>
          <a:ln w="9525">
            <a:noFill/>
            <a:miter lim="800000"/>
            <a:headEnd/>
            <a:tailEnd/>
          </a:ln>
        </p:spPr>
      </p:pic>
      <p:pic>
        <p:nvPicPr>
          <p:cNvPr id="33796" name="Picture 3" descr="27957"/>
          <p:cNvPicPr>
            <a:picLocks noChangeAspect="1" noChangeArrowheads="1"/>
          </p:cNvPicPr>
          <p:nvPr/>
        </p:nvPicPr>
        <p:blipFill>
          <a:blip r:embed="rId4" cstate="print"/>
          <a:srcRect/>
          <a:stretch>
            <a:fillRect/>
          </a:stretch>
        </p:blipFill>
        <p:spPr bwMode="auto">
          <a:xfrm>
            <a:off x="2667000" y="4267200"/>
            <a:ext cx="2057400" cy="1401763"/>
          </a:xfrm>
          <a:prstGeom prst="rect">
            <a:avLst/>
          </a:prstGeom>
          <a:noFill/>
          <a:ln w="9525">
            <a:noFill/>
            <a:miter lim="800000"/>
            <a:headEnd/>
            <a:tailEnd/>
          </a:ln>
        </p:spPr>
      </p:pic>
      <p:pic>
        <p:nvPicPr>
          <p:cNvPr id="33797" name="Picture 4" descr="30026"/>
          <p:cNvPicPr>
            <a:picLocks noChangeAspect="1" noChangeArrowheads="1"/>
          </p:cNvPicPr>
          <p:nvPr/>
        </p:nvPicPr>
        <p:blipFill>
          <a:blip r:embed="rId5" cstate="print"/>
          <a:srcRect/>
          <a:stretch>
            <a:fillRect/>
          </a:stretch>
        </p:blipFill>
        <p:spPr bwMode="auto">
          <a:xfrm>
            <a:off x="5105400" y="4267200"/>
            <a:ext cx="2057400" cy="1403350"/>
          </a:xfrm>
          <a:prstGeom prst="rect">
            <a:avLst/>
          </a:prstGeom>
          <a:noFill/>
          <a:ln w="9525">
            <a:noFill/>
            <a:miter lim="800000"/>
            <a:headEnd/>
            <a:tailEnd/>
          </a:ln>
        </p:spPr>
      </p:pic>
      <p:pic>
        <p:nvPicPr>
          <p:cNvPr id="33798" name="Picture 5" descr="c9"/>
          <p:cNvPicPr>
            <a:picLocks noChangeAspect="1" noChangeArrowheads="1"/>
          </p:cNvPicPr>
          <p:nvPr/>
        </p:nvPicPr>
        <p:blipFill>
          <a:blip r:embed="rId6" cstate="print"/>
          <a:srcRect/>
          <a:stretch>
            <a:fillRect/>
          </a:stretch>
        </p:blipFill>
        <p:spPr bwMode="auto">
          <a:xfrm>
            <a:off x="7315200" y="4267200"/>
            <a:ext cx="1828800" cy="1371600"/>
          </a:xfrm>
          <a:prstGeom prst="rect">
            <a:avLst/>
          </a:prstGeom>
          <a:noFill/>
          <a:ln w="9525">
            <a:noFill/>
            <a:miter lim="800000"/>
            <a:headEnd/>
            <a:tailEnd/>
          </a:ln>
        </p:spPr>
      </p:pic>
      <p:pic>
        <p:nvPicPr>
          <p:cNvPr id="33799" name="Picture 6" descr="Picture3"/>
          <p:cNvPicPr>
            <a:picLocks noChangeAspect="1" noChangeArrowheads="1"/>
          </p:cNvPicPr>
          <p:nvPr/>
        </p:nvPicPr>
        <p:blipFill>
          <a:blip r:embed="rId7" cstate="print"/>
          <a:srcRect/>
          <a:stretch>
            <a:fillRect/>
          </a:stretch>
        </p:blipFill>
        <p:spPr bwMode="auto">
          <a:xfrm>
            <a:off x="0" y="2852738"/>
            <a:ext cx="9144000" cy="1152525"/>
          </a:xfrm>
          <a:prstGeom prst="rect">
            <a:avLst/>
          </a:prstGeom>
          <a:noFill/>
          <a:ln w="9525">
            <a:noFill/>
            <a:miter lim="800000"/>
            <a:headEnd/>
            <a:tailEnd/>
          </a:ln>
        </p:spPr>
      </p:pic>
      <p:pic>
        <p:nvPicPr>
          <p:cNvPr id="33800" name="Picture 7" descr="Picture4"/>
          <p:cNvPicPr>
            <a:picLocks noChangeAspect="1" noChangeArrowheads="1"/>
          </p:cNvPicPr>
          <p:nvPr/>
        </p:nvPicPr>
        <p:blipFill>
          <a:blip r:embed="rId8" cstate="print"/>
          <a:srcRect/>
          <a:stretch>
            <a:fillRect/>
          </a:stretch>
        </p:blipFill>
        <p:spPr bwMode="auto">
          <a:xfrm>
            <a:off x="0" y="871538"/>
            <a:ext cx="2328863" cy="202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1587</TotalTime>
  <Words>1678</Words>
  <Application>Microsoft Office PowerPoint</Application>
  <PresentationFormat>On-screen Show (4:3)</PresentationFormat>
  <Paragraphs>229</Paragraphs>
  <Slides>68</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1" baseType="lpstr">
      <vt:lpstr>Metro</vt:lpstr>
      <vt:lpstr>Diapositiva</vt:lpstr>
      <vt:lpstr>Image Document</vt:lpstr>
      <vt:lpstr>Slide 1</vt:lpstr>
      <vt:lpstr>      GEORGE   PAPANICOLAU</vt:lpstr>
      <vt:lpstr>  SCREENING</vt:lpstr>
      <vt:lpstr>  LEGADO</vt:lpstr>
      <vt:lpstr>  PAPILOMA  VIRUS  HUMANO</vt:lpstr>
      <vt:lpstr> POTENCIAL ONCOGENICO VPH</vt:lpstr>
      <vt:lpstr>  VPH</vt:lpstr>
      <vt:lpstr>    VIRUS PAPILOMA HUMANO</vt:lpstr>
      <vt:lpstr>Slide 9</vt:lpstr>
      <vt:lpstr>Pa  PAPILOMA VIRUS HUMANO</vt:lpstr>
      <vt:lpstr>CA  DE CERVIX COFACTORES</vt:lpstr>
      <vt:lpstr>Slide 12</vt:lpstr>
      <vt:lpstr>Slide 13</vt:lpstr>
      <vt:lpstr>Prevalencia Mundial de los Tipos de PVH en el Cáncer de Cuello Uterino*,1</vt:lpstr>
      <vt:lpstr>Slide 15</vt:lpstr>
      <vt:lpstr>CITOLOGÍA CERVICOUTERINA </vt:lpstr>
      <vt:lpstr>MUESTRA INSATISFACTORIA</vt:lpstr>
      <vt:lpstr>   </vt:lpstr>
      <vt:lpstr>      SISTEMA BETHESDA</vt:lpstr>
      <vt:lpstr>CONTENIDO CELULAR NORMAL EN EL FROTIS DE CERVIX </vt:lpstr>
      <vt:lpstr>PAP  CONVENCIONAL</vt:lpstr>
      <vt:lpstr>DESVENTAJAS PC</vt:lpstr>
      <vt:lpstr>Slide 23</vt:lpstr>
      <vt:lpstr>Slide 24</vt:lpstr>
      <vt:lpstr>EFICACIA DE LA PRUEBA DE PAPANICOLAO CONVENCIONAL</vt:lpstr>
      <vt:lpstr>     FALSOS NEGATIVOS</vt:lpstr>
      <vt:lpstr>Slide 27</vt:lpstr>
      <vt:lpstr>Slide 28</vt:lpstr>
      <vt:lpstr>Slide 29</vt:lpstr>
      <vt:lpstr>     FALSOS  POSITIVOS</vt:lpstr>
      <vt:lpstr>CITOLOGIA  CONVENCIONAL</vt:lpstr>
      <vt:lpstr>CITOLOGIA EN BASE LIQUIDA</vt:lpstr>
      <vt:lpstr>   CITOLOGIA  BASE LIQUIDA</vt:lpstr>
      <vt:lpstr>   CELULARIDAD EN BASE LIQUIDA </vt:lpstr>
      <vt:lpstr>  VENTAJAS CITOLOGIA              BASE  LIQUIDA</vt:lpstr>
      <vt:lpstr>       VENTAJAS LBP</vt:lpstr>
      <vt:lpstr>        Ventajas LBP</vt:lpstr>
      <vt:lpstr> DESVENTAJAS  LBP</vt:lpstr>
      <vt:lpstr>MATERIALES  PARA LA COLECTA             DE LA MUESTRA</vt:lpstr>
      <vt:lpstr>COLECTA  DE LA MUESTRA</vt:lpstr>
      <vt:lpstr>Slide 41</vt:lpstr>
      <vt:lpstr>COLECTA DE LA MUESTRA</vt:lpstr>
      <vt:lpstr>PROCEDIMIENTO  LBP</vt:lpstr>
      <vt:lpstr>Slide 44</vt:lpstr>
      <vt:lpstr>    PROCESAMIENTO  LBP</vt:lpstr>
      <vt:lpstr>     PROCESAMIENTO  LBP</vt:lpstr>
      <vt:lpstr>     PROCESAMIENTO  LBP</vt:lpstr>
      <vt:lpstr>  ENRRIQUECIMIENTO  CELULAR</vt:lpstr>
      <vt:lpstr>COLORACION   AUTOMATIZADA</vt:lpstr>
      <vt:lpstr>RESULTADOS</vt:lpstr>
      <vt:lpstr>  TECNICA  RECOMENDADA</vt:lpstr>
      <vt:lpstr>  CELULAS   ENDOCERVICALES</vt:lpstr>
      <vt:lpstr>NILM CEL.REPATIVAS-REACTIVAS</vt:lpstr>
      <vt:lpstr>CELULAS  REPARATIVAS POSTRADIACION</vt:lpstr>
      <vt:lpstr>  TRICHOMONAS  VAGINALIS</vt:lpstr>
      <vt:lpstr>            ASCUS</vt:lpstr>
      <vt:lpstr>            ASC  H</vt:lpstr>
      <vt:lpstr>           LIBG</vt:lpstr>
      <vt:lpstr>            LIAG</vt:lpstr>
      <vt:lpstr>     CARCINOMA ESCAMOSO</vt:lpstr>
      <vt:lpstr>     CARCINOMA  ESCAMOSO</vt:lpstr>
      <vt:lpstr>CELULAS ENDOCERVICALES ATIPICAS</vt:lpstr>
      <vt:lpstr>             AIS</vt:lpstr>
      <vt:lpstr>Slide 64</vt:lpstr>
      <vt:lpstr>CONCLUSIONES</vt:lpstr>
      <vt:lpstr>Slide 66</vt:lpstr>
      <vt:lpstr>Slide 67</vt:lpstr>
      <vt:lpstr>Slide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INTRODUCCION</dc:title>
  <dc:creator>Nasera</dc:creator>
  <cp:lastModifiedBy>Nasera</cp:lastModifiedBy>
  <cp:revision>111</cp:revision>
  <dcterms:created xsi:type="dcterms:W3CDTF">2011-11-26T14:32:15Z</dcterms:created>
  <dcterms:modified xsi:type="dcterms:W3CDTF">2014-11-28T12:48:21Z</dcterms:modified>
</cp:coreProperties>
</file>