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65"/>
  </p:notesMasterIdLst>
  <p:sldIdLst>
    <p:sldId id="350" r:id="rId2"/>
    <p:sldId id="332" r:id="rId3"/>
    <p:sldId id="376" r:id="rId4"/>
    <p:sldId id="341" r:id="rId5"/>
    <p:sldId id="371" r:id="rId6"/>
    <p:sldId id="329" r:id="rId7"/>
    <p:sldId id="336" r:id="rId8"/>
    <p:sldId id="257" r:id="rId9"/>
    <p:sldId id="331" r:id="rId10"/>
    <p:sldId id="337" r:id="rId11"/>
    <p:sldId id="326" r:id="rId12"/>
    <p:sldId id="375" r:id="rId13"/>
    <p:sldId id="263" r:id="rId14"/>
    <p:sldId id="262" r:id="rId15"/>
    <p:sldId id="261" r:id="rId16"/>
    <p:sldId id="325" r:id="rId17"/>
    <p:sldId id="374" r:id="rId18"/>
    <p:sldId id="260" r:id="rId19"/>
    <p:sldId id="265" r:id="rId20"/>
    <p:sldId id="324" r:id="rId21"/>
    <p:sldId id="373" r:id="rId22"/>
    <p:sldId id="322" r:id="rId23"/>
    <p:sldId id="372" r:id="rId24"/>
    <p:sldId id="330" r:id="rId25"/>
    <p:sldId id="357" r:id="rId26"/>
    <p:sldId id="328" r:id="rId27"/>
    <p:sldId id="368" r:id="rId28"/>
    <p:sldId id="327" r:id="rId29"/>
    <p:sldId id="367" r:id="rId30"/>
    <p:sldId id="267" r:id="rId31"/>
    <p:sldId id="268" r:id="rId32"/>
    <p:sldId id="269" r:id="rId33"/>
    <p:sldId id="271" r:id="rId34"/>
    <p:sldId id="278" r:id="rId35"/>
    <p:sldId id="276" r:id="rId36"/>
    <p:sldId id="369" r:id="rId37"/>
    <p:sldId id="279" r:id="rId38"/>
    <p:sldId id="370" r:id="rId39"/>
    <p:sldId id="290" r:id="rId40"/>
    <p:sldId id="298" r:id="rId41"/>
    <p:sldId id="286" r:id="rId42"/>
    <p:sldId id="282" r:id="rId43"/>
    <p:sldId id="288" r:id="rId44"/>
    <p:sldId id="289" r:id="rId45"/>
    <p:sldId id="291" r:id="rId46"/>
    <p:sldId id="280" r:id="rId47"/>
    <p:sldId id="301" r:id="rId48"/>
    <p:sldId id="317" r:id="rId49"/>
    <p:sldId id="318" r:id="rId50"/>
    <p:sldId id="334" r:id="rId51"/>
    <p:sldId id="352" r:id="rId52"/>
    <p:sldId id="304" r:id="rId53"/>
    <p:sldId id="310" r:id="rId54"/>
    <p:sldId id="308" r:id="rId55"/>
    <p:sldId id="307" r:id="rId56"/>
    <p:sldId id="306" r:id="rId57"/>
    <p:sldId id="305" r:id="rId58"/>
    <p:sldId id="312" r:id="rId59"/>
    <p:sldId id="313" r:id="rId60"/>
    <p:sldId id="319" r:id="rId61"/>
    <p:sldId id="314" r:id="rId62"/>
    <p:sldId id="315" r:id="rId63"/>
    <p:sldId id="346" r:id="rId6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5" autoAdjust="0"/>
    <p:restoredTop sz="94660"/>
  </p:normalViewPr>
  <p:slideViewPr>
    <p:cSldViewPr>
      <p:cViewPr>
        <p:scale>
          <a:sx n="55" d="100"/>
          <a:sy n="55" d="100"/>
        </p:scale>
        <p:origin x="2028" y="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6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C0CFE-E3E4-489A-973A-63F0132CFC66}" type="datetimeFigureOut">
              <a:rPr lang="es-ES" smtClean="0"/>
              <a:t>28/11/2014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0CFF6-6602-4307-85CE-112795CF59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289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dirty="0" smtClean="0"/>
          </a:p>
        </p:txBody>
      </p:sp>
    </p:spTree>
    <p:extLst>
      <p:ext uri="{BB962C8B-B14F-4D97-AF65-F5344CB8AC3E}">
        <p14:creationId xmlns:p14="http://schemas.microsoft.com/office/powerpoint/2010/main" val="126206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smtClean="0"/>
          </a:p>
        </p:txBody>
      </p:sp>
    </p:spTree>
    <p:extLst>
      <p:ext uri="{BB962C8B-B14F-4D97-AF65-F5344CB8AC3E}">
        <p14:creationId xmlns:p14="http://schemas.microsoft.com/office/powerpoint/2010/main" val="4252791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smtClean="0"/>
          </a:p>
        </p:txBody>
      </p:sp>
    </p:spTree>
    <p:extLst>
      <p:ext uri="{BB962C8B-B14F-4D97-AF65-F5344CB8AC3E}">
        <p14:creationId xmlns:p14="http://schemas.microsoft.com/office/powerpoint/2010/main" val="325220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smtClean="0"/>
          </a:p>
        </p:txBody>
      </p:sp>
    </p:spTree>
    <p:extLst>
      <p:ext uri="{BB962C8B-B14F-4D97-AF65-F5344CB8AC3E}">
        <p14:creationId xmlns:p14="http://schemas.microsoft.com/office/powerpoint/2010/main" val="2828643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378314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009352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337969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1439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27928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905100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306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96157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28955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48750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01898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412635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6733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23513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91043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8762572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F4D70-1F75-492E-88A8-BD99DCF85966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9395AB-4992-4B10-8CE6-06BAA9031B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14414" y="428604"/>
            <a:ext cx="628654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PE" sz="3200" dirty="0" smtClean="0">
                <a:solidFill>
                  <a:prstClr val="black"/>
                </a:solidFill>
              </a:rPr>
              <a:t>CITOLOGIA NORMAL  </a:t>
            </a:r>
            <a:endParaRPr lang="es-PE" sz="3200" dirty="0">
              <a:solidFill>
                <a:prstClr val="black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47664" y="6021288"/>
            <a:ext cx="6357982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2400" dirty="0" smtClean="0">
                <a:solidFill>
                  <a:prstClr val="black"/>
                </a:solidFill>
              </a:rPr>
              <a:t>  </a:t>
            </a:r>
            <a:r>
              <a:rPr lang="es-PE" sz="2400" dirty="0" smtClean="0">
                <a:solidFill>
                  <a:prstClr val="black"/>
                </a:solidFill>
              </a:rPr>
              <a:t>LIC.TM</a:t>
            </a:r>
            <a:r>
              <a:rPr lang="es-PE" sz="2400" dirty="0" smtClean="0">
                <a:solidFill>
                  <a:prstClr val="black"/>
                </a:solidFill>
              </a:rPr>
              <a:t>. JESUS RIQUELME  ARREDONDO</a:t>
            </a:r>
            <a:endParaRPr lang="es-PE" sz="2400" dirty="0">
              <a:solidFill>
                <a:prstClr val="black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40761" cy="152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User\Mis documentos\Mis imágenes\KM-17_201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268760"/>
            <a:ext cx="3096344" cy="4456931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0199" t="18790" r="18794" b="21551"/>
          <a:stretch>
            <a:fillRect/>
          </a:stretch>
        </p:blipFill>
        <p:spPr bwMode="auto">
          <a:xfrm>
            <a:off x="395536" y="1556792"/>
            <a:ext cx="525658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52856" t="53250" r="22928" b="19188"/>
          <a:stretch>
            <a:fillRect/>
          </a:stretch>
        </p:blipFill>
        <p:spPr bwMode="auto">
          <a:xfrm>
            <a:off x="2843808" y="1556792"/>
            <a:ext cx="29523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5274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t="34901" r="47059" b="21173"/>
          <a:stretch/>
        </p:blipFill>
        <p:spPr bwMode="auto">
          <a:xfrm>
            <a:off x="251520" y="548680"/>
            <a:ext cx="7344816" cy="587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601" t="18600" r="19384" b="18401"/>
          <a:stretch/>
        </p:blipFill>
        <p:spPr bwMode="auto">
          <a:xfrm>
            <a:off x="395536" y="1070680"/>
            <a:ext cx="799288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1259632" y="53060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 smtClean="0"/>
              <a:t>CELULAS EPITELIALES SUPERFICIALES</a:t>
            </a:r>
            <a:endParaRPr lang="es-PE" sz="2400" b="1" dirty="0"/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>
          <a:xfrm>
            <a:off x="503238" y="5589240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PE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Células superficiales</a:t>
            </a:r>
          </a:p>
        </p:txBody>
      </p:sp>
      <p:sp>
        <p:nvSpPr>
          <p:cNvPr id="38915" name="Marcador de contenido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059015"/>
          </a:xfrm>
        </p:spPr>
        <p:txBody>
          <a:bodyPr>
            <a:normAutofit/>
          </a:bodyPr>
          <a:lstStyle/>
          <a:p>
            <a:pPr marL="265176" indent="-265176" fontAlgn="auto">
              <a:spcAft>
                <a:spcPts val="0"/>
              </a:spcAft>
              <a:buFont typeface="Wingdings 2" charset="2"/>
              <a:buChar char=""/>
              <a:defRPr/>
            </a:pPr>
            <a:r>
              <a:rPr lang="es-ES_tradnl" sz="2800" dirty="0" smtClean="0"/>
              <a:t/>
            </a:r>
            <a:br>
              <a:rPr lang="es-ES_tradnl" sz="2800" dirty="0" smtClean="0"/>
            </a:br>
            <a:r>
              <a:rPr lang="es-ES_tradnl" sz="2800" dirty="0" smtClean="0"/>
              <a:t>Capa Superficial – Células Superficiales: Es la capa más externa del epitelio, en contacto con el exterior. Células grandes, </a:t>
            </a:r>
            <a:r>
              <a:rPr lang="es-ES_tradnl" sz="2800" dirty="0" err="1" smtClean="0"/>
              <a:t>basófilas</a:t>
            </a:r>
            <a:r>
              <a:rPr lang="es-ES_tradnl" sz="2800" dirty="0" smtClean="0"/>
              <a:t> a </a:t>
            </a:r>
            <a:r>
              <a:rPr lang="es-ES_tradnl" sz="2800" dirty="0" err="1" smtClean="0"/>
              <a:t>eosinófilos</a:t>
            </a:r>
            <a:r>
              <a:rPr lang="es-ES_tradnl" sz="2800" dirty="0" smtClean="0"/>
              <a:t>, con mínima N/C  40-60 micras. </a:t>
            </a:r>
            <a:endParaRPr lang="es-ES_tradnl" sz="2800" dirty="0" smtClean="0"/>
          </a:p>
          <a:p>
            <a:pPr marL="265176" indent="-265176" fontAlgn="auto">
              <a:spcAft>
                <a:spcPts val="0"/>
              </a:spcAft>
              <a:buFont typeface="Wingdings 2" charset="2"/>
              <a:buChar char=""/>
              <a:defRPr/>
            </a:pPr>
            <a:r>
              <a:rPr lang="es-ES_tradnl" sz="2800" dirty="0" smtClean="0"/>
              <a:t>Abundantes </a:t>
            </a:r>
            <a:r>
              <a:rPr lang="es-ES_tradnl" sz="2800" dirty="0" smtClean="0"/>
              <a:t>en la fase pre </a:t>
            </a:r>
            <a:r>
              <a:rPr lang="es-ES_tradnl" sz="2800" dirty="0" err="1" smtClean="0"/>
              <a:t>ovulatoria</a:t>
            </a:r>
            <a:r>
              <a:rPr lang="es-ES_tradnl" sz="2800" dirty="0" smtClean="0"/>
              <a:t> y reflejan el grado de madurez. Las escamas </a:t>
            </a:r>
            <a:r>
              <a:rPr lang="es-ES_tradnl" sz="2800" dirty="0" err="1" smtClean="0"/>
              <a:t>anucleadas</a:t>
            </a:r>
            <a:r>
              <a:rPr lang="es-ES_tradnl" sz="2800" dirty="0" smtClean="0"/>
              <a:t> son anaranjadas en casos de prolapso.</a:t>
            </a:r>
          </a:p>
          <a:p>
            <a:pPr marL="265176" indent="-265176" fontAlgn="auto">
              <a:spcAft>
                <a:spcPts val="0"/>
              </a:spcAft>
              <a:buFont typeface="Wingdings 2" charset="2"/>
              <a:buChar char=""/>
              <a:defRPr/>
            </a:pPr>
            <a:r>
              <a:rPr lang="es-ES_tradnl" sz="2800" dirty="0" smtClean="0"/>
              <a:t>La identificación es la </a:t>
            </a:r>
            <a:r>
              <a:rPr lang="es-ES_tradnl" sz="2800" dirty="0" err="1" smtClean="0"/>
              <a:t>picnosis</a:t>
            </a:r>
            <a:endParaRPr lang="es-PE" sz="2800" dirty="0" smtClean="0"/>
          </a:p>
          <a:p>
            <a:pPr marL="265176" indent="-265176" fontAlgn="auto">
              <a:spcAft>
                <a:spcPts val="0"/>
              </a:spcAft>
              <a:buFont typeface="Wingdings 2" charset="2"/>
              <a:buChar char=""/>
              <a:defRPr/>
            </a:pPr>
            <a:endParaRPr lang="es-PE" dirty="0" smtClean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18600" r="19976" b="19976"/>
          <a:stretch>
            <a:fillRect/>
          </a:stretch>
        </p:blipFill>
        <p:spPr bwMode="auto">
          <a:xfrm>
            <a:off x="467544" y="620688"/>
            <a:ext cx="7992888" cy="599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466090" y="6206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PE" sz="2400" b="1" dirty="0">
                <a:solidFill>
                  <a:prstClr val="black"/>
                </a:solidFill>
              </a:rPr>
              <a:t>CELULAS EPITELIALES SUPERFICIALES</a:t>
            </a:r>
            <a:endParaRPr lang="es-PE" sz="24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18600" r="18204" b="18401"/>
          <a:stretch>
            <a:fillRect/>
          </a:stretch>
        </p:blipFill>
        <p:spPr bwMode="auto">
          <a:xfrm>
            <a:off x="251520" y="368787"/>
            <a:ext cx="8280920" cy="619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33328"/>
            <a:ext cx="4386106" cy="6401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8010" t="18600" r="18794" b="17613"/>
          <a:stretch>
            <a:fillRect/>
          </a:stretch>
        </p:blipFill>
        <p:spPr bwMode="auto">
          <a:xfrm>
            <a:off x="323528" y="900783"/>
            <a:ext cx="806489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60648"/>
            <a:ext cx="5675868" cy="6401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600" t="18600" r="18203" b="18401"/>
          <a:stretch/>
        </p:blipFill>
        <p:spPr bwMode="auto">
          <a:xfrm>
            <a:off x="395536" y="1052736"/>
            <a:ext cx="820891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uadroTexto 2"/>
          <p:cNvSpPr txBox="1"/>
          <p:nvPr/>
        </p:nvSpPr>
        <p:spPr>
          <a:xfrm>
            <a:off x="971600" y="26064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/>
              <a:t>CELULAS INTERMEDIAS</a:t>
            </a:r>
            <a:endParaRPr lang="es-PE" sz="2800" b="1" dirty="0"/>
          </a:p>
        </p:txBody>
      </p:sp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/>
          </p:nvPr>
        </p:nvSpPr>
        <p:spPr>
          <a:xfrm>
            <a:off x="2627784" y="6035675"/>
            <a:ext cx="4248472" cy="2016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es-PE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37891" name="2 Marcador de contenido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505450"/>
          </a:xfrm>
        </p:spPr>
        <p:txBody>
          <a:bodyPr>
            <a:normAutofit/>
          </a:bodyPr>
          <a:lstStyle/>
          <a:p>
            <a:pPr marL="265176" indent="-265176" fontAlgn="auto">
              <a:spcAft>
                <a:spcPts val="0"/>
              </a:spcAft>
              <a:buFont typeface="Wingdings 2" charset="2"/>
              <a:buChar char=""/>
              <a:defRPr/>
            </a:pPr>
            <a:r>
              <a:rPr lang="es-ES_tradnl" sz="3200" dirty="0" smtClean="0"/>
              <a:t>Capa Intermedia - Células Intermedias: Varias filas de células </a:t>
            </a:r>
            <a:r>
              <a:rPr lang="es-ES_tradnl" sz="3200" dirty="0" err="1" smtClean="0"/>
              <a:t>basófilas</a:t>
            </a:r>
            <a:r>
              <a:rPr lang="es-ES_tradnl" sz="3200" dirty="0" smtClean="0"/>
              <a:t>, poliédricas</a:t>
            </a:r>
            <a:r>
              <a:rPr lang="es-ES_tradnl" sz="3200" dirty="0" smtClean="0"/>
              <a:t>, grandes, con núcleo vesiculoso y baja N/C. Frecuentes en la fase post </a:t>
            </a:r>
            <a:r>
              <a:rPr lang="es-ES_tradnl" sz="3200" dirty="0" err="1" smtClean="0"/>
              <a:t>ovulatoria</a:t>
            </a:r>
            <a:r>
              <a:rPr lang="es-ES_tradnl" sz="3200" dirty="0" smtClean="0"/>
              <a:t> Tamaño 30-50 micras. </a:t>
            </a:r>
            <a:r>
              <a:rPr lang="es-ES_tradnl" sz="3200" dirty="0" err="1" smtClean="0"/>
              <a:t>Citólisis</a:t>
            </a:r>
            <a:r>
              <a:rPr lang="es-ES_tradnl" sz="3200" dirty="0" smtClean="0"/>
              <a:t> en la fase </a:t>
            </a:r>
            <a:r>
              <a:rPr lang="es-ES_tradnl" sz="3200" dirty="0" err="1" smtClean="0"/>
              <a:t>progesteronica</a:t>
            </a:r>
            <a:r>
              <a:rPr lang="es-ES_tradnl" sz="3200" dirty="0" smtClean="0"/>
              <a:t> por </a:t>
            </a:r>
            <a:r>
              <a:rPr lang="es-ES_tradnl" sz="3200" dirty="0" err="1" smtClean="0"/>
              <a:t>Doderlain</a:t>
            </a:r>
            <a:r>
              <a:rPr lang="es-ES_tradnl" sz="3200" dirty="0" smtClean="0"/>
              <a:t>. Variante:</a:t>
            </a:r>
          </a:p>
          <a:p>
            <a:pPr marL="265176" indent="-265176" fontAlgn="auto">
              <a:spcAft>
                <a:spcPts val="0"/>
              </a:spcAft>
              <a:buFont typeface="Wingdings 2" charset="2"/>
              <a:buChar char=""/>
              <a:defRPr/>
            </a:pPr>
            <a:r>
              <a:rPr lang="es-ES_tradnl" sz="3200" dirty="0" smtClean="0"/>
              <a:t>células naviculares en placas en embarazo, menopausia, quistes </a:t>
            </a:r>
            <a:r>
              <a:rPr lang="es-ES_tradnl" sz="3200" dirty="0" err="1" smtClean="0"/>
              <a:t>luteínicos</a:t>
            </a:r>
            <a:r>
              <a:rPr lang="es-ES_tradnl" sz="3200" dirty="0" smtClean="0"/>
              <a:t> y en bajos niveles de estrógenos.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010" t="18600" r="18794" b="19188"/>
          <a:stretch>
            <a:fillRect/>
          </a:stretch>
        </p:blipFill>
        <p:spPr bwMode="auto">
          <a:xfrm>
            <a:off x="251520" y="907629"/>
            <a:ext cx="770485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1475656" y="369200"/>
            <a:ext cx="4826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PE" sz="2800" b="1" dirty="0">
                <a:solidFill>
                  <a:prstClr val="black"/>
                </a:solidFill>
              </a:rPr>
              <a:t>CELULAS INTERMEDIAS</a:t>
            </a:r>
            <a:endParaRPr lang="es-PE" sz="28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8010" t="18600" r="19385" b="17613"/>
          <a:stretch>
            <a:fillRect/>
          </a:stretch>
        </p:blipFill>
        <p:spPr bwMode="auto">
          <a:xfrm>
            <a:off x="251520" y="836712"/>
            <a:ext cx="763284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2085670" y="313492"/>
            <a:ext cx="3964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PE" sz="2800" b="1" dirty="0">
                <a:solidFill>
                  <a:prstClr val="black"/>
                </a:solidFill>
              </a:rPr>
              <a:t>CELULAS INTERMEDIAS</a:t>
            </a:r>
            <a:endParaRPr lang="es-PE" sz="28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051_1_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012" y="404664"/>
            <a:ext cx="753193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009" t="18600" r="18203" b="18401"/>
          <a:stretch/>
        </p:blipFill>
        <p:spPr bwMode="auto">
          <a:xfrm>
            <a:off x="18883" y="692696"/>
            <a:ext cx="8136904" cy="602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2699792" y="508518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 smtClean="0"/>
              <a:t>CELULAS PARABASALES</a:t>
            </a:r>
            <a:endParaRPr lang="es-PE" sz="3200" b="1" dirty="0"/>
          </a:p>
        </p:txBody>
      </p:sp>
    </p:spTree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Título"/>
          <p:cNvSpPr>
            <a:spLocks noGrp="1"/>
          </p:cNvSpPr>
          <p:nvPr>
            <p:ph type="title"/>
          </p:nvPr>
        </p:nvSpPr>
        <p:spPr>
          <a:xfrm>
            <a:off x="479985" y="5661248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PE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36867" name="2 Marcador de contenido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Autofit/>
          </a:bodyPr>
          <a:lstStyle/>
          <a:p>
            <a:pPr marL="265176" indent="-265176" fontAlgn="auto">
              <a:spcAft>
                <a:spcPts val="0"/>
              </a:spcAft>
              <a:buFont typeface="Wingdings 2" charset="2"/>
              <a:buChar char=""/>
              <a:defRPr/>
            </a:pPr>
            <a:r>
              <a:rPr lang="es-ES_tradnl" sz="3200" dirty="0" smtClean="0"/>
              <a:t>Capa Para basal - Dispuestas por encima de las basales, se disponen en varias filas. Células </a:t>
            </a:r>
            <a:r>
              <a:rPr lang="es-ES_tradnl" sz="3200" dirty="0" err="1" smtClean="0"/>
              <a:t>basófilas</a:t>
            </a:r>
            <a:r>
              <a:rPr lang="es-ES_tradnl" sz="3200" dirty="0" smtClean="0"/>
              <a:t> poliédricas, unidas por fuertes uniones intercelulares (</a:t>
            </a:r>
            <a:r>
              <a:rPr lang="es-ES_tradnl" sz="3200" dirty="0" err="1" smtClean="0"/>
              <a:t>desmosomas</a:t>
            </a:r>
            <a:r>
              <a:rPr lang="es-ES_tradnl" sz="3200" dirty="0" smtClean="0"/>
              <a:t> visibles en microscopía óptica</a:t>
            </a:r>
            <a:r>
              <a:rPr lang="es-ES_tradnl" sz="3200" dirty="0" smtClean="0"/>
              <a:t>).</a:t>
            </a:r>
          </a:p>
          <a:p>
            <a:pPr marL="265176" indent="-265176" fontAlgn="auto">
              <a:spcAft>
                <a:spcPts val="0"/>
              </a:spcAft>
              <a:buFont typeface="Wingdings 2" charset="2"/>
              <a:buChar char=""/>
              <a:defRPr/>
            </a:pPr>
            <a:r>
              <a:rPr lang="es-ES_tradnl" sz="3200" dirty="0" smtClean="0"/>
              <a:t> </a:t>
            </a:r>
            <a:r>
              <a:rPr lang="es-ES_tradnl" sz="3200" dirty="0" smtClean="0"/>
              <a:t>Núcleos vesiculosos y alta N/C, aunque inferior a la que presentan las células basales. Tamaño 15 -30 micras poliédricas y elípticas.</a:t>
            </a:r>
            <a:br>
              <a:rPr lang="es-ES_tradnl" sz="3200" dirty="0" smtClean="0"/>
            </a:br>
            <a:endParaRPr lang="es-PE" sz="3200" dirty="0" smtClean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22538" r="18204" b="20763"/>
          <a:stretch>
            <a:fillRect/>
          </a:stretch>
        </p:blipFill>
        <p:spPr bwMode="auto">
          <a:xfrm>
            <a:off x="395536" y="1303312"/>
            <a:ext cx="8136904" cy="529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611560" y="22609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PE" sz="3200" b="1" dirty="0">
                <a:solidFill>
                  <a:prstClr val="black"/>
                </a:solidFill>
              </a:rPr>
              <a:t>CELULAS PARABASALES</a:t>
            </a:r>
            <a:endParaRPr lang="es-PE" sz="3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>
          <a:xfrm>
            <a:off x="493277" y="5775822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s-PE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1507" name="2 Marcador de contenido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245597"/>
          </a:xfrm>
        </p:spPr>
        <p:txBody>
          <a:bodyPr>
            <a:noAutofit/>
          </a:bodyPr>
          <a:lstStyle/>
          <a:p>
            <a:pPr marL="265176" indent="-265176" algn="just" fontAlgn="auto">
              <a:spcAft>
                <a:spcPts val="0"/>
              </a:spcAft>
              <a:buFont typeface="Wingdings 2" charset="2"/>
              <a:buChar char=""/>
              <a:defRPr/>
            </a:pPr>
            <a:r>
              <a:rPr lang="es-ES_tradnl" sz="2800" dirty="0" smtClean="0"/>
              <a:t>A medida que las células se van diferenciando, disminuye el tamaño nuclear, aumenta el diámetro citoplasmático y por lo tanto disminuye la relación núcleo-citoplasma (N/C</a:t>
            </a:r>
            <a:r>
              <a:rPr lang="es-ES_tradnl" sz="2800" dirty="0" smtClean="0"/>
              <a:t>).</a:t>
            </a:r>
          </a:p>
          <a:p>
            <a:pPr marL="265176" indent="-265176" algn="just" fontAlgn="auto">
              <a:spcAft>
                <a:spcPts val="0"/>
              </a:spcAft>
              <a:buFont typeface="Wingdings 2" charset="2"/>
              <a:buChar char=""/>
              <a:defRPr/>
            </a:pPr>
            <a:endParaRPr lang="es-ES_tradnl" sz="2800" dirty="0" smtClean="0"/>
          </a:p>
          <a:p>
            <a:pPr marL="265176" indent="-265176" fontAlgn="auto">
              <a:spcAft>
                <a:spcPts val="0"/>
              </a:spcAft>
              <a:buFont typeface="Wingdings 2" charset="2"/>
              <a:buChar char=""/>
              <a:defRPr/>
            </a:pPr>
            <a:r>
              <a:rPr lang="es-ES_tradnl" sz="2800" dirty="0" smtClean="0"/>
              <a:t>Capa Basal - Células Basales Alta N/C, pequeñas células basófilas de núcleo vesiculoso con nucléolo visible. La basofilia, típica en células poco diferenciadas, se debe al alto contenido de ARN citoplasmático. Mide 14-20 micras.</a:t>
            </a:r>
            <a:br>
              <a:rPr lang="es-ES_tradnl" sz="2800" dirty="0" smtClean="0"/>
            </a:br>
            <a:endParaRPr lang="es-PE" sz="2800" dirty="0" smtClean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009" t="18600" r="18203" b="19976"/>
          <a:stretch/>
        </p:blipFill>
        <p:spPr bwMode="auto">
          <a:xfrm>
            <a:off x="96426" y="548680"/>
            <a:ext cx="850802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/>
          </p:cNvSpPr>
          <p:nvPr>
            <p:ph idx="1"/>
          </p:nvPr>
        </p:nvSpPr>
        <p:spPr>
          <a:xfrm>
            <a:off x="468313" y="1974850"/>
            <a:ext cx="8388350" cy="4349750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Epitelio   </a:t>
            </a:r>
            <a:r>
              <a:rPr lang="es-PE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monoestratificado</a:t>
            </a:r>
            <a:r>
              <a:rPr lang="es-PE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cilíndrico ciliado y no ciliado que reviste la superficie del conducto </a:t>
            </a:r>
            <a:r>
              <a:rPr lang="es-PE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endocervical</a:t>
            </a:r>
            <a:r>
              <a:rPr lang="es-PE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y sus formaciones glandulares. </a:t>
            </a:r>
          </a:p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Se extiende desde la posición interna más profunda del </a:t>
            </a:r>
            <a:r>
              <a:rPr lang="es-PE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endocérvix</a:t>
            </a:r>
            <a:r>
              <a:rPr lang="es-PE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hasta el orificio externo del cuello uterino.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827088" y="563563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Histología del </a:t>
            </a:r>
            <a:r>
              <a:rPr lang="es-PE" sz="40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Endocérvix</a:t>
            </a:r>
            <a:r>
              <a:rPr lang="es-PE" sz="4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0241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914" t="18600" r="18480" b="17613"/>
          <a:stretch/>
        </p:blipFill>
        <p:spPr bwMode="auto">
          <a:xfrm>
            <a:off x="467544" y="908720"/>
            <a:ext cx="820891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1403648" y="323945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 smtClean="0"/>
              <a:t>CELULAS ENDOCERVICALES</a:t>
            </a:r>
            <a:endParaRPr lang="es-PE" sz="3200" b="1" dirty="0"/>
          </a:p>
        </p:txBody>
      </p:sp>
    </p:spTree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idx="1"/>
          </p:nvPr>
        </p:nvSpPr>
        <p:spPr>
          <a:xfrm>
            <a:off x="467544" y="1268412"/>
            <a:ext cx="8389119" cy="5589588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Forma :	Variable, alargadas o aspecto de 	luz de linterna</a:t>
            </a:r>
          </a:p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Tamaño : 16 micras</a:t>
            </a:r>
          </a:p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Citoplasma :Basófilo, son muy sensibles a la influencia 	del medio circulante, con frecuencia se presentan en estado de degeneración, el citoplasma presenta numerosas vacuolas que a veces desplazan al núcleo hacia la base celular.</a:t>
            </a:r>
          </a:p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Núcleo :	Redondo u oval, a veces en  forma de clava, su posición depende de la fase de ciclo, basal o central. Estructura finamente granular de la cromatina, suele mostrar cromocentros o </a:t>
            </a:r>
            <a:r>
              <a:rPr lang="es-PE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micronucleolos</a:t>
            </a:r>
            <a:r>
              <a:rPr lang="es-PE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.</a:t>
            </a:r>
          </a:p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Disposición :Panal de abejas, hileras o sueltas</a:t>
            </a: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539552" y="692150"/>
            <a:ext cx="7848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Células</a:t>
            </a:r>
            <a:r>
              <a:rPr lang="es-PE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s-PE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secretoras</a:t>
            </a:r>
            <a:endParaRPr lang="es-PE" sz="32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55650" y="1158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Citología del </a:t>
            </a:r>
            <a:r>
              <a:rPr lang="es-PE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Endocérvix</a:t>
            </a:r>
            <a:endParaRPr lang="es-PE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024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191" t="19388" r="17612" b="18401"/>
          <a:stretch/>
        </p:blipFill>
        <p:spPr bwMode="auto">
          <a:xfrm>
            <a:off x="395536" y="980728"/>
            <a:ext cx="792088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251520" y="26064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PE" sz="3200" b="1" dirty="0">
                <a:solidFill>
                  <a:prstClr val="black"/>
                </a:solidFill>
              </a:rPr>
              <a:t>CELULAS ENDOCERVICALES</a:t>
            </a:r>
            <a:endParaRPr lang="es-PE" sz="3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idx="1"/>
          </p:nvPr>
        </p:nvSpPr>
        <p:spPr>
          <a:xfrm>
            <a:off x="557213" y="1124744"/>
            <a:ext cx="8388350" cy="4968875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Células </a:t>
            </a:r>
            <a:r>
              <a:rPr lang="es-P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endocervicales</a:t>
            </a:r>
            <a:r>
              <a:rPr lang="es-PE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producen mucina, más agua dando lugar al moco</a:t>
            </a:r>
          </a:p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El moco proporciona protección a la cavidad endouterina y actúa como verdadero tapón</a:t>
            </a:r>
          </a:p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 la fase </a:t>
            </a:r>
            <a:r>
              <a:rPr lang="es-PE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ovulatoria</a:t>
            </a:r>
            <a:r>
              <a:rPr lang="es-PE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pierde este espesamiento y permite el paso del espermatozoide</a:t>
            </a:r>
          </a:p>
          <a:p>
            <a:pPr marL="609600" indent="-609600">
              <a:lnSpc>
                <a:spcPct val="11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s-PE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Se produce de forma armoniosa los fenómenos de diferenciación y maduración cumpliendo su función designada.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827088" y="188912"/>
            <a:ext cx="7848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E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Función Epitelio Cilíndrico.</a:t>
            </a:r>
          </a:p>
        </p:txBody>
      </p:sp>
    </p:spTree>
    <p:extLst>
      <p:ext uri="{BB962C8B-B14F-4D97-AF65-F5344CB8AC3E}">
        <p14:creationId xmlns:p14="http://schemas.microsoft.com/office/powerpoint/2010/main" val="1562733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Título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Citología Exfoliativa</a:t>
            </a:r>
            <a:endParaRPr lang="es-PE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32771" name="2 Marcador de contenido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Char char=""/>
            </a:pPr>
            <a:r>
              <a:rPr lang="es-ES" sz="3200" dirty="0" smtClean="0"/>
              <a:t>La citología </a:t>
            </a:r>
            <a:r>
              <a:rPr lang="es-ES" sz="3200" dirty="0" err="1" smtClean="0"/>
              <a:t>exfoliativa</a:t>
            </a:r>
            <a:r>
              <a:rPr lang="es-PE" sz="3200" dirty="0" smtClean="0"/>
              <a:t> es el diagnóstico morfológico basado en los caracteres microscópicos de células y componentes extracelulares</a:t>
            </a:r>
            <a:r>
              <a:rPr lang="es-PE" sz="3200" dirty="0" smtClean="0"/>
              <a:t>,</a:t>
            </a:r>
          </a:p>
          <a:p>
            <a:pPr>
              <a:buFont typeface="Wingdings 2" pitchFamily="18" charset="2"/>
              <a:buChar char=""/>
            </a:pPr>
            <a:r>
              <a:rPr lang="es-ES_tradnl" sz="3200" dirty="0" smtClean="0"/>
              <a:t> </a:t>
            </a:r>
            <a:r>
              <a:rPr lang="es-ES_tradnl" sz="3200" dirty="0" smtClean="0"/>
              <a:t>se recoge material desprendido o descamado, espontáneamente o en forma inducida, de las superficies de los órganos,</a:t>
            </a:r>
            <a:r>
              <a:rPr lang="es-PE" sz="3200" dirty="0" smtClean="0"/>
              <a:t>  es menos invasivo que la biopsia.</a:t>
            </a:r>
          </a:p>
          <a:p>
            <a:pPr>
              <a:buFont typeface="Wingdings 2" pitchFamily="18" charset="2"/>
              <a:buChar char=""/>
            </a:pPr>
            <a:endParaRPr lang="es-PE" dirty="0" smtClean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18600" r="18794" b="18401"/>
          <a:stretch>
            <a:fillRect/>
          </a:stretch>
        </p:blipFill>
        <p:spPr bwMode="auto">
          <a:xfrm>
            <a:off x="467544" y="836712"/>
            <a:ext cx="756084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88640"/>
            <a:ext cx="5602710" cy="85351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17813" r="18794" b="19188"/>
          <a:stretch>
            <a:fillRect/>
          </a:stretch>
        </p:blipFill>
        <p:spPr bwMode="auto">
          <a:xfrm>
            <a:off x="467544" y="836712"/>
            <a:ext cx="792088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20963" r="17613" b="18401"/>
          <a:stretch>
            <a:fillRect/>
          </a:stretch>
        </p:blipFill>
        <p:spPr bwMode="auto">
          <a:xfrm>
            <a:off x="539552" y="1124744"/>
            <a:ext cx="777686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71230"/>
            <a:ext cx="5602710" cy="85351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0372" t="19388" r="21157" b="19976"/>
          <a:stretch>
            <a:fillRect/>
          </a:stretch>
        </p:blipFill>
        <p:spPr bwMode="auto">
          <a:xfrm>
            <a:off x="395536" y="1124744"/>
            <a:ext cx="806489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629" y="476672"/>
            <a:ext cx="5602710" cy="85351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8010" t="19388" r="18794" b="19188"/>
          <a:stretch>
            <a:fillRect/>
          </a:stretch>
        </p:blipFill>
        <p:spPr bwMode="auto">
          <a:xfrm>
            <a:off x="395536" y="1052736"/>
            <a:ext cx="770485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1043608" y="404664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 smtClean="0"/>
              <a:t>CELULAS ENDOCERVICALES SECRETORAS</a:t>
            </a:r>
            <a:endParaRPr lang="es-PE" sz="2400" b="1" dirty="0"/>
          </a:p>
        </p:txBody>
      </p:sp>
    </p:spTree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20175" r="18794" b="19188"/>
          <a:stretch>
            <a:fillRect/>
          </a:stretch>
        </p:blipFill>
        <p:spPr bwMode="auto">
          <a:xfrm>
            <a:off x="611560" y="1124744"/>
            <a:ext cx="756084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84609"/>
            <a:ext cx="6072142" cy="6401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/>
          </p:nvPr>
        </p:nvSpPr>
        <p:spPr>
          <a:xfrm>
            <a:off x="684213" y="304800"/>
            <a:ext cx="7739062" cy="747713"/>
          </a:xfrm>
        </p:spPr>
        <p:txBody>
          <a:bodyPr/>
          <a:lstStyle/>
          <a:p>
            <a:r>
              <a:rPr lang="en-US" sz="3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</a:t>
            </a:r>
            <a:r>
              <a:rPr lang="en-US" sz="3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</a:t>
            </a:r>
            <a:r>
              <a:rPr lang="en-US" sz="3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lulas</a:t>
            </a:r>
            <a:r>
              <a:rPr 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Cil</a:t>
            </a:r>
            <a:r>
              <a:rPr lang="en-US" sz="3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í</a:t>
            </a:r>
            <a:r>
              <a:rPr lang="en-US" sz="3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ndricas</a:t>
            </a:r>
            <a:r>
              <a:rPr lang="en-US" sz="3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Ciliadas</a:t>
            </a:r>
            <a:endParaRPr lang="es-ES" sz="33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29027" name="Rectangle 3"/>
          <p:cNvSpPr>
            <a:spLocks noGrp="1"/>
          </p:cNvSpPr>
          <p:nvPr>
            <p:ph idx="1"/>
          </p:nvPr>
        </p:nvSpPr>
        <p:spPr>
          <a:xfrm>
            <a:off x="457200" y="1630363"/>
            <a:ext cx="8382000" cy="4246562"/>
          </a:xfrm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Forma : 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Alargadas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bordes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libres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más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anchos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provistos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de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cilios</a:t>
            </a: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marL="609600" indent="-609600">
              <a:lnSpc>
                <a:spcPct val="9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Citoplasma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: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Cianófilo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de forma columnar, con colas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delgadas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</a:p>
          <a:p>
            <a:pPr marL="609600" indent="-609600">
              <a:lnSpc>
                <a:spcPct val="9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Núcleo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:  Redondo o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alargado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suele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ser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central, 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cromatina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se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dispone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en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gránulos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o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grumos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poseen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nucleolos</a:t>
            </a: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marL="609600" indent="-609600">
              <a:lnSpc>
                <a:spcPct val="90000"/>
              </a:lnSpc>
              <a:buClr>
                <a:srgbClr val="FFFF00"/>
              </a:buClr>
              <a:buSzPct val="75000"/>
              <a:buFont typeface="Wingdings" pitchFamily="2" charset="2"/>
              <a:buChar char="v"/>
            </a:pP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Disposición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: En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empalizada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o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panal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de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abejas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,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hileras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; </a:t>
            </a:r>
            <a:r>
              <a:rPr lang="en-US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sueltas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9011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191" t="22538" r="18203" b="18401"/>
          <a:stretch/>
        </p:blipFill>
        <p:spPr bwMode="auto">
          <a:xfrm>
            <a:off x="683568" y="1196752"/>
            <a:ext cx="79208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1187624" y="47667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/>
              <a:t>ENDOCERVICALES CILIADAS</a:t>
            </a:r>
            <a:endParaRPr lang="es-PE" sz="2800" b="1" dirty="0"/>
          </a:p>
        </p:txBody>
      </p:sp>
    </p:spTree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Epitelio </a:t>
            </a:r>
            <a:r>
              <a:rPr lang="es-ES" dirty="0" err="1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endocervical</a:t>
            </a:r>
            <a:endParaRPr lang="es-PE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4339" name="2 Marcador de contenido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Char char=""/>
            </a:pPr>
            <a:r>
              <a:rPr lang="es-ES" sz="3200" dirty="0" smtClean="0"/>
              <a:t>Las células de reserva son frecuentes en procesos de </a:t>
            </a:r>
            <a:r>
              <a:rPr lang="es-ES" sz="3200" dirty="0" err="1" smtClean="0"/>
              <a:t>metaplasia</a:t>
            </a:r>
            <a:r>
              <a:rPr lang="es-ES" sz="3200" dirty="0" smtClean="0"/>
              <a:t>. Son pequeñas apoyadas sobre la capa basal con citoplasma escaso y núcleo redondeado central</a:t>
            </a:r>
            <a:r>
              <a:rPr lang="es-ES" sz="3200" dirty="0" smtClean="0"/>
              <a:t>.</a:t>
            </a:r>
          </a:p>
          <a:p>
            <a:pPr>
              <a:buFont typeface="Wingdings 2" pitchFamily="18" charset="2"/>
              <a:buChar char=""/>
            </a:pPr>
            <a:r>
              <a:rPr lang="es-ES" sz="3200" dirty="0" smtClean="0"/>
              <a:t> </a:t>
            </a:r>
            <a:r>
              <a:rPr lang="es-ES" sz="3200" dirty="0" smtClean="0"/>
              <a:t>Debajo del epitelio esta el tejido conjuntivo y las fibras </a:t>
            </a:r>
            <a:r>
              <a:rPr lang="es-ES" sz="3200" dirty="0" err="1" smtClean="0"/>
              <a:t>colagenas</a:t>
            </a:r>
            <a:r>
              <a:rPr lang="es-ES" sz="3200" dirty="0" smtClean="0"/>
              <a:t>, elásticas y musculares lisas procedentes del </a:t>
            </a:r>
            <a:r>
              <a:rPr lang="es-ES" sz="3200" dirty="0" err="1" smtClean="0"/>
              <a:t>miometrio</a:t>
            </a:r>
            <a:r>
              <a:rPr lang="es-ES" dirty="0" smtClean="0"/>
              <a:t>.</a:t>
            </a:r>
            <a:endParaRPr lang="es-PE" dirty="0" smtClean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26475" r="25000" b="20763"/>
          <a:stretch>
            <a:fillRect/>
          </a:stretch>
        </p:blipFill>
        <p:spPr bwMode="auto">
          <a:xfrm>
            <a:off x="611560" y="980728"/>
            <a:ext cx="680424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User\Mis documentos\Mis imágenes\cncerdecuellouterinoyvih-disav130716m-130715234052-phpapp02_108.png"/>
          <p:cNvPicPr>
            <a:picLocks noChangeAspect="1" noChangeArrowheads="1"/>
          </p:cNvPicPr>
          <p:nvPr/>
        </p:nvPicPr>
        <p:blipFill rotWithShape="1">
          <a:blip r:embed="rId2" cstate="print"/>
          <a:srcRect l="11553" t="21000" r="5480" b="13201"/>
          <a:stretch/>
        </p:blipFill>
        <p:spPr bwMode="auto">
          <a:xfrm>
            <a:off x="179512" y="332656"/>
            <a:ext cx="7746222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17419" t="19387" r="21157" b="21551"/>
          <a:stretch>
            <a:fillRect/>
          </a:stretch>
        </p:blipFill>
        <p:spPr bwMode="auto">
          <a:xfrm>
            <a:off x="539552" y="836712"/>
            <a:ext cx="748883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1553" t="22538" r="22929" b="21551"/>
          <a:stretch>
            <a:fillRect/>
          </a:stretch>
        </p:blipFill>
        <p:spPr bwMode="auto">
          <a:xfrm>
            <a:off x="422919" y="980728"/>
            <a:ext cx="8469561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1259632" y="26064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 smtClean="0"/>
              <a:t>CELULAS ENDOMETRIALES</a:t>
            </a:r>
            <a:endParaRPr lang="es-PE" sz="3200" b="1" dirty="0"/>
          </a:p>
        </p:txBody>
      </p:sp>
    </p:spTree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19388" r="22929" b="19976"/>
          <a:stretch>
            <a:fillRect/>
          </a:stretch>
        </p:blipFill>
        <p:spPr bwMode="auto">
          <a:xfrm>
            <a:off x="467544" y="908720"/>
            <a:ext cx="7704856" cy="581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137" y="265939"/>
            <a:ext cx="5413717" cy="85351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22538" r="19385" b="19975"/>
          <a:stretch>
            <a:fillRect/>
          </a:stretch>
        </p:blipFill>
        <p:spPr bwMode="auto">
          <a:xfrm>
            <a:off x="899592" y="764704"/>
            <a:ext cx="756084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18900" r="19385" b="20763"/>
          <a:stretch>
            <a:fillRect/>
          </a:stretch>
        </p:blipFill>
        <p:spPr bwMode="auto">
          <a:xfrm>
            <a:off x="827584" y="476672"/>
            <a:ext cx="756084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19388" r="21748" b="25000"/>
          <a:stretch>
            <a:fillRect/>
          </a:stretch>
        </p:blipFill>
        <p:spPr bwMode="auto">
          <a:xfrm>
            <a:off x="467544" y="764704"/>
            <a:ext cx="7272808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0963" t="20175" r="18794" b="20763"/>
          <a:stretch>
            <a:fillRect/>
          </a:stretch>
        </p:blipFill>
        <p:spPr bwMode="auto">
          <a:xfrm>
            <a:off x="467544" y="476672"/>
            <a:ext cx="734481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19388" r="21157" b="21550"/>
          <a:stretch>
            <a:fillRect/>
          </a:stretch>
        </p:blipFill>
        <p:spPr bwMode="auto">
          <a:xfrm>
            <a:off x="755576" y="476672"/>
            <a:ext cx="727280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0372" t="18600" r="19976" b="19976"/>
          <a:stretch>
            <a:fillRect/>
          </a:stretch>
        </p:blipFill>
        <p:spPr bwMode="auto">
          <a:xfrm>
            <a:off x="467544" y="620688"/>
            <a:ext cx="727280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0372" t="17813" r="19385" b="19188"/>
          <a:stretch>
            <a:fillRect/>
          </a:stretch>
        </p:blipFill>
        <p:spPr bwMode="auto">
          <a:xfrm>
            <a:off x="0" y="-1"/>
            <a:ext cx="8460432" cy="663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/>
          </p:nvPr>
        </p:nvSpPr>
        <p:spPr>
          <a:xfrm>
            <a:off x="611560" y="5661248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Epitelio </a:t>
            </a:r>
            <a:r>
              <a:rPr lang="es-ES" dirty="0" err="1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exocervical</a:t>
            </a:r>
            <a:endParaRPr lang="es-PE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32771" name="2 Marcador de contenido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131023"/>
          </a:xfrm>
        </p:spPr>
        <p:txBody>
          <a:bodyPr>
            <a:normAutofit fontScale="92500"/>
          </a:bodyPr>
          <a:lstStyle/>
          <a:p>
            <a:pPr marL="265176" indent="-265176" algn="just" fontAlgn="auto">
              <a:spcAft>
                <a:spcPts val="0"/>
              </a:spcAft>
              <a:buFont typeface="Wingdings 2" charset="2"/>
              <a:buChar char=""/>
              <a:defRPr/>
            </a:pPr>
            <a:r>
              <a:rPr lang="es-ES_tradnl" sz="3500" dirty="0" smtClean="0"/>
              <a:t>Epitelio </a:t>
            </a:r>
            <a:r>
              <a:rPr lang="es-ES_tradnl" sz="3500" dirty="0" err="1" smtClean="0"/>
              <a:t>poliestratificado</a:t>
            </a:r>
            <a:r>
              <a:rPr lang="es-ES_tradnl" sz="3500" dirty="0" smtClean="0"/>
              <a:t> plano </a:t>
            </a:r>
            <a:r>
              <a:rPr lang="es-ES_tradnl" sz="3500" dirty="0" smtClean="0"/>
              <a:t>está constituido por varias filas de células, siendo regulado por los niveles de Estrógenos, que estimulan los Receptores </a:t>
            </a:r>
            <a:r>
              <a:rPr lang="es-ES_tradnl" sz="3500" dirty="0" err="1" smtClean="0"/>
              <a:t>estrogénicos</a:t>
            </a:r>
            <a:r>
              <a:rPr lang="es-ES_tradnl" sz="3500" dirty="0" smtClean="0"/>
              <a:t> presentes en las células que lo constituyen. Las mujeres en edad sexual, con ciclos normales, tendrán, desde las basales a las superficiales; el grado de diferenciación varía con la relación Estrógenos/Progesterona.</a:t>
            </a:r>
            <a:endParaRPr lang="es-PE" sz="3500" dirty="0" smtClean="0"/>
          </a:p>
          <a:p>
            <a:pPr marL="265176" indent="-265176" fontAlgn="auto">
              <a:spcAft>
                <a:spcPts val="0"/>
              </a:spcAft>
              <a:buFont typeface="Wingdings 2" charset="2"/>
              <a:buChar char=""/>
              <a:defRPr/>
            </a:pPr>
            <a:endParaRPr lang="es-PE" dirty="0" smtClean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05064"/>
            <a:ext cx="8594725" cy="211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3375"/>
            <a:ext cx="85947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14414" y="428604"/>
            <a:ext cx="628654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PE" sz="3200" dirty="0" smtClean="0">
                <a:solidFill>
                  <a:prstClr val="black"/>
                </a:solidFill>
              </a:rPr>
              <a:t>CITOLOGIA DE INFECCIONES  </a:t>
            </a:r>
            <a:endParaRPr lang="es-PE" sz="3200" dirty="0">
              <a:solidFill>
                <a:prstClr val="black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47664" y="6021288"/>
            <a:ext cx="6357982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2400" dirty="0" smtClean="0">
                <a:solidFill>
                  <a:prstClr val="black"/>
                </a:solidFill>
              </a:rPr>
              <a:t>       </a:t>
            </a:r>
            <a:r>
              <a:rPr lang="es-PE" sz="2800" dirty="0" smtClean="0">
                <a:solidFill>
                  <a:prstClr val="black"/>
                </a:solidFill>
              </a:rPr>
              <a:t>LIC.TM. JESUS RIQUELME  ARREDONDO</a:t>
            </a:r>
            <a:endParaRPr lang="es-PE" sz="2800" dirty="0">
              <a:solidFill>
                <a:prstClr val="black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40761" cy="152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User\Mis documentos\Mis imágenes\KM-17_201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268760"/>
            <a:ext cx="3096344" cy="4456931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18010" t="17813" r="19385" b="18401"/>
          <a:stretch>
            <a:fillRect/>
          </a:stretch>
        </p:blipFill>
        <p:spPr bwMode="auto">
          <a:xfrm>
            <a:off x="395536" y="1484784"/>
            <a:ext cx="51845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5274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18010" t="17813" r="19385" b="18401"/>
          <a:stretch>
            <a:fillRect/>
          </a:stretch>
        </p:blipFill>
        <p:spPr bwMode="auto">
          <a:xfrm>
            <a:off x="395536" y="548680"/>
            <a:ext cx="763284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18600" r="18204" b="19976"/>
          <a:stretch>
            <a:fillRect/>
          </a:stretch>
        </p:blipFill>
        <p:spPr bwMode="auto">
          <a:xfrm>
            <a:off x="827584" y="620688"/>
            <a:ext cx="756084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0372" t="19388" r="19385" b="19188"/>
          <a:stretch>
            <a:fillRect/>
          </a:stretch>
        </p:blipFill>
        <p:spPr bwMode="auto">
          <a:xfrm>
            <a:off x="755576" y="332656"/>
            <a:ext cx="734481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20963" r="20566" b="25000"/>
          <a:stretch>
            <a:fillRect/>
          </a:stretch>
        </p:blipFill>
        <p:spPr bwMode="auto">
          <a:xfrm>
            <a:off x="539551" y="620688"/>
            <a:ext cx="824181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18600" r="18204" b="19188"/>
          <a:stretch>
            <a:fillRect/>
          </a:stretch>
        </p:blipFill>
        <p:spPr bwMode="auto">
          <a:xfrm>
            <a:off x="395536" y="620688"/>
            <a:ext cx="770485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18600" r="19385" b="20763"/>
          <a:stretch>
            <a:fillRect/>
          </a:stretch>
        </p:blipFill>
        <p:spPr bwMode="auto">
          <a:xfrm>
            <a:off x="467544" y="476672"/>
            <a:ext cx="741682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18600" r="19976" b="19188"/>
          <a:stretch>
            <a:fillRect/>
          </a:stretch>
        </p:blipFill>
        <p:spPr bwMode="auto">
          <a:xfrm>
            <a:off x="611560" y="260648"/>
            <a:ext cx="734481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191" t="20963" r="18795" b="18401"/>
          <a:stretch/>
        </p:blipFill>
        <p:spPr bwMode="auto">
          <a:xfrm>
            <a:off x="467544" y="548679"/>
            <a:ext cx="7992888" cy="586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1475656" y="548679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                     </a:t>
            </a:r>
            <a:r>
              <a:rPr lang="es-PE" sz="2000" b="1" dirty="0" smtClean="0"/>
              <a:t>ZONA  DE TRANSICION</a:t>
            </a:r>
            <a:endParaRPr lang="es-PE" sz="2000" b="1" dirty="0"/>
          </a:p>
        </p:txBody>
      </p:sp>
    </p:spTree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47498" t="21750" r="19976" b="20763"/>
          <a:stretch>
            <a:fillRect/>
          </a:stretch>
        </p:blipFill>
        <p:spPr bwMode="auto">
          <a:xfrm>
            <a:off x="323528" y="332655"/>
            <a:ext cx="7416824" cy="62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9191" t="19388" r="19385" b="18401"/>
          <a:stretch>
            <a:fillRect/>
          </a:stretch>
        </p:blipFill>
        <p:spPr bwMode="auto">
          <a:xfrm>
            <a:off x="1187624" y="548680"/>
            <a:ext cx="748883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8341" t="20963" r="42719" b="25000"/>
          <a:stretch>
            <a:fillRect/>
          </a:stretch>
        </p:blipFill>
        <p:spPr bwMode="auto">
          <a:xfrm>
            <a:off x="395536" y="0"/>
            <a:ext cx="35283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2775" t="20963" r="27654" b="25000"/>
          <a:stretch>
            <a:fillRect/>
          </a:stretch>
        </p:blipFill>
        <p:spPr bwMode="auto">
          <a:xfrm>
            <a:off x="4499992" y="548680"/>
            <a:ext cx="424847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1070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9116"/>
            <a:ext cx="8784976" cy="658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692325" y="476672"/>
            <a:ext cx="32239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GRACIAS</a:t>
            </a:r>
            <a:endParaRPr lang="es-E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37924" r="31314" b="21939"/>
          <a:stretch/>
        </p:blipFill>
        <p:spPr bwMode="auto">
          <a:xfrm>
            <a:off x="251519" y="980728"/>
            <a:ext cx="842737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87624" y="58919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/>
              <a:t>EPITELIO ESCAMOSO NO QUERATINIZADO</a:t>
            </a:r>
            <a:endParaRPr lang="es-PE" sz="2000" b="1" dirty="0"/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17513" r="18794" b="17613"/>
          <a:stretch>
            <a:fillRect/>
          </a:stretch>
        </p:blipFill>
        <p:spPr bwMode="auto">
          <a:xfrm>
            <a:off x="755576" y="332656"/>
            <a:ext cx="763284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iclo+menstru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404664"/>
            <a:ext cx="7920880" cy="635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372</TotalTime>
  <Words>567</Words>
  <Application>Microsoft Office PowerPoint</Application>
  <PresentationFormat>Presentación en pantalla (4:3)</PresentationFormat>
  <Paragraphs>58</Paragraphs>
  <Slides>63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71" baseType="lpstr">
      <vt:lpstr>Arial</vt:lpstr>
      <vt:lpstr>Arial Black</vt:lpstr>
      <vt:lpstr>Calibri</vt:lpstr>
      <vt:lpstr>Trebuchet MS</vt:lpstr>
      <vt:lpstr>Wingdings</vt:lpstr>
      <vt:lpstr>Wingdings 2</vt:lpstr>
      <vt:lpstr>Wingdings 3</vt:lpstr>
      <vt:lpstr>Faceta</vt:lpstr>
      <vt:lpstr>Presentación de PowerPoint</vt:lpstr>
      <vt:lpstr>Presentación de PowerPoint</vt:lpstr>
      <vt:lpstr>Citología Exfoliativa</vt:lpstr>
      <vt:lpstr>Presentación de PowerPoint</vt:lpstr>
      <vt:lpstr>Epitelio exocervical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Células superficiales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Células Cilíndricas Ciliadas</vt:lpstr>
      <vt:lpstr>Presentación de PowerPoint</vt:lpstr>
      <vt:lpstr>Epitelio endocervical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Jesus Angel Riquelme Arredondo</cp:lastModifiedBy>
  <cp:revision>39</cp:revision>
  <dcterms:created xsi:type="dcterms:W3CDTF">2014-11-27T23:02:11Z</dcterms:created>
  <dcterms:modified xsi:type="dcterms:W3CDTF">2014-11-28T14:47:10Z</dcterms:modified>
</cp:coreProperties>
</file>