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7"/>
  </p:notes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98" r:id="rId10"/>
    <p:sldId id="299" r:id="rId11"/>
    <p:sldId id="288" r:id="rId12"/>
    <p:sldId id="289" r:id="rId13"/>
    <p:sldId id="291" r:id="rId14"/>
    <p:sldId id="303" r:id="rId15"/>
    <p:sldId id="297" r:id="rId16"/>
    <p:sldId id="290" r:id="rId17"/>
    <p:sldId id="300" r:id="rId18"/>
    <p:sldId id="302" r:id="rId19"/>
    <p:sldId id="292" r:id="rId20"/>
    <p:sldId id="293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314" r:id="rId32"/>
    <p:sldId id="315" r:id="rId33"/>
    <p:sldId id="316" r:id="rId34"/>
    <p:sldId id="317" r:id="rId35"/>
    <p:sldId id="318" r:id="rId36"/>
    <p:sldId id="319" r:id="rId37"/>
    <p:sldId id="321" r:id="rId38"/>
    <p:sldId id="322" r:id="rId39"/>
    <p:sldId id="324" r:id="rId40"/>
    <p:sldId id="325" r:id="rId41"/>
    <p:sldId id="326" r:id="rId42"/>
    <p:sldId id="327" r:id="rId43"/>
    <p:sldId id="328" r:id="rId44"/>
    <p:sldId id="329" r:id="rId45"/>
    <p:sldId id="320" r:id="rId46"/>
  </p:sldIdLst>
  <p:sldSz cx="9144000" cy="6858000" type="screen4x3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05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BC0524-B264-4E5A-B8EF-589312DEAE12}" type="datetimeFigureOut">
              <a:rPr lang="es-PE" smtClean="0"/>
              <a:t>28/11/2014</a:t>
            </a:fld>
            <a:endParaRPr lang="es-PE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50630-5E7E-4BD0-8D03-F9CBE509603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82885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50630-5E7E-4BD0-8D03-F9CBE509603A}" type="slidenum">
              <a:rPr lang="es-PE" smtClean="0"/>
              <a:t>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43362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50630-5E7E-4BD0-8D03-F9CBE509603A}" type="slidenum">
              <a:rPr lang="es-PE" smtClean="0"/>
              <a:t>19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4863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50630-5E7E-4BD0-8D03-F9CBE509603A}" type="slidenum">
              <a:rPr lang="es-PE" smtClean="0"/>
              <a:t>35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74654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50630-5E7E-4BD0-8D03-F9CBE509603A}" type="slidenum">
              <a:rPr lang="es-PE" smtClean="0"/>
              <a:t>45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82445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9 Rectángulo redondeado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4 Título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0" name="19 Subtítulo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19" name="18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031B9A-A90C-4507-AECE-E17F7899AA02}" type="datetimeFigureOut">
              <a:rPr lang="es-PE" smtClean="0"/>
              <a:t>28/11/2014</a:t>
            </a:fld>
            <a:endParaRPr lang="es-PE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PE"/>
          </a:p>
        </p:txBody>
      </p: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CF3F9B-5FC6-46D8-85AD-C0B0739288CF}" type="slidenum">
              <a:rPr lang="es-PE" smtClean="0"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031B9A-A90C-4507-AECE-E17F7899AA02}" type="datetimeFigureOut">
              <a:rPr lang="es-PE" smtClean="0"/>
              <a:t>28/11/2014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CF3F9B-5FC6-46D8-85AD-C0B0739288CF}" type="slidenum">
              <a:rPr lang="es-PE" smtClean="0"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031B9A-A90C-4507-AECE-E17F7899AA02}" type="datetimeFigureOut">
              <a:rPr lang="es-PE" smtClean="0"/>
              <a:t>28/11/2014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CF3F9B-5FC6-46D8-85AD-C0B0739288CF}" type="slidenum">
              <a:rPr lang="es-PE" smtClean="0"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031B9A-A90C-4507-AECE-E17F7899AA02}" type="datetimeFigureOut">
              <a:rPr lang="es-PE" smtClean="0"/>
              <a:t>28/11/2014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CF3F9B-5FC6-46D8-85AD-C0B0739288CF}" type="slidenum">
              <a:rPr lang="es-PE" smtClean="0"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 redondeado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Rectángulo redondeado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031B9A-A90C-4507-AECE-E17F7899AA02}" type="datetimeFigureOut">
              <a:rPr lang="es-PE" smtClean="0"/>
              <a:t>28/11/2014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CF3F9B-5FC6-46D8-85AD-C0B0739288CF}" type="slidenum">
              <a:rPr lang="es-PE" smtClean="0"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031B9A-A90C-4507-AECE-E17F7899AA02}" type="datetimeFigureOut">
              <a:rPr lang="es-PE" smtClean="0"/>
              <a:t>28/11/2014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CF3F9B-5FC6-46D8-85AD-C0B0739288CF}" type="slidenum">
              <a:rPr lang="es-PE" smtClean="0"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031B9A-A90C-4507-AECE-E17F7899AA02}" type="datetimeFigureOut">
              <a:rPr lang="es-PE" smtClean="0"/>
              <a:t>28/11/2014</a:t>
            </a:fld>
            <a:endParaRPr lang="es-PE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PE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CF3F9B-5FC6-46D8-85AD-C0B0739288CF}" type="slidenum">
              <a:rPr lang="es-PE" smtClean="0"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031B9A-A90C-4507-AECE-E17F7899AA02}" type="datetimeFigureOut">
              <a:rPr lang="es-PE" smtClean="0"/>
              <a:t>28/11/2014</a:t>
            </a:fld>
            <a:endParaRPr lang="es-P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P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CF3F9B-5FC6-46D8-85AD-C0B0739288CF}" type="slidenum">
              <a:rPr lang="es-PE" smtClean="0"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031B9A-A90C-4507-AECE-E17F7899AA02}" type="datetimeFigureOut">
              <a:rPr lang="es-PE" smtClean="0"/>
              <a:t>28/11/2014</a:t>
            </a:fld>
            <a:endParaRPr lang="es-PE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PE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CF3F9B-5FC6-46D8-85AD-C0B0739288CF}" type="slidenum">
              <a:rPr lang="es-PE" smtClean="0"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031B9A-A90C-4507-AECE-E17F7899AA02}" type="datetimeFigureOut">
              <a:rPr lang="es-PE" smtClean="0"/>
              <a:t>28/11/2014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CF3F9B-5FC6-46D8-85AD-C0B0739288CF}" type="slidenum">
              <a:rPr lang="es-PE" smtClean="0"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Redondear rectángulo de esquina sencilla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031B9A-A90C-4507-AECE-E17F7899AA02}" type="datetimeFigureOut">
              <a:rPr lang="es-PE" smtClean="0"/>
              <a:t>28/11/2014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CF3F9B-5FC6-46D8-85AD-C0B0739288CF}" type="slidenum">
              <a:rPr lang="es-PE" smtClean="0"/>
              <a:t>‹Nº›</a:t>
            </a:fld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Rectángulo redondeado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12 Marcador de título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C4031B9A-A90C-4507-AECE-E17F7899AA02}" type="datetimeFigureOut">
              <a:rPr lang="es-PE" smtClean="0"/>
              <a:t>28/11/2014</a:t>
            </a:fld>
            <a:endParaRPr lang="es-PE"/>
          </a:p>
        </p:txBody>
      </p:sp>
      <p:sp>
        <p:nvSpPr>
          <p:cNvPr id="18" name="17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s-P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CCF3F9B-5FC6-46D8-85AD-C0B0739288CF}" type="slidenum">
              <a:rPr lang="es-PE" smtClean="0"/>
              <a:t>‹Nº›</a:t>
            </a:fld>
            <a:endParaRPr lang="es-P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malcasonia@hotmail.co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PE" dirty="0" err="1" smtClean="0"/>
              <a:t>Citopatología</a:t>
            </a:r>
            <a:r>
              <a:rPr lang="es-PE" dirty="0" smtClean="0"/>
              <a:t> de las vías respiratorias. </a:t>
            </a:r>
            <a:endParaRPr lang="es-PE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42804" y="4648200"/>
            <a:ext cx="7961644" cy="1445096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s-PE" b="1" dirty="0" smtClean="0"/>
              <a:t>II CONGRESO NACIONAL   </a:t>
            </a:r>
            <a:r>
              <a:rPr lang="es-PE" b="1" dirty="0" smtClean="0"/>
              <a:t>DE CITOTECNOLOGIA </a:t>
            </a:r>
          </a:p>
          <a:p>
            <a:pPr algn="ctr"/>
            <a:endParaRPr lang="es-PE" b="1" dirty="0" smtClean="0"/>
          </a:p>
          <a:p>
            <a:pPr algn="ctr"/>
            <a:r>
              <a:rPr lang="es-PE" b="1" dirty="0" smtClean="0"/>
              <a:t>Dra. </a:t>
            </a:r>
            <a:r>
              <a:rPr lang="es-PE" b="1" dirty="0" smtClean="0"/>
              <a:t>Sonia Malca </a:t>
            </a:r>
            <a:r>
              <a:rPr lang="es-PE" b="1" dirty="0" smtClean="0"/>
              <a:t>Silva. </a:t>
            </a:r>
          </a:p>
          <a:p>
            <a:pPr algn="ctr"/>
            <a:r>
              <a:rPr lang="es-PE" b="1" dirty="0" smtClean="0"/>
              <a:t>Médico </a:t>
            </a:r>
            <a:r>
              <a:rPr lang="es-PE" b="1" dirty="0" err="1" smtClean="0"/>
              <a:t>Anatomo</a:t>
            </a:r>
            <a:r>
              <a:rPr lang="es-PE" b="1" dirty="0" smtClean="0"/>
              <a:t>-patólogo.</a:t>
            </a:r>
            <a:endParaRPr lang="es-PE" b="1" dirty="0" smtClean="0"/>
          </a:p>
          <a:p>
            <a:pPr algn="ctr"/>
            <a:r>
              <a:rPr lang="es-PE" b="1" dirty="0" smtClean="0"/>
              <a:t>Jefe del Servicio de Citología </a:t>
            </a:r>
            <a:r>
              <a:rPr lang="es-PE" b="1" dirty="0" smtClean="0"/>
              <a:t>HNAL.</a:t>
            </a:r>
          </a:p>
          <a:p>
            <a:pPr algn="ctr"/>
            <a:endParaRPr lang="es-PE" b="1" dirty="0" smtClean="0"/>
          </a:p>
          <a:p>
            <a:pPr algn="ctr"/>
            <a:r>
              <a:rPr lang="es-PE" sz="1800" b="1" dirty="0" smtClean="0"/>
              <a:t> 28 de Noviembre del 2014.</a:t>
            </a:r>
          </a:p>
          <a:p>
            <a:pPr algn="ctr"/>
            <a:endParaRPr lang="es-PE" dirty="0" smtClean="0"/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893463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https://html2-f.scribdassets.com/299tjzeqio1o94z7/images/27-777bb9851b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935" y="1556385"/>
            <a:ext cx="5612130" cy="37452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1765936" y="980728"/>
            <a:ext cx="4678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400" dirty="0"/>
              <a:t>Espirales </a:t>
            </a:r>
            <a:r>
              <a:rPr lang="es-PE" sz="2400" dirty="0" smtClean="0"/>
              <a:t>de   </a:t>
            </a:r>
            <a:r>
              <a:rPr lang="es-PE" sz="2400" dirty="0" err="1" smtClean="0"/>
              <a:t>Curshmaunn</a:t>
            </a:r>
            <a:r>
              <a:rPr lang="es-PE" sz="2400" dirty="0" smtClean="0"/>
              <a:t> </a:t>
            </a:r>
            <a:endParaRPr lang="es-PE" sz="2400" dirty="0"/>
          </a:p>
        </p:txBody>
      </p:sp>
    </p:spTree>
    <p:extLst>
      <p:ext uri="{BB962C8B-B14F-4D97-AF65-F5344CB8AC3E}">
        <p14:creationId xmlns:p14="http://schemas.microsoft.com/office/powerpoint/2010/main" val="637823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39552" y="260648"/>
            <a:ext cx="835292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400" dirty="0" smtClean="0"/>
          </a:p>
          <a:p>
            <a:pPr algn="ctr"/>
            <a:r>
              <a:rPr lang="es-ES" sz="2400" dirty="0"/>
              <a:t> </a:t>
            </a:r>
            <a:r>
              <a:rPr lang="es-ES" sz="2400" dirty="0" smtClean="0"/>
              <a:t>                   </a:t>
            </a:r>
          </a:p>
          <a:p>
            <a:pPr algn="ctr"/>
            <a:r>
              <a:rPr lang="es-ES" sz="2400" b="1" dirty="0" smtClean="0"/>
              <a:t>Técnica </a:t>
            </a:r>
            <a:r>
              <a:rPr lang="es-ES" sz="2400" b="1" dirty="0"/>
              <a:t>de </a:t>
            </a:r>
            <a:r>
              <a:rPr lang="es-ES" sz="2400" b="1" dirty="0" err="1"/>
              <a:t>Sacommano</a:t>
            </a:r>
            <a:endParaRPr lang="es-PE" sz="2400" dirty="0"/>
          </a:p>
          <a:p>
            <a:endParaRPr lang="es-ES" sz="2400" dirty="0" smtClean="0"/>
          </a:p>
          <a:p>
            <a:r>
              <a:rPr lang="es-ES" sz="2400" dirty="0"/>
              <a:t>C</a:t>
            </a:r>
            <a:r>
              <a:rPr lang="es-ES" sz="2400" dirty="0" smtClean="0"/>
              <a:t>onsiste </a:t>
            </a:r>
            <a:r>
              <a:rPr lang="es-ES" sz="2400" dirty="0"/>
              <a:t>en </a:t>
            </a:r>
            <a:r>
              <a:rPr lang="es-ES" sz="2400" dirty="0" smtClean="0"/>
              <a:t>hacer que </a:t>
            </a:r>
            <a:r>
              <a:rPr lang="es-ES" sz="2400" dirty="0"/>
              <a:t>el paciente </a:t>
            </a:r>
            <a:r>
              <a:rPr lang="es-ES" sz="2400" dirty="0" smtClean="0"/>
              <a:t>deposite </a:t>
            </a:r>
            <a:r>
              <a:rPr lang="es-ES" sz="2400" dirty="0"/>
              <a:t>el esputo en un bote convencional esterilizado varios días consecutivos con alcohol (no hace falta que sea en el mismo bote aunque al final se van a mezclar.</a:t>
            </a:r>
            <a:endParaRPr lang="es-PE" sz="2400" dirty="0"/>
          </a:p>
          <a:p>
            <a:r>
              <a:rPr lang="es-ES" sz="2400" dirty="0"/>
              <a:t>El esputo de bate, se centrifuga y se obtiene el sobrenadante.</a:t>
            </a:r>
            <a:endParaRPr lang="es-PE" sz="2400" dirty="0"/>
          </a:p>
          <a:p>
            <a:r>
              <a:rPr lang="es-ES" sz="2400" dirty="0"/>
              <a:t>La parte más densa se pone en el porta y se extiende y después se fija y tiñe con </a:t>
            </a:r>
            <a:r>
              <a:rPr lang="es-ES" sz="2400" dirty="0" err="1"/>
              <a:t>Papanicolau</a:t>
            </a:r>
            <a:r>
              <a:rPr lang="es-ES" sz="2400" dirty="0" smtClean="0"/>
              <a:t>.</a:t>
            </a:r>
          </a:p>
          <a:p>
            <a:r>
              <a:rPr lang="es-ES" sz="2400" dirty="0" smtClean="0"/>
              <a:t> </a:t>
            </a:r>
            <a:r>
              <a:rPr lang="es-ES" sz="2400" dirty="0"/>
              <a:t>Se obtienen extendidos muy celulares por lo que es muy </a:t>
            </a:r>
            <a:r>
              <a:rPr lang="es-ES" sz="2400" dirty="0" smtClean="0"/>
              <a:t>representativo.</a:t>
            </a:r>
            <a:endParaRPr lang="es-PE" sz="2400" dirty="0"/>
          </a:p>
        </p:txBody>
      </p:sp>
    </p:spTree>
    <p:extLst>
      <p:ext uri="{BB962C8B-B14F-4D97-AF65-F5344CB8AC3E}">
        <p14:creationId xmlns:p14="http://schemas.microsoft.com/office/powerpoint/2010/main" val="2011626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9512" y="476672"/>
            <a:ext cx="87849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/>
              <a:t>BAS</a:t>
            </a:r>
            <a:endParaRPr lang="es-PE" sz="2400" b="1" dirty="0"/>
          </a:p>
          <a:p>
            <a:r>
              <a:rPr lang="es-ES" sz="2400" dirty="0"/>
              <a:t>Recogida de secreciones del aparato respiratorio por aspiración.</a:t>
            </a:r>
            <a:endParaRPr lang="es-PE" sz="2400" dirty="0"/>
          </a:p>
          <a:p>
            <a:r>
              <a:rPr lang="es-ES" sz="2400" dirty="0"/>
              <a:t>Para ello se usa un tubo flexible con un sistema óptico específico que se llama </a:t>
            </a:r>
            <a:r>
              <a:rPr lang="es-ES" sz="2400" dirty="0" err="1"/>
              <a:t>broncofibroscopio</a:t>
            </a:r>
            <a:r>
              <a:rPr lang="es-ES" sz="2400" dirty="0"/>
              <a:t> que se introduce vía nasal u oral. </a:t>
            </a:r>
            <a:endParaRPr lang="es-ES" sz="2400" dirty="0" smtClean="0"/>
          </a:p>
          <a:p>
            <a:endParaRPr lang="es-ES" sz="2400" dirty="0"/>
          </a:p>
          <a:p>
            <a:r>
              <a:rPr lang="es-ES" sz="2400" dirty="0" smtClean="0"/>
              <a:t>Muy </a:t>
            </a:r>
            <a:r>
              <a:rPr lang="es-ES" sz="2400" dirty="0"/>
              <a:t>útil para el </a:t>
            </a:r>
            <a:r>
              <a:rPr lang="es-ES" sz="2400" dirty="0" smtClean="0"/>
              <a:t>estudio </a:t>
            </a:r>
            <a:r>
              <a:rPr lang="es-ES" sz="2400" dirty="0"/>
              <a:t>de tumores y otras patologías. </a:t>
            </a:r>
            <a:endParaRPr lang="es-ES" sz="2400" dirty="0" smtClean="0"/>
          </a:p>
          <a:p>
            <a:r>
              <a:rPr lang="es-ES" sz="2400" dirty="0" smtClean="0"/>
              <a:t>La muestra de BAS es muy liquida, llega en tubos específicos al laboratorio y  se utiliza el THIN- PREP o se usa la </a:t>
            </a:r>
            <a:r>
              <a:rPr lang="es-ES" sz="2400" dirty="0" err="1" smtClean="0"/>
              <a:t>citocentrífuga</a:t>
            </a:r>
            <a:r>
              <a:rPr lang="es-ES" sz="2400" dirty="0" smtClean="0"/>
              <a:t> (luego se extiende, se fija y se tiñe); si la muestra es muy líquida se procesa directamente.</a:t>
            </a:r>
            <a:endParaRPr lang="es-PE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5" t="3593" r="17262" b="20732"/>
          <a:stretch>
            <a:fillRect/>
          </a:stretch>
        </p:blipFill>
        <p:spPr bwMode="auto">
          <a:xfrm>
            <a:off x="5378450" y="4437112"/>
            <a:ext cx="3522663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5723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67544" y="188640"/>
            <a:ext cx="63904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BAL  </a:t>
            </a:r>
            <a:endParaRPr lang="es-ES" b="1" dirty="0" smtClean="0"/>
          </a:p>
          <a:p>
            <a:r>
              <a:rPr lang="es-ES" sz="2400" dirty="0" smtClean="0"/>
              <a:t>Es </a:t>
            </a:r>
            <a:r>
              <a:rPr lang="es-ES" sz="2400" dirty="0"/>
              <a:t>el lavado </a:t>
            </a:r>
            <a:r>
              <a:rPr lang="es-ES" sz="2400" dirty="0" err="1" smtClean="0"/>
              <a:t>bronquioalveolar,consiste</a:t>
            </a:r>
            <a:r>
              <a:rPr lang="es-ES" sz="2400" dirty="0" smtClean="0"/>
              <a:t> </a:t>
            </a:r>
            <a:r>
              <a:rPr lang="es-ES" sz="2400" dirty="0"/>
              <a:t>en la instilación y posterior aspiración de una solución salina en las vías distales (alveolos) del aparato respiratorio. Se utiliza para diagnosticar sobretodo </a:t>
            </a:r>
            <a:r>
              <a:rPr lang="es-ES" sz="2400" dirty="0" smtClean="0"/>
              <a:t>infecciones </a:t>
            </a:r>
            <a:endParaRPr lang="es-PE" sz="2400" dirty="0"/>
          </a:p>
        </p:txBody>
      </p:sp>
      <p:pic>
        <p:nvPicPr>
          <p:cNvPr id="3" name="Picture 4" descr="http://www.olympus-me.com/medical/rmt/media/content/content_1/images_1/applications_3/pulmonology_2/Application_Bronchoalveolar-lavage_20130604_700x4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3071813"/>
            <a:ext cx="50006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8147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457200" y="692696"/>
            <a:ext cx="8229600" cy="5665242"/>
          </a:xfrm>
          <a:prstGeom prst="rect">
            <a:avLst/>
          </a:prstGeom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Lavado bronquiolo </a:t>
            </a:r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alveolar</a:t>
            </a:r>
            <a:r>
              <a:rPr lang="es-ES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</a:t>
            </a:r>
            <a:endParaRPr lang="es-AR" altLang="es-PE" dirty="0" smtClean="0"/>
          </a:p>
          <a:p>
            <a:r>
              <a:rPr lang="es-AR" altLang="es-PE" dirty="0" smtClean="0"/>
              <a:t>Una muestra adecuada debe consistir predominantemente de histiocitos alveolares</a:t>
            </a:r>
          </a:p>
          <a:p>
            <a:r>
              <a:rPr lang="es-AR" altLang="es-PE" dirty="0" smtClean="0"/>
              <a:t>Una muestra inadecuada:</a:t>
            </a:r>
          </a:p>
          <a:p>
            <a:pPr lvl="1"/>
            <a:r>
              <a:rPr lang="es-AR" altLang="es-PE" sz="2400" dirty="0" smtClean="0"/>
              <a:t>Escasos histiocitos alveolares</a:t>
            </a:r>
          </a:p>
          <a:p>
            <a:pPr lvl="1"/>
            <a:r>
              <a:rPr lang="es-AR" altLang="es-PE" sz="2400" dirty="0" smtClean="0"/>
              <a:t>Número excesivo de células epiteliales escamosas o ciliadas (&gt;5% es indicador de contaminación de mucosa oral o bronquial)</a:t>
            </a:r>
          </a:p>
          <a:p>
            <a:pPr lvl="1"/>
            <a:r>
              <a:rPr lang="es-AR" altLang="es-PE" sz="2400" dirty="0" smtClean="0"/>
              <a:t>Exudado </a:t>
            </a:r>
            <a:r>
              <a:rPr lang="es-AR" altLang="es-PE" sz="2400" dirty="0" err="1" smtClean="0"/>
              <a:t>mucopurulento</a:t>
            </a:r>
            <a:endParaRPr lang="es-AR" altLang="es-PE" sz="2400" dirty="0" smtClean="0"/>
          </a:p>
          <a:p>
            <a:pPr lvl="1"/>
            <a:r>
              <a:rPr lang="es-AR" altLang="es-PE" sz="2400" dirty="0" smtClean="0"/>
              <a:t>Fondo hemático</a:t>
            </a:r>
          </a:p>
          <a:p>
            <a:pPr lvl="1"/>
            <a:r>
              <a:rPr lang="es-AR" altLang="es-PE" sz="2400" dirty="0" smtClean="0"/>
              <a:t>Cambios degenerativos o artefactos que dificultan la identificación celular</a:t>
            </a:r>
          </a:p>
        </p:txBody>
      </p:sp>
    </p:spTree>
    <p:extLst>
      <p:ext uri="{BB962C8B-B14F-4D97-AF65-F5344CB8AC3E}">
        <p14:creationId xmlns:p14="http://schemas.microsoft.com/office/powerpoint/2010/main" val="1422950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0529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755576" y="908720"/>
            <a:ext cx="61024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/>
              <a:t>Cepillado bronquial</a:t>
            </a:r>
            <a:endParaRPr lang="es-PE" sz="2400" b="1" dirty="0"/>
          </a:p>
          <a:p>
            <a:r>
              <a:rPr lang="es-ES" sz="2400" dirty="0"/>
              <a:t>Consiste en un cepillado de la mucosa </a:t>
            </a:r>
            <a:r>
              <a:rPr lang="es-ES" sz="2400" dirty="0" smtClean="0"/>
              <a:t>bronquial. Es </a:t>
            </a:r>
            <a:r>
              <a:rPr lang="es-ES" sz="2400" dirty="0"/>
              <a:t>una muestra en la que las células están muy bien conservadas. Es muy indicada en aquellos casos en los que es difícil realizar una biopsia.</a:t>
            </a:r>
            <a:endParaRPr lang="es-PE" sz="2400" dirty="0"/>
          </a:p>
        </p:txBody>
      </p:sp>
      <p:pic>
        <p:nvPicPr>
          <p:cNvPr id="3" name="Picture 2" descr="http://www.olympus.es/medical/rmt/media/content/content_1/images_1/applications_3/pulmonology_2/Bild_diagno_1_364x2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3214688"/>
            <a:ext cx="54959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6531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99592" y="1547655"/>
            <a:ext cx="727280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  <a:defRPr/>
            </a:pPr>
            <a:r>
              <a:rPr lang="es-PE" sz="2400" b="1" dirty="0" smtClean="0"/>
              <a:t>En cepillado y  lavado </a:t>
            </a:r>
            <a:r>
              <a:rPr lang="es-PE" sz="2400" dirty="0" smtClean="0"/>
              <a:t>la muestra es adecuada cuando tiene </a:t>
            </a:r>
            <a:r>
              <a:rPr lang="es-PE" sz="2400" dirty="0"/>
              <a:t>abundantes células cilíndricas ciliadas bien conservadas, óptimamente coloreadas</a:t>
            </a:r>
            <a:r>
              <a:rPr lang="es-PE" sz="2400" dirty="0" smtClean="0"/>
              <a:t>.</a:t>
            </a:r>
          </a:p>
          <a:p>
            <a:pPr>
              <a:buFont typeface="Arial" charset="0"/>
              <a:buChar char="•"/>
              <a:defRPr/>
            </a:pPr>
            <a:endParaRPr lang="es-PE" sz="2400" dirty="0"/>
          </a:p>
          <a:p>
            <a:pPr>
              <a:buFont typeface="Arial" charset="0"/>
              <a:buChar char="•"/>
              <a:defRPr/>
            </a:pPr>
            <a:r>
              <a:rPr lang="es-PE" sz="2400" dirty="0" smtClean="0"/>
              <a:t>E inadecuada la muestra con </a:t>
            </a:r>
            <a:r>
              <a:rPr lang="es-PE" sz="2400" dirty="0"/>
              <a:t>pocas células, células mal conservadas, muestra con  exceso de hematíes, células inflamatorias, artefactos por desecación, y contaminación por gran número de células escamosas de la cavidad oral.</a:t>
            </a:r>
          </a:p>
        </p:txBody>
      </p:sp>
    </p:spTree>
    <p:extLst>
      <p:ext uri="{BB962C8B-B14F-4D97-AF65-F5344CB8AC3E}">
        <p14:creationId xmlns:p14="http://schemas.microsoft.com/office/powerpoint/2010/main" val="3048073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 Imagen" descr="14-18342(x40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8778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755576" y="620688"/>
            <a:ext cx="63184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400" dirty="0" smtClean="0"/>
              <a:t>PAAF. </a:t>
            </a:r>
          </a:p>
          <a:p>
            <a:pPr>
              <a:defRPr/>
            </a:pPr>
            <a:r>
              <a:rPr lang="es-ES" sz="2400" dirty="0" smtClean="0"/>
              <a:t>La </a:t>
            </a:r>
            <a:r>
              <a:rPr lang="es-ES" sz="2400" dirty="0"/>
              <a:t>muestra se puede obtener a través de </a:t>
            </a:r>
            <a:r>
              <a:rPr lang="es-ES" sz="2400" dirty="0" smtClean="0"/>
              <a:t>:</a:t>
            </a:r>
          </a:p>
          <a:p>
            <a:pPr>
              <a:defRPr/>
            </a:pPr>
            <a:r>
              <a:rPr lang="es-ES" sz="2400" dirty="0" smtClean="0"/>
              <a:t>Una </a:t>
            </a:r>
            <a:r>
              <a:rPr lang="es-ES" sz="2400" dirty="0"/>
              <a:t>aguja que atraviesa la pared torácica </a:t>
            </a:r>
            <a:r>
              <a:rPr lang="es-ES" sz="2400" dirty="0" smtClean="0"/>
              <a:t>percutáneo</a:t>
            </a:r>
            <a:r>
              <a:rPr lang="es-ES" sz="2400" dirty="0"/>
              <a:t>, “BIPA”) </a:t>
            </a:r>
            <a:endParaRPr lang="es-ES" sz="2400" dirty="0" smtClean="0"/>
          </a:p>
          <a:p>
            <a:pPr>
              <a:defRPr/>
            </a:pPr>
            <a:r>
              <a:rPr lang="es-ES" sz="2400" dirty="0" smtClean="0"/>
              <a:t>O </a:t>
            </a:r>
            <a:r>
              <a:rPr lang="es-ES" sz="2400" dirty="0"/>
              <a:t>la pared bronquial (</a:t>
            </a:r>
            <a:r>
              <a:rPr lang="es-ES" sz="2400" dirty="0" err="1"/>
              <a:t>p.e</a:t>
            </a:r>
            <a:r>
              <a:rPr lang="es-ES" sz="2400" dirty="0"/>
              <a:t>. aguja Wang); asistida por </a:t>
            </a:r>
            <a:r>
              <a:rPr lang="es-ES" sz="2400" dirty="0" err="1"/>
              <a:t>fluoroscopía</a:t>
            </a:r>
            <a:r>
              <a:rPr lang="es-ES" sz="2400" dirty="0"/>
              <a:t>, TAC, o </a:t>
            </a:r>
            <a:r>
              <a:rPr lang="es-ES" sz="2400" dirty="0" err="1"/>
              <a:t>broncoscopía</a:t>
            </a:r>
            <a:endParaRPr lang="es-PE" sz="2400" dirty="0"/>
          </a:p>
        </p:txBody>
      </p:sp>
      <p:pic>
        <p:nvPicPr>
          <p:cNvPr id="3" name="Picture 2" descr="http://www.olympus-me.com/medical/media/TBNA__application-illustration_001_V1_20120606_700x4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8" y="3643313"/>
            <a:ext cx="4156075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http://www.archbronconeumol.org/imatges/6/6v46n05/grande/6v46n05-13150674fi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6" b="51299"/>
          <a:stretch>
            <a:fillRect/>
          </a:stretch>
        </p:blipFill>
        <p:spPr bwMode="auto">
          <a:xfrm>
            <a:off x="357188" y="3643313"/>
            <a:ext cx="3962400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177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971600" y="1582341"/>
            <a:ext cx="7056784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400" dirty="0"/>
              <a:t>El aparato respiratorio se extiende desde la zona de respiración, situada justo por fuera de la nariz y la boca, a través de las vías aéreas conductoras situadas dentro de la cabeza y el tórax, hasta los alveolos.. </a:t>
            </a:r>
          </a:p>
          <a:p>
            <a:r>
              <a:rPr lang="es-PE" sz="2400" dirty="0"/>
              <a:t> </a:t>
            </a:r>
          </a:p>
          <a:p>
            <a:r>
              <a:rPr lang="es-PE" sz="2400" dirty="0"/>
              <a:t>Su principal función es llevar el oxígeno (O2) hasta la región de intercambio de gases del pulmón, donde el oxígeno puede difundir hasta y a través de las paredes de los alveolos para oxigenar la sangre que circula por los capilares alveolares. </a:t>
            </a:r>
          </a:p>
          <a:p>
            <a:r>
              <a:rPr lang="es-PE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242085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1520" y="404664"/>
            <a:ext cx="856895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4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endParaRPr lang="es-ES" sz="24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es-E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Aspiración </a:t>
            </a:r>
            <a:r>
              <a:rPr lang="es-ES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con aguja fina</a:t>
            </a:r>
            <a:endParaRPr lang="es-AR" altLang="es-PE" sz="2400" dirty="0"/>
          </a:p>
          <a:p>
            <a:endParaRPr lang="es-AR" altLang="es-PE" sz="2400" b="1" dirty="0" smtClean="0"/>
          </a:p>
          <a:p>
            <a:r>
              <a:rPr lang="es-AR" altLang="es-PE" sz="2400" b="1" dirty="0" smtClean="0"/>
              <a:t>Una </a:t>
            </a:r>
            <a:r>
              <a:rPr lang="es-AR" altLang="es-PE" sz="2400" b="1" dirty="0"/>
              <a:t>muestra adecuada</a:t>
            </a:r>
            <a:r>
              <a:rPr lang="es-AR" altLang="es-PE" sz="2400" dirty="0"/>
              <a:t> </a:t>
            </a:r>
            <a:r>
              <a:rPr lang="es-AR" altLang="es-PE" sz="2400" dirty="0" smtClean="0"/>
              <a:t> contiene </a:t>
            </a:r>
            <a:r>
              <a:rPr lang="es-AR" altLang="es-PE" sz="2400" dirty="0"/>
              <a:t>predominantemente </a:t>
            </a:r>
            <a:r>
              <a:rPr lang="es-AR" altLang="es-PE" sz="2400" dirty="0" smtClean="0"/>
              <a:t> </a:t>
            </a:r>
            <a:r>
              <a:rPr lang="es-AR" altLang="es-PE" sz="2400" dirty="0"/>
              <a:t>histiocitos alveolares</a:t>
            </a:r>
          </a:p>
          <a:p>
            <a:endParaRPr lang="es-AR" altLang="es-PE" sz="2400" b="1" dirty="0" smtClean="0"/>
          </a:p>
          <a:p>
            <a:r>
              <a:rPr lang="es-AR" altLang="es-PE" sz="2400" b="1" dirty="0" smtClean="0"/>
              <a:t>Una </a:t>
            </a:r>
            <a:r>
              <a:rPr lang="es-AR" altLang="es-PE" sz="2400" b="1" dirty="0"/>
              <a:t>muestra </a:t>
            </a:r>
            <a:r>
              <a:rPr lang="es-AR" altLang="es-PE" sz="2400" b="1" dirty="0" smtClean="0"/>
              <a:t>inadecuada</a:t>
            </a:r>
            <a:r>
              <a:rPr lang="es-AR" altLang="es-PE" sz="2400" dirty="0"/>
              <a:t> c</a:t>
            </a:r>
            <a:r>
              <a:rPr lang="es-AR" altLang="es-PE" sz="2400" dirty="0" smtClean="0"/>
              <a:t>ontiene escasos </a:t>
            </a:r>
            <a:r>
              <a:rPr lang="es-AR" altLang="es-PE" sz="2400" dirty="0"/>
              <a:t>histiocitos </a:t>
            </a:r>
            <a:r>
              <a:rPr lang="es-AR" altLang="es-PE" sz="2400" dirty="0" smtClean="0"/>
              <a:t>alveolares.</a:t>
            </a:r>
          </a:p>
          <a:p>
            <a:r>
              <a:rPr lang="es-AR" altLang="es-PE" sz="2400" dirty="0" smtClean="0"/>
              <a:t>Número </a:t>
            </a:r>
            <a:r>
              <a:rPr lang="es-AR" altLang="es-PE" sz="2400" dirty="0"/>
              <a:t>excesivo de células epiteliales escamosas o ciliadas (&gt;5% es indicador de contaminación de mucosa oral o </a:t>
            </a:r>
            <a:r>
              <a:rPr lang="es-AR" altLang="es-PE" sz="2400" dirty="0" smtClean="0"/>
              <a:t>bronquial) Exudado </a:t>
            </a:r>
            <a:r>
              <a:rPr lang="es-AR" altLang="es-PE" sz="2400" dirty="0" err="1" smtClean="0"/>
              <a:t>mucopurulento</a:t>
            </a:r>
            <a:endParaRPr lang="es-AR" altLang="es-PE" sz="2400" dirty="0" smtClean="0"/>
          </a:p>
          <a:p>
            <a:r>
              <a:rPr lang="es-AR" altLang="es-PE" sz="2400" dirty="0" smtClean="0"/>
              <a:t>Fondo hemático. Cambios </a:t>
            </a:r>
            <a:r>
              <a:rPr lang="es-AR" altLang="es-PE" sz="2400" dirty="0"/>
              <a:t>degenerativos o </a:t>
            </a:r>
            <a:r>
              <a:rPr lang="es-AR" altLang="es-PE" sz="2400" dirty="0" smtClean="0"/>
              <a:t>artefactos.</a:t>
            </a:r>
            <a:endParaRPr lang="es-AR" altLang="es-PE" sz="2400" dirty="0"/>
          </a:p>
        </p:txBody>
      </p:sp>
    </p:spTree>
    <p:extLst>
      <p:ext uri="{BB962C8B-B14F-4D97-AF65-F5344CB8AC3E}">
        <p14:creationId xmlns:p14="http://schemas.microsoft.com/office/powerpoint/2010/main" val="663478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Tipos de células del aparato respiratorio</a:t>
            </a:r>
            <a:endParaRPr lang="es-PE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72869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Células  escamosas</a:t>
            </a:r>
            <a:endParaRPr lang="es-PE" dirty="0"/>
          </a:p>
        </p:txBody>
      </p:sp>
      <p:pic>
        <p:nvPicPr>
          <p:cNvPr id="4" name="3 Marcador de contenido" descr="https://html1-f.scribdassets.com/299tjzeqio1o94z7/images/9-9a5875aef2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5886" y="530225"/>
            <a:ext cx="6278265" cy="4187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99056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Células  cilíndricas </a:t>
            </a:r>
            <a:endParaRPr lang="es-PE" dirty="0"/>
          </a:p>
        </p:txBody>
      </p:sp>
      <p:pic>
        <p:nvPicPr>
          <p:cNvPr id="4" name="3 Marcador de contenido" descr="https://html1-f.scribdassets.com/299tjzeqio1o94z7/images/11-f2d786ee2a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5886" y="530225"/>
            <a:ext cx="6278265" cy="4187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49958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PE" dirty="0" smtClean="0"/>
              <a:t>Células bronquiolo alveolares </a:t>
            </a:r>
            <a:endParaRPr lang="es-PE" dirty="0"/>
          </a:p>
        </p:txBody>
      </p:sp>
      <p:pic>
        <p:nvPicPr>
          <p:cNvPr id="4" name="3 Marcador de contenido" descr="https://html2-f.scribdassets.com/299tjzeqio1o94z7/images/13-71a81441e9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5886" y="530225"/>
            <a:ext cx="6278265" cy="4187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33824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Células de reserva</a:t>
            </a:r>
            <a:endParaRPr lang="es-PE" dirty="0"/>
          </a:p>
        </p:txBody>
      </p:sp>
      <p:pic>
        <p:nvPicPr>
          <p:cNvPr id="4" name="3 Marcador de contenido" descr="https://html1-f.scribdassets.com/299tjzeqio1o94z7/images/15-b5efb96dbc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5886" y="530225"/>
            <a:ext cx="6278265" cy="4187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93074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PE" dirty="0" smtClean="0"/>
              <a:t>Células de </a:t>
            </a:r>
            <a:r>
              <a:rPr lang="es-PE" dirty="0" err="1" smtClean="0"/>
              <a:t>metaplasia</a:t>
            </a:r>
            <a:r>
              <a:rPr lang="es-PE" dirty="0" smtClean="0"/>
              <a:t> escamosa.</a:t>
            </a:r>
            <a:endParaRPr lang="es-PE" dirty="0"/>
          </a:p>
        </p:txBody>
      </p:sp>
      <p:pic>
        <p:nvPicPr>
          <p:cNvPr id="4" name="3 Marcador de contenido" descr="https://html1-f.scribdassets.com/299tjzeqio1o94z7/images/17-b7a0f0fbff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5886" y="530225"/>
            <a:ext cx="6278265" cy="4187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1622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Células reactivas </a:t>
            </a:r>
            <a:endParaRPr lang="es-PE" dirty="0"/>
          </a:p>
        </p:txBody>
      </p:sp>
      <p:pic>
        <p:nvPicPr>
          <p:cNvPr id="4" name="3 Marcador de contenido" descr="https://html1-f.scribdassets.com/299tjzeqio1o94z7/images/19-2368395b5e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5886" y="530225"/>
            <a:ext cx="6278265" cy="4187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13490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Histiocitos macrófagos </a:t>
            </a:r>
            <a:endParaRPr lang="es-PE" dirty="0"/>
          </a:p>
        </p:txBody>
      </p:sp>
      <p:pic>
        <p:nvPicPr>
          <p:cNvPr id="4" name="3 Marcador de contenido" descr="https://html1-f.scribdassets.com/299tjzeqio1o94z7/images/21-f42ddd0593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5886" y="530225"/>
            <a:ext cx="6278265" cy="4187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3864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leucocitos  </a:t>
            </a:r>
            <a:r>
              <a:rPr lang="es-PE" dirty="0" err="1" smtClean="0"/>
              <a:t>pmn</a:t>
            </a:r>
            <a:r>
              <a:rPr lang="es-PE" dirty="0"/>
              <a:t>:</a:t>
            </a:r>
            <a:r>
              <a:rPr lang="es-PE" dirty="0" smtClean="0"/>
              <a:t> </a:t>
            </a:r>
            <a:r>
              <a:rPr lang="es-PE" dirty="0" err="1" smtClean="0"/>
              <a:t>eosinófilos</a:t>
            </a:r>
            <a:endParaRPr lang="es-PE" dirty="0"/>
          </a:p>
        </p:txBody>
      </p:sp>
      <p:pic>
        <p:nvPicPr>
          <p:cNvPr id="4" name="3 Marcador de contenido" descr="https://html2-f.scribdassets.com/299tjzeqio1o94z7/images/23-96079ca5ec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5886" y="530225"/>
            <a:ext cx="6278265" cy="4187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3815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39552" y="612845"/>
            <a:ext cx="79208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400" dirty="0"/>
              <a:t>Además, el aparato respiratorio  debe: </a:t>
            </a:r>
          </a:p>
          <a:p>
            <a:r>
              <a:rPr lang="es-PE" sz="2400" dirty="0"/>
              <a:t> </a:t>
            </a:r>
          </a:p>
          <a:p>
            <a:r>
              <a:rPr lang="es-PE" sz="2400" dirty="0"/>
              <a:t>1) Eliminar un volumen equivalente de dióxido de carbono, que entra en los pulmones desde los capilares alveolares.</a:t>
            </a:r>
          </a:p>
          <a:p>
            <a:r>
              <a:rPr lang="es-PE" sz="2400" dirty="0"/>
              <a:t> </a:t>
            </a:r>
            <a:r>
              <a:rPr lang="es-PE" sz="2400" dirty="0" smtClean="0"/>
              <a:t>2</a:t>
            </a:r>
            <a:r>
              <a:rPr lang="es-PE" sz="2400" dirty="0"/>
              <a:t>) Mantener la temperatura corporal y la saturación de vapor de agua en el interior de las vías aéreas pulmonares (para </a:t>
            </a:r>
            <a:r>
              <a:rPr lang="es-PE" sz="2400" dirty="0" smtClean="0"/>
              <a:t>sostener </a:t>
            </a:r>
            <a:r>
              <a:rPr lang="es-PE" sz="2400" dirty="0"/>
              <a:t>la viabilidad y las capacidades funcionales de las células y los líquidos de la superficie); </a:t>
            </a:r>
          </a:p>
          <a:p>
            <a:r>
              <a:rPr lang="es-PE" sz="2400" dirty="0"/>
              <a:t> </a:t>
            </a:r>
            <a:r>
              <a:rPr lang="es-PE" sz="2400" dirty="0" smtClean="0"/>
              <a:t>3</a:t>
            </a:r>
            <a:r>
              <a:rPr lang="es-PE" sz="2400" dirty="0"/>
              <a:t>) Mantener la esterilidad (para prevenir las infecciones y sus consecuencias adversas); y</a:t>
            </a:r>
          </a:p>
          <a:p>
            <a:r>
              <a:rPr lang="es-PE" sz="2400" dirty="0"/>
              <a:t> </a:t>
            </a:r>
            <a:r>
              <a:rPr lang="es-PE" sz="2400" dirty="0" smtClean="0"/>
              <a:t>4</a:t>
            </a:r>
            <a:r>
              <a:rPr lang="es-PE" sz="2400" dirty="0"/>
              <a:t>) Eliminar el exceso de líquidos y productos de desecho de la superficie, como partículas inhaladas y células </a:t>
            </a:r>
            <a:r>
              <a:rPr lang="es-PE" sz="2400" dirty="0" err="1"/>
              <a:t>fagocíticas</a:t>
            </a:r>
            <a:r>
              <a:rPr lang="es-PE" sz="2400" dirty="0"/>
              <a:t> y epiteliales senescentes.</a:t>
            </a:r>
          </a:p>
          <a:p>
            <a:r>
              <a:rPr lang="es-ES" sz="2400" dirty="0"/>
              <a:t> </a:t>
            </a:r>
            <a:endParaRPr lang="es-PE" sz="2400" dirty="0"/>
          </a:p>
        </p:txBody>
      </p:sp>
    </p:spTree>
    <p:extLst>
      <p:ext uri="{BB962C8B-B14F-4D97-AF65-F5344CB8AC3E}">
        <p14:creationId xmlns:p14="http://schemas.microsoft.com/office/powerpoint/2010/main" val="1824054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Cristales de </a:t>
            </a:r>
            <a:r>
              <a:rPr lang="es-PE" dirty="0" err="1" smtClean="0"/>
              <a:t>charcot</a:t>
            </a:r>
            <a:r>
              <a:rPr lang="es-PE" dirty="0" smtClean="0"/>
              <a:t>  </a:t>
            </a:r>
            <a:r>
              <a:rPr lang="es-PE" dirty="0" err="1" smtClean="0"/>
              <a:t>leydin</a:t>
            </a:r>
            <a:r>
              <a:rPr lang="es-PE" dirty="0" smtClean="0"/>
              <a:t> </a:t>
            </a:r>
            <a:endParaRPr lang="es-PE" dirty="0"/>
          </a:p>
        </p:txBody>
      </p:sp>
      <p:pic>
        <p:nvPicPr>
          <p:cNvPr id="4" name="3 Marcador de contenido" descr="https://html1-f.scribdassets.com/299tjzeqio1o94z7/images/25-16fafaaf49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5886" y="530225"/>
            <a:ext cx="6278265" cy="4187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99479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PE" dirty="0"/>
              <a:t>Célula  vegetal</a:t>
            </a:r>
            <a:br>
              <a:rPr lang="es-PE" dirty="0"/>
            </a:br>
            <a:endParaRPr lang="es-PE" dirty="0"/>
          </a:p>
        </p:txBody>
      </p:sp>
      <p:pic>
        <p:nvPicPr>
          <p:cNvPr id="4" name="3 Marcador de contenido" descr="https://html2-f.scribdassets.com/299tjzeqio1o94z7/images/29-3118d7b8c7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5886" y="530225"/>
            <a:ext cx="6278265" cy="4187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27566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PE" dirty="0"/>
              <a:t>Cuerpo ferruginoso</a:t>
            </a:r>
            <a:br>
              <a:rPr lang="es-PE" dirty="0"/>
            </a:br>
            <a:endParaRPr lang="es-PE" dirty="0"/>
          </a:p>
        </p:txBody>
      </p:sp>
      <p:pic>
        <p:nvPicPr>
          <p:cNvPr id="4" name="3 Marcador de contenido" descr="https://html1-f.scribdassets.com/299tjzeqio1o94z7/images/31-fbf649ff27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5886" y="530225"/>
            <a:ext cx="6278265" cy="4187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55811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PE" dirty="0" err="1"/>
              <a:t>Corpora</a:t>
            </a:r>
            <a:r>
              <a:rPr lang="es-PE" dirty="0"/>
              <a:t> </a:t>
            </a:r>
            <a:r>
              <a:rPr lang="es-PE" dirty="0" err="1"/>
              <a:t>amilacea</a:t>
            </a:r>
            <a:r>
              <a:rPr lang="es-PE" dirty="0"/>
              <a:t/>
            </a:r>
            <a:br>
              <a:rPr lang="es-PE" dirty="0"/>
            </a:br>
            <a:endParaRPr lang="es-PE" dirty="0"/>
          </a:p>
        </p:txBody>
      </p:sp>
      <p:pic>
        <p:nvPicPr>
          <p:cNvPr id="4" name="3 Marcador de contenido" descr="https://html2-f.scribdassets.com/299tjzeqio1o94z7/images/33-5b06f17576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5886" y="530225"/>
            <a:ext cx="6278265" cy="4187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55426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PE" dirty="0"/>
              <a:t>candidiasis</a:t>
            </a:r>
            <a:br>
              <a:rPr lang="es-PE" dirty="0"/>
            </a:br>
            <a:endParaRPr lang="es-PE" dirty="0"/>
          </a:p>
        </p:txBody>
      </p:sp>
      <p:pic>
        <p:nvPicPr>
          <p:cNvPr id="4" name="3 Marcador de contenido" descr="https://html1-f.scribdassets.com/299tjzeqio1o94z7/images/35-d1052edf54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5886" y="530225"/>
            <a:ext cx="6278265" cy="4187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33295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Citología maligna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altLang="es-PE" dirty="0"/>
              <a:t>Predominantemente en fragmentos </a:t>
            </a:r>
            <a:r>
              <a:rPr lang="es-AR" altLang="es-PE" dirty="0" smtClean="0"/>
              <a:t>tisulares con:</a:t>
            </a:r>
            <a:endParaRPr lang="es-AR" altLang="es-PE" dirty="0"/>
          </a:p>
          <a:p>
            <a:r>
              <a:rPr lang="es-AR" altLang="es-PE" dirty="0" smtClean="0"/>
              <a:t>Desorden de la  arquitectura celular.</a:t>
            </a:r>
            <a:endParaRPr lang="es-AR" altLang="es-PE" dirty="0"/>
          </a:p>
          <a:p>
            <a:r>
              <a:rPr lang="es-AR" altLang="es-PE" dirty="0"/>
              <a:t>Variación en la relación núcleo-citoplasma </a:t>
            </a:r>
            <a:r>
              <a:rPr lang="es-AR" altLang="es-PE" dirty="0" smtClean="0"/>
              <a:t>en las células de un mismo </a:t>
            </a:r>
            <a:r>
              <a:rPr lang="es-AR" altLang="es-PE" dirty="0"/>
              <a:t>fragmento celular</a:t>
            </a:r>
          </a:p>
          <a:p>
            <a:r>
              <a:rPr lang="es-AR" altLang="es-PE" dirty="0"/>
              <a:t>Núcleos agrandados y nucléolo prominente</a:t>
            </a:r>
          </a:p>
          <a:p>
            <a:r>
              <a:rPr lang="es-AR" altLang="es-PE" dirty="0"/>
              <a:t>Vacuolas </a:t>
            </a:r>
            <a:r>
              <a:rPr lang="es-AR" altLang="es-PE" dirty="0" err="1" smtClean="0"/>
              <a:t>intra</a:t>
            </a:r>
            <a:r>
              <a:rPr lang="es-AR" altLang="es-PE" dirty="0" smtClean="0"/>
              <a:t> citoplasmáticas</a:t>
            </a:r>
            <a:endParaRPr lang="es-AR" altLang="es-PE" dirty="0"/>
          </a:p>
          <a:p>
            <a:r>
              <a:rPr lang="es-AR" altLang="es-PE" dirty="0"/>
              <a:t>Se puede observar células en anillo en el adenocarcinoma pobremente diferenciado.</a:t>
            </a:r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7596307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Adenocarcinoma </a:t>
            </a:r>
            <a:endParaRPr lang="es-PE" dirty="0"/>
          </a:p>
        </p:txBody>
      </p:sp>
      <p:pic>
        <p:nvPicPr>
          <p:cNvPr id="4" name="Picture 2" descr="J:\14-17799ex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9011" y="530225"/>
            <a:ext cx="6972016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29457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dirty="0" err="1" smtClean="0"/>
              <a:t>adenocarcionoma</a:t>
            </a:r>
            <a:endParaRPr lang="es-PE" dirty="0"/>
          </a:p>
        </p:txBody>
      </p:sp>
      <p:pic>
        <p:nvPicPr>
          <p:cNvPr id="4" name="Picture 2" descr="J:\14-17799b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8933" y="530225"/>
            <a:ext cx="759217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8530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PE" dirty="0"/>
              <a:t>Adenocarcinoma  en block </a:t>
            </a:r>
            <a:r>
              <a:rPr lang="es-PE" dirty="0" err="1"/>
              <a:t>cell</a:t>
            </a:r>
            <a:endParaRPr lang="es-PE" dirty="0"/>
          </a:p>
        </p:txBody>
      </p:sp>
      <p:pic>
        <p:nvPicPr>
          <p:cNvPr id="4" name="Picture 2" descr="J:\14-19429b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3136" y="530225"/>
            <a:ext cx="5583766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J:\14-19429b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352928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48953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Carcinoma escamoso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s-AR" dirty="0"/>
              <a:t>S</a:t>
            </a:r>
            <a:r>
              <a:rPr lang="es-AR" dirty="0" smtClean="0"/>
              <a:t>e </a:t>
            </a:r>
            <a:r>
              <a:rPr lang="es-AR" dirty="0"/>
              <a:t>observan predominantemente células aisladas.</a:t>
            </a:r>
          </a:p>
          <a:p>
            <a:pPr>
              <a:buFont typeface="Arial" charset="0"/>
              <a:buChar char="•"/>
              <a:defRPr/>
            </a:pPr>
            <a:r>
              <a:rPr lang="es-AR" dirty="0"/>
              <a:t>Núcleos </a:t>
            </a:r>
            <a:r>
              <a:rPr lang="es-AR" dirty="0" err="1"/>
              <a:t>hipercromáticos</a:t>
            </a:r>
            <a:r>
              <a:rPr lang="es-AR" dirty="0"/>
              <a:t>, algunos con irregularidades aguzadas de los bordes nucleares.</a:t>
            </a:r>
          </a:p>
          <a:p>
            <a:pPr>
              <a:buFont typeface="Arial" charset="0"/>
              <a:buChar char="•"/>
              <a:defRPr/>
            </a:pPr>
            <a:r>
              <a:rPr lang="es-AR" dirty="0"/>
              <a:t>Citoplasma parcial o difusamente </a:t>
            </a:r>
            <a:r>
              <a:rPr lang="es-AR" dirty="0" err="1"/>
              <a:t>queratinizado</a:t>
            </a:r>
            <a:endParaRPr lang="es-AR" dirty="0"/>
          </a:p>
          <a:p>
            <a:pPr>
              <a:buFont typeface="Arial" charset="0"/>
              <a:buChar char="•"/>
              <a:defRPr/>
            </a:pPr>
            <a:r>
              <a:rPr lang="es-AR" dirty="0"/>
              <a:t>Citoplasma de arquitectura (formación de perlas córneas) y forma anormal (</a:t>
            </a:r>
            <a:r>
              <a:rPr lang="es-AR" dirty="0" err="1"/>
              <a:t>p.e</a:t>
            </a:r>
            <a:r>
              <a:rPr lang="es-AR" dirty="0"/>
              <a:t>. células en renacuajo)</a:t>
            </a:r>
          </a:p>
          <a:p>
            <a:pPr>
              <a:buFont typeface="Arial" charset="0"/>
              <a:buChar char="•"/>
              <a:defRPr/>
            </a:pPr>
            <a:r>
              <a:rPr lang="es-AR" dirty="0"/>
              <a:t>Fondo necrótico</a:t>
            </a:r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494931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39552" y="476672"/>
            <a:ext cx="7776864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/>
              <a:t>· </a:t>
            </a:r>
            <a:r>
              <a:rPr lang="es-ES" sz="2400" b="1" dirty="0" err="1"/>
              <a:t>Citopatología</a:t>
            </a:r>
            <a:r>
              <a:rPr lang="es-ES" sz="2400" b="1" dirty="0"/>
              <a:t> del aparato respiratorio</a:t>
            </a:r>
            <a:r>
              <a:rPr lang="es-ES" sz="2400" dirty="0"/>
              <a:t>:  </a:t>
            </a:r>
            <a:endParaRPr lang="es-ES" sz="2400" dirty="0" smtClean="0"/>
          </a:p>
          <a:p>
            <a:endParaRPr lang="es-ES" sz="2400" dirty="0"/>
          </a:p>
          <a:p>
            <a:r>
              <a:rPr lang="es-ES" sz="2400" dirty="0" smtClean="0"/>
              <a:t>La </a:t>
            </a:r>
            <a:r>
              <a:rPr lang="es-ES" sz="2400" dirty="0"/>
              <a:t>citología del aparato respiratorio estudia las células de la superficie de dicho aparato que podemos considerar que va desde la cavidad nasal a los pulmones. </a:t>
            </a:r>
            <a:endParaRPr lang="es-ES" sz="2400" dirty="0" smtClean="0"/>
          </a:p>
          <a:p>
            <a:r>
              <a:rPr lang="es-ES" sz="2400" dirty="0"/>
              <a:t>Éstas células se obtienen mediante distintos procedimientos:</a:t>
            </a:r>
            <a:endParaRPr lang="es-PE" sz="24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ES" sz="2400" dirty="0"/>
              <a:t>Exfoliación espontánea</a:t>
            </a:r>
            <a:r>
              <a:rPr lang="es-ES" sz="2400" dirty="0" smtClean="0"/>
              <a:t>,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ES" sz="2400" dirty="0" smtClean="0"/>
              <a:t>Lavado</a:t>
            </a:r>
            <a:r>
              <a:rPr lang="es-ES" sz="2400" dirty="0"/>
              <a:t>, </a:t>
            </a:r>
            <a:endParaRPr lang="es-ES" sz="2400" dirty="0" smtClean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ES" sz="2400" dirty="0" smtClean="0"/>
              <a:t>Cepillado,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ES" sz="2400" dirty="0" smtClean="0"/>
              <a:t> </a:t>
            </a:r>
            <a:r>
              <a:rPr lang="es-ES" sz="2400" dirty="0"/>
              <a:t>Aspirado, </a:t>
            </a:r>
            <a:endParaRPr lang="es-ES" sz="2400" dirty="0" smtClean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ES" sz="2400" dirty="0" smtClean="0"/>
              <a:t> Punción</a:t>
            </a:r>
            <a:endParaRPr lang="es-PE" sz="2400" dirty="0"/>
          </a:p>
          <a:p>
            <a:endParaRPr lang="es-PE" sz="2800" dirty="0"/>
          </a:p>
        </p:txBody>
      </p:sp>
    </p:spTree>
    <p:extLst>
      <p:ext uri="{BB962C8B-B14F-4D97-AF65-F5344CB8AC3E}">
        <p14:creationId xmlns:p14="http://schemas.microsoft.com/office/powerpoint/2010/main" val="42580408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Carcinoma escamoso</a:t>
            </a:r>
            <a:endParaRPr lang="es-PE" dirty="0"/>
          </a:p>
        </p:txBody>
      </p:sp>
      <p:pic>
        <p:nvPicPr>
          <p:cNvPr id="4" name="Picture 2" descr="J:\14-17055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3136" y="530225"/>
            <a:ext cx="5583766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24746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PE" dirty="0" smtClean="0"/>
              <a:t>Carcinoma escamoso en block </a:t>
            </a:r>
            <a:r>
              <a:rPr lang="es-PE" dirty="0" err="1" smtClean="0"/>
              <a:t>cell</a:t>
            </a:r>
            <a:r>
              <a:rPr lang="es-PE" dirty="0"/>
              <a:t>.</a:t>
            </a:r>
          </a:p>
        </p:txBody>
      </p:sp>
      <p:pic>
        <p:nvPicPr>
          <p:cNvPr id="4" name="Picture 2" descr="J:\14-10548b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280919" cy="471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24746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Carcinoma de células pequeñas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altLang="es-PE" dirty="0" smtClean="0"/>
          </a:p>
          <a:p>
            <a:r>
              <a:rPr lang="es-AR" altLang="es-PE" dirty="0" smtClean="0"/>
              <a:t>Caracteres </a:t>
            </a:r>
            <a:r>
              <a:rPr lang="es-AR" altLang="es-PE" dirty="0" err="1" smtClean="0"/>
              <a:t>citopatológicos</a:t>
            </a:r>
            <a:r>
              <a:rPr lang="es-AR" altLang="es-PE" dirty="0" smtClean="0"/>
              <a:t>:</a:t>
            </a:r>
          </a:p>
          <a:p>
            <a:endParaRPr lang="es-AR" altLang="es-PE" dirty="0"/>
          </a:p>
          <a:p>
            <a:r>
              <a:rPr lang="es-AR" altLang="es-PE" dirty="0" smtClean="0"/>
              <a:t>Células </a:t>
            </a:r>
            <a:r>
              <a:rPr lang="es-AR" altLang="es-PE" dirty="0"/>
              <a:t>pequeñas con alta relación núcleo/citoplasma</a:t>
            </a:r>
          </a:p>
          <a:p>
            <a:r>
              <a:rPr lang="es-AR" altLang="es-PE" dirty="0"/>
              <a:t>Nucléolos no prominentes</a:t>
            </a:r>
          </a:p>
          <a:p>
            <a:r>
              <a:rPr lang="es-AR" altLang="es-PE" dirty="0"/>
              <a:t>Moldeamiento nuclear</a:t>
            </a:r>
          </a:p>
          <a:p>
            <a:r>
              <a:rPr lang="es-AR" altLang="es-PE" dirty="0"/>
              <a:t>Mitosis</a:t>
            </a:r>
          </a:p>
          <a:p>
            <a:r>
              <a:rPr lang="es-AR" altLang="es-PE" dirty="0"/>
              <a:t>Fondo necrótico</a:t>
            </a:r>
          </a:p>
          <a:p>
            <a:pPr lvl="2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6712166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PE" dirty="0" smtClean="0"/>
              <a:t>Carcinoma a células pequeñas.</a:t>
            </a:r>
            <a:endParaRPr lang="es-PE" dirty="0"/>
          </a:p>
        </p:txBody>
      </p:sp>
      <p:pic>
        <p:nvPicPr>
          <p:cNvPr id="4" name="1 Imagen" descr="14-10966ext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2816"/>
            <a:ext cx="756084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9383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PE" dirty="0" smtClean="0"/>
              <a:t>Carcinoma a células pequeñas block </a:t>
            </a:r>
            <a:r>
              <a:rPr lang="es-PE" dirty="0" err="1" smtClean="0"/>
              <a:t>cell</a:t>
            </a:r>
            <a:endParaRPr lang="es-PE" dirty="0"/>
          </a:p>
        </p:txBody>
      </p:sp>
      <p:pic>
        <p:nvPicPr>
          <p:cNvPr id="4" name="1 Imagen" descr="14-10966ttf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3136" y="530225"/>
            <a:ext cx="5583766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1 Imagen" descr="14-10966ttf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40178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Para preguntas 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 smtClean="0"/>
          </a:p>
          <a:p>
            <a:r>
              <a:rPr lang="es-PE" dirty="0" smtClean="0"/>
              <a:t>Escribir al correo: </a:t>
            </a:r>
            <a:endParaRPr lang="es-PE" dirty="0"/>
          </a:p>
          <a:p>
            <a:pPr marL="114300" indent="0">
              <a:buNone/>
            </a:pPr>
            <a:endParaRPr lang="es-PE" dirty="0" smtClean="0"/>
          </a:p>
          <a:p>
            <a:pPr marL="114300" indent="0">
              <a:buNone/>
            </a:pPr>
            <a:r>
              <a:rPr lang="es-PE" dirty="0"/>
              <a:t> </a:t>
            </a:r>
            <a:r>
              <a:rPr lang="es-PE" dirty="0" smtClean="0"/>
              <a:t>           </a:t>
            </a:r>
            <a:r>
              <a:rPr lang="es-PE" dirty="0" smtClean="0">
                <a:hlinkClick r:id="rId3"/>
              </a:rPr>
              <a:t>malcasonia@hotmail.com</a:t>
            </a:r>
            <a:r>
              <a:rPr lang="es-PE" dirty="0" smtClean="0"/>
              <a:t> </a:t>
            </a:r>
          </a:p>
          <a:p>
            <a:pPr marL="114300" indent="0">
              <a:buNone/>
            </a:pPr>
            <a:endParaRPr lang="es-PE" dirty="0"/>
          </a:p>
          <a:p>
            <a:pPr marL="114300" indent="0">
              <a:buNone/>
            </a:pPr>
            <a:endParaRPr lang="es-PE" dirty="0" smtClean="0"/>
          </a:p>
          <a:p>
            <a:pPr marL="114300" indent="0">
              <a:buNone/>
            </a:pPr>
            <a:endParaRPr lang="es-PE" dirty="0"/>
          </a:p>
          <a:p>
            <a:pPr marL="114300" indent="0">
              <a:buNone/>
            </a:pPr>
            <a:r>
              <a:rPr lang="es-PE" dirty="0" smtClean="0"/>
              <a:t>Muchas gracias 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093379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39552" y="1720840"/>
            <a:ext cx="784887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/>
              <a:t>Después del material ginecológico, el respiratorio </a:t>
            </a:r>
            <a:r>
              <a:rPr lang="es-ES" sz="2400" dirty="0" smtClean="0"/>
              <a:t>principalmente del </a:t>
            </a:r>
            <a:r>
              <a:rPr lang="es-ES" sz="2400" dirty="0"/>
              <a:t>esputo constituyen el 2º el volumen de muestras</a:t>
            </a:r>
            <a:r>
              <a:rPr lang="es-ES" sz="2400" dirty="0" smtClean="0"/>
              <a:t>, </a:t>
            </a:r>
            <a:r>
              <a:rPr lang="es-ES" sz="2400" dirty="0"/>
              <a:t>la citología ginecológica y la </a:t>
            </a:r>
            <a:r>
              <a:rPr lang="es-ES" sz="2400" dirty="0" smtClean="0"/>
              <a:t>respiratoria constituyen </a:t>
            </a:r>
            <a:r>
              <a:rPr lang="es-ES" sz="2400" dirty="0"/>
              <a:t>del 80% </a:t>
            </a:r>
            <a:r>
              <a:rPr lang="es-ES" sz="2400" dirty="0" smtClean="0"/>
              <a:t>del total de </a:t>
            </a:r>
            <a:r>
              <a:rPr lang="es-ES" sz="2400" dirty="0"/>
              <a:t>las muestras.</a:t>
            </a:r>
            <a:endParaRPr lang="es-PE" sz="2400" dirty="0"/>
          </a:p>
          <a:p>
            <a:r>
              <a:rPr lang="es-ES" sz="2400" b="1" dirty="0"/>
              <a:t>Utilidad de la </a:t>
            </a:r>
            <a:r>
              <a:rPr lang="es-ES" sz="2400" b="1" dirty="0" err="1" smtClean="0"/>
              <a:t>citopatología</a:t>
            </a:r>
            <a:r>
              <a:rPr lang="es-ES" sz="2400" b="1" dirty="0" smtClean="0"/>
              <a:t> </a:t>
            </a:r>
            <a:r>
              <a:rPr lang="es-ES" sz="2400" b="1" dirty="0"/>
              <a:t>respiratoria </a:t>
            </a:r>
            <a:endParaRPr lang="es-P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/>
              <a:t>Se </a:t>
            </a:r>
            <a:r>
              <a:rPr lang="es-ES" sz="2400" dirty="0"/>
              <a:t>utiliza para diagnosticar tumores en pacientes de riesgo y recidivas</a:t>
            </a:r>
            <a:r>
              <a:rPr lang="es-ES" sz="2400" dirty="0" smtClean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/>
              <a:t>Para </a:t>
            </a:r>
            <a:r>
              <a:rPr lang="es-ES" sz="2400" dirty="0"/>
              <a:t>diagnosticar infecciones en pacientes inmunodeprimidos y conocer con rapidez el tipo de germen.</a:t>
            </a:r>
            <a:endParaRPr lang="es-P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/>
              <a:t>Para </a:t>
            </a:r>
            <a:r>
              <a:rPr lang="es-ES" sz="2400" dirty="0"/>
              <a:t>otras patologías pulmonares.</a:t>
            </a:r>
            <a:endParaRPr lang="es-PE" sz="2400" dirty="0"/>
          </a:p>
        </p:txBody>
      </p:sp>
    </p:spTree>
    <p:extLst>
      <p:ext uri="{BB962C8B-B14F-4D97-AF65-F5344CB8AC3E}">
        <p14:creationId xmlns:p14="http://schemas.microsoft.com/office/powerpoint/2010/main" val="1589712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475656" y="1628800"/>
            <a:ext cx="61926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/>
              <a:t>·  Ventajas de estas citologías</a:t>
            </a:r>
            <a:endParaRPr lang="es-PE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sz="2400" dirty="0"/>
              <a:t>Fácil de obtener. </a:t>
            </a:r>
            <a:endParaRPr lang="es-ES" sz="24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sz="2400" dirty="0" smtClean="0"/>
              <a:t>Bajo </a:t>
            </a:r>
            <a:r>
              <a:rPr lang="es-ES" sz="2400" dirty="0"/>
              <a:t>coste, </a:t>
            </a:r>
            <a:endParaRPr lang="es-ES" sz="24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sz="2400" dirty="0" smtClean="0"/>
              <a:t>Resultados </a:t>
            </a:r>
            <a:r>
              <a:rPr lang="es-ES" sz="2400" dirty="0"/>
              <a:t>fiables, </a:t>
            </a:r>
            <a:endParaRPr lang="es-ES" sz="24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sz="2400" dirty="0" smtClean="0"/>
              <a:t>Procesado </a:t>
            </a:r>
            <a:r>
              <a:rPr lang="es-ES" sz="2400" dirty="0"/>
              <a:t>fiable, </a:t>
            </a:r>
            <a:endParaRPr lang="es-ES" sz="24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sz="2400" dirty="0" smtClean="0"/>
              <a:t>Diagnóstico </a:t>
            </a:r>
            <a:r>
              <a:rPr lang="es-ES" sz="2400" dirty="0"/>
              <a:t>rápido</a:t>
            </a:r>
            <a:endParaRPr lang="es-PE" sz="2400" dirty="0"/>
          </a:p>
        </p:txBody>
      </p:sp>
    </p:spTree>
    <p:extLst>
      <p:ext uri="{BB962C8B-B14F-4D97-AF65-F5344CB8AC3E}">
        <p14:creationId xmlns:p14="http://schemas.microsoft.com/office/powerpoint/2010/main" val="2389706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259632" y="1412776"/>
            <a:ext cx="64807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/>
              <a:t>Tipos de </a:t>
            </a:r>
            <a:r>
              <a:rPr lang="es-ES" sz="2400" b="1" dirty="0" smtClean="0"/>
              <a:t>muestras</a:t>
            </a:r>
          </a:p>
          <a:p>
            <a:endParaRPr lang="es-PE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sz="2400" dirty="0"/>
              <a:t>Esputos, </a:t>
            </a:r>
            <a:endParaRPr lang="es-ES" sz="24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sz="2400" dirty="0" smtClean="0"/>
              <a:t>BAS </a:t>
            </a:r>
            <a:r>
              <a:rPr lang="es-ES" sz="2400" dirty="0"/>
              <a:t>(bronco aspirado), </a:t>
            </a:r>
            <a:endParaRPr lang="es-ES" sz="24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sz="2400" dirty="0" smtClean="0"/>
              <a:t>Cepillado</a:t>
            </a:r>
            <a:r>
              <a:rPr lang="es-ES" sz="2400" dirty="0"/>
              <a:t>, </a:t>
            </a:r>
            <a:endParaRPr lang="es-ES" sz="24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sz="2400" dirty="0" smtClean="0"/>
              <a:t>BAL</a:t>
            </a:r>
            <a:r>
              <a:rPr lang="es-ES" sz="2400" dirty="0"/>
              <a:t>: lavado bronco alveolar, </a:t>
            </a:r>
            <a:endParaRPr lang="es-ES" sz="24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sz="2400" dirty="0" smtClean="0"/>
              <a:t>PAAF</a:t>
            </a:r>
            <a:endParaRPr lang="es-PE" sz="2400" dirty="0"/>
          </a:p>
        </p:txBody>
      </p:sp>
    </p:spTree>
    <p:extLst>
      <p:ext uri="{BB962C8B-B14F-4D97-AF65-F5344CB8AC3E}">
        <p14:creationId xmlns:p14="http://schemas.microsoft.com/office/powerpoint/2010/main" val="3233864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tbonline.info/media/uploads/images/sputum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00222"/>
            <a:ext cx="2411413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95536" y="548680"/>
            <a:ext cx="646246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altLang="es-PE" sz="2400" dirty="0" smtClean="0"/>
              <a:t>Los esputos se componen de moco</a:t>
            </a:r>
            <a:r>
              <a:rPr lang="es-ES" altLang="es-PE" sz="2400" dirty="0"/>
              <a:t>, </a:t>
            </a:r>
            <a:r>
              <a:rPr lang="es-ES" altLang="es-PE" sz="2400" dirty="0" smtClean="0"/>
              <a:t>células epiteliales, histiocitos   </a:t>
            </a:r>
            <a:r>
              <a:rPr lang="es-ES" altLang="es-PE" sz="2400" dirty="0"/>
              <a:t>y </a:t>
            </a:r>
            <a:r>
              <a:rPr lang="es-ES" altLang="es-PE" sz="2400" dirty="0" smtClean="0"/>
              <a:t>diversos elementos no </a:t>
            </a:r>
            <a:r>
              <a:rPr lang="es-ES" altLang="es-PE" sz="2400" dirty="0"/>
              <a:t>celulares que han sido producidas por el organismo o </a:t>
            </a:r>
            <a:r>
              <a:rPr lang="es-ES" altLang="es-PE" sz="2400" dirty="0" smtClean="0"/>
              <a:t>inhaladas.</a:t>
            </a:r>
            <a:endParaRPr lang="es-ES" altLang="es-P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altLang="es-PE" sz="2400" dirty="0" smtClean="0"/>
              <a:t>Puede ser obtenido de modo inducido o espontaneo.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altLang="es-PE" sz="2400" dirty="0" smtClean="0"/>
              <a:t>Pueden llegar al laboratorio en fresco o en láminas prefijadas.</a:t>
            </a:r>
          </a:p>
          <a:p>
            <a:r>
              <a:rPr lang="es-ES" altLang="es-PE" sz="2400" b="1" dirty="0" smtClean="0"/>
              <a:t>Es buena muestra cuando hay</a:t>
            </a:r>
            <a:r>
              <a:rPr lang="es-ES" altLang="es-PE" sz="2400" dirty="0" smtClean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altLang="es-PE" sz="2400" dirty="0" smtClean="0"/>
              <a:t>Muchos </a:t>
            </a:r>
            <a:r>
              <a:rPr lang="es-ES" altLang="es-PE" sz="2400" dirty="0"/>
              <a:t>macrófagos alveolares y pocas células ciliadas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altLang="es-PE" sz="2400" dirty="0"/>
              <a:t>Presencia de espirales de </a:t>
            </a:r>
            <a:r>
              <a:rPr lang="es-PE" altLang="es-PE" sz="2400" dirty="0" err="1"/>
              <a:t>Curschmann</a:t>
            </a:r>
            <a:endParaRPr lang="es-PE" altLang="es-P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altLang="es-PE" sz="2400" dirty="0"/>
          </a:p>
        </p:txBody>
      </p:sp>
    </p:spTree>
    <p:extLst>
      <p:ext uri="{BB962C8B-B14F-4D97-AF65-F5344CB8AC3E}">
        <p14:creationId xmlns:p14="http://schemas.microsoft.com/office/powerpoint/2010/main" val="1855410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18740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o">
  <a:themeElements>
    <a:clrScheme name="Aspect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o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285</TotalTime>
  <Words>959</Words>
  <Application>Microsoft Office PowerPoint</Application>
  <PresentationFormat>Presentación en pantalla (4:3)</PresentationFormat>
  <Paragraphs>151</Paragraphs>
  <Slides>45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46" baseType="lpstr">
      <vt:lpstr>Aspecto</vt:lpstr>
      <vt:lpstr>Citopatología de las vías respiratorias.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Tipos de células del aparato respiratorio</vt:lpstr>
      <vt:lpstr>Células  escamosas</vt:lpstr>
      <vt:lpstr>Células  cilíndricas </vt:lpstr>
      <vt:lpstr>Células bronquiolo alveolares </vt:lpstr>
      <vt:lpstr>Células de reserva</vt:lpstr>
      <vt:lpstr>Células de metaplasia escamosa.</vt:lpstr>
      <vt:lpstr>Células reactivas </vt:lpstr>
      <vt:lpstr>Histiocitos macrófagos </vt:lpstr>
      <vt:lpstr>leucocitos  pmn: eosinófilos</vt:lpstr>
      <vt:lpstr>Cristales de charcot  leydin </vt:lpstr>
      <vt:lpstr>Célula  vegetal </vt:lpstr>
      <vt:lpstr>Cuerpo ferruginoso </vt:lpstr>
      <vt:lpstr>Corpora amilacea </vt:lpstr>
      <vt:lpstr>candidiasis </vt:lpstr>
      <vt:lpstr>Citología maligna</vt:lpstr>
      <vt:lpstr>Adenocarcinoma </vt:lpstr>
      <vt:lpstr>adenocarcionoma</vt:lpstr>
      <vt:lpstr>Adenocarcinoma  en block cell</vt:lpstr>
      <vt:lpstr>Carcinoma escamoso</vt:lpstr>
      <vt:lpstr>Carcinoma escamoso</vt:lpstr>
      <vt:lpstr>Carcinoma escamoso en block cell.</vt:lpstr>
      <vt:lpstr>Carcinoma de células pequeñas</vt:lpstr>
      <vt:lpstr>Carcinoma a células pequeñas.</vt:lpstr>
      <vt:lpstr>Carcinoma a células pequeñas block cell</vt:lpstr>
      <vt:lpstr>Para preguntas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Citología del aparato respiratorio</dc:title>
  <dc:creator>user</dc:creator>
  <cp:lastModifiedBy>user</cp:lastModifiedBy>
  <cp:revision>29</cp:revision>
  <dcterms:created xsi:type="dcterms:W3CDTF">2014-11-27T02:14:34Z</dcterms:created>
  <dcterms:modified xsi:type="dcterms:W3CDTF">2014-11-28T17:06:57Z</dcterms:modified>
</cp:coreProperties>
</file>