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0"/>
  </p:notesMasterIdLst>
  <p:sldIdLst>
    <p:sldId id="256" r:id="rId2"/>
    <p:sldId id="285" r:id="rId3"/>
    <p:sldId id="358" r:id="rId4"/>
    <p:sldId id="350" r:id="rId5"/>
    <p:sldId id="288" r:id="rId6"/>
    <p:sldId id="349" r:id="rId7"/>
    <p:sldId id="359" r:id="rId8"/>
    <p:sldId id="360" r:id="rId9"/>
    <p:sldId id="354" r:id="rId10"/>
    <p:sldId id="282" r:id="rId11"/>
    <p:sldId id="286" r:id="rId12"/>
    <p:sldId id="291" r:id="rId13"/>
    <p:sldId id="292" r:id="rId14"/>
    <p:sldId id="294" r:id="rId15"/>
    <p:sldId id="293" r:id="rId16"/>
    <p:sldId id="289" r:id="rId17"/>
    <p:sldId id="287" r:id="rId18"/>
    <p:sldId id="290" r:id="rId19"/>
    <p:sldId id="361" r:id="rId20"/>
    <p:sldId id="362" r:id="rId21"/>
    <p:sldId id="365" r:id="rId22"/>
    <p:sldId id="367" r:id="rId23"/>
    <p:sldId id="368" r:id="rId24"/>
    <p:sldId id="369" r:id="rId25"/>
    <p:sldId id="370" r:id="rId26"/>
    <p:sldId id="366" r:id="rId27"/>
    <p:sldId id="371" r:id="rId28"/>
    <p:sldId id="372" r:id="rId29"/>
    <p:sldId id="373" r:id="rId30"/>
    <p:sldId id="374" r:id="rId31"/>
    <p:sldId id="375" r:id="rId32"/>
    <p:sldId id="376" r:id="rId33"/>
    <p:sldId id="377" r:id="rId34"/>
    <p:sldId id="378" r:id="rId35"/>
    <p:sldId id="379" r:id="rId36"/>
    <p:sldId id="382" r:id="rId37"/>
    <p:sldId id="330" r:id="rId38"/>
    <p:sldId id="389" r:id="rId39"/>
    <p:sldId id="307" r:id="rId40"/>
    <p:sldId id="309" r:id="rId41"/>
    <p:sldId id="355" r:id="rId42"/>
    <p:sldId id="356" r:id="rId43"/>
    <p:sldId id="308" r:id="rId44"/>
    <p:sldId id="310" r:id="rId45"/>
    <p:sldId id="364" r:id="rId46"/>
    <p:sldId id="363" r:id="rId47"/>
    <p:sldId id="284" r:id="rId48"/>
    <p:sldId id="278" r:id="rId49"/>
    <p:sldId id="276" r:id="rId50"/>
    <p:sldId id="275" r:id="rId51"/>
    <p:sldId id="387" r:id="rId52"/>
    <p:sldId id="388" r:id="rId53"/>
    <p:sldId id="331" r:id="rId54"/>
    <p:sldId id="332" r:id="rId55"/>
    <p:sldId id="333" r:id="rId56"/>
    <p:sldId id="383" r:id="rId57"/>
    <p:sldId id="393" r:id="rId58"/>
    <p:sldId id="295" r:id="rId59"/>
    <p:sldId id="296" r:id="rId60"/>
    <p:sldId id="390" r:id="rId61"/>
    <p:sldId id="391" r:id="rId62"/>
    <p:sldId id="392" r:id="rId63"/>
    <p:sldId id="336" r:id="rId64"/>
    <p:sldId id="395" r:id="rId65"/>
    <p:sldId id="297" r:id="rId66"/>
    <p:sldId id="269" r:id="rId67"/>
    <p:sldId id="298" r:id="rId68"/>
    <p:sldId id="299" r:id="rId69"/>
    <p:sldId id="394" r:id="rId70"/>
    <p:sldId id="302" r:id="rId71"/>
    <p:sldId id="305" r:id="rId72"/>
    <p:sldId id="306" r:id="rId73"/>
    <p:sldId id="396" r:id="rId74"/>
    <p:sldId id="353" r:id="rId75"/>
    <p:sldId id="351" r:id="rId76"/>
    <p:sldId id="352" r:id="rId77"/>
    <p:sldId id="300" r:id="rId78"/>
    <p:sldId id="301" r:id="rId79"/>
    <p:sldId id="341" r:id="rId80"/>
    <p:sldId id="357" r:id="rId81"/>
    <p:sldId id="339" r:id="rId82"/>
    <p:sldId id="338" r:id="rId83"/>
    <p:sldId id="346" r:id="rId84"/>
    <p:sldId id="347" r:id="rId85"/>
    <p:sldId id="342" r:id="rId86"/>
    <p:sldId id="343" r:id="rId87"/>
    <p:sldId id="344" r:id="rId88"/>
    <p:sldId id="340" r:id="rId89"/>
  </p:sldIdLst>
  <p:sldSz cx="9144000" cy="6858000" type="screen4x3"/>
  <p:notesSz cx="6858000" cy="9144000"/>
  <p:custDataLst>
    <p:tags r:id="rId91"/>
  </p:custDataLst>
  <p:defaultTextStyle>
    <a:defPPr>
      <a:defRPr lang="es-P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25" autoAdjust="0"/>
  </p:normalViewPr>
  <p:slideViewPr>
    <p:cSldViewPr>
      <p:cViewPr varScale="1">
        <p:scale>
          <a:sx n="66" d="100"/>
          <a:sy n="66" d="100"/>
        </p:scale>
        <p:origin x="-1056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5F2B27-6CD7-49A0-8942-7EDFF953F6C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</dgm:pt>
    <dgm:pt modelId="{1A1F6F39-18C8-448A-A984-98FE086E9BFE}">
      <dgm:prSet phldrT="[Texto]"/>
      <dgm:spPr/>
      <dgm:t>
        <a:bodyPr/>
        <a:lstStyle/>
        <a:p>
          <a:r>
            <a:rPr lang="es-PE" dirty="0" err="1" smtClean="0"/>
            <a:t>Metaplasia</a:t>
          </a:r>
          <a:r>
            <a:rPr lang="es-PE" dirty="0" smtClean="0"/>
            <a:t> escamosa</a:t>
          </a:r>
          <a:endParaRPr lang="es-PE" dirty="0"/>
        </a:p>
      </dgm:t>
    </dgm:pt>
    <dgm:pt modelId="{C039F30D-DFD0-4DA9-A312-11EDE805F2A9}" type="parTrans" cxnId="{1D2F8962-9A8E-4CF4-9B0B-FEC0A76DD6A6}">
      <dgm:prSet/>
      <dgm:spPr/>
      <dgm:t>
        <a:bodyPr/>
        <a:lstStyle/>
        <a:p>
          <a:endParaRPr lang="es-PE"/>
        </a:p>
      </dgm:t>
    </dgm:pt>
    <dgm:pt modelId="{D176AAB2-BF83-4169-B356-28675A3B7487}" type="sibTrans" cxnId="{1D2F8962-9A8E-4CF4-9B0B-FEC0A76DD6A6}">
      <dgm:prSet/>
      <dgm:spPr/>
      <dgm:t>
        <a:bodyPr/>
        <a:lstStyle/>
        <a:p>
          <a:endParaRPr lang="es-PE"/>
        </a:p>
      </dgm:t>
    </dgm:pt>
    <dgm:pt modelId="{E9692119-BC15-4679-AB69-2B58ABAD12FE}">
      <dgm:prSet phldrT="[Texto]"/>
      <dgm:spPr/>
      <dgm:t>
        <a:bodyPr/>
        <a:lstStyle/>
        <a:p>
          <a:r>
            <a:rPr lang="es-PE" dirty="0" err="1" smtClean="0"/>
            <a:t>Metaplasia</a:t>
          </a:r>
          <a:r>
            <a:rPr lang="es-PE" dirty="0" smtClean="0"/>
            <a:t> </a:t>
          </a:r>
          <a:r>
            <a:rPr lang="es-PE" dirty="0" err="1" smtClean="0"/>
            <a:t>tubal</a:t>
          </a:r>
          <a:endParaRPr lang="es-PE" dirty="0"/>
        </a:p>
      </dgm:t>
    </dgm:pt>
    <dgm:pt modelId="{08A64FB7-DEFD-45F3-AEEC-9698393FA86B}" type="parTrans" cxnId="{498D6A00-F82B-45FE-8DFB-915452AB55DC}">
      <dgm:prSet/>
      <dgm:spPr/>
      <dgm:t>
        <a:bodyPr/>
        <a:lstStyle/>
        <a:p>
          <a:endParaRPr lang="es-PE"/>
        </a:p>
      </dgm:t>
    </dgm:pt>
    <dgm:pt modelId="{14BC1F55-1384-493B-B100-B97AA3CD04E2}" type="sibTrans" cxnId="{498D6A00-F82B-45FE-8DFB-915452AB55DC}">
      <dgm:prSet/>
      <dgm:spPr/>
      <dgm:t>
        <a:bodyPr/>
        <a:lstStyle/>
        <a:p>
          <a:endParaRPr lang="es-PE"/>
        </a:p>
      </dgm:t>
    </dgm:pt>
    <dgm:pt modelId="{64BC4D08-CDAC-4C69-91F3-D21E8E903497}">
      <dgm:prSet phldrT="[Texto]"/>
      <dgm:spPr/>
      <dgm:t>
        <a:bodyPr/>
        <a:lstStyle/>
        <a:p>
          <a:r>
            <a:rPr lang="es-PE" dirty="0" err="1" smtClean="0"/>
            <a:t>Metaplasia</a:t>
          </a:r>
          <a:endParaRPr lang="es-PE" dirty="0" smtClean="0"/>
        </a:p>
        <a:p>
          <a:r>
            <a:rPr lang="es-PE" dirty="0" smtClean="0"/>
            <a:t>transicional</a:t>
          </a:r>
          <a:endParaRPr lang="es-PE" dirty="0"/>
        </a:p>
      </dgm:t>
    </dgm:pt>
    <dgm:pt modelId="{B2C0441F-1161-44CD-AA99-547A6BCCDB3D}" type="parTrans" cxnId="{8E08DAB1-40E1-4B2C-B6F7-07184A2234D4}">
      <dgm:prSet/>
      <dgm:spPr/>
      <dgm:t>
        <a:bodyPr/>
        <a:lstStyle/>
        <a:p>
          <a:endParaRPr lang="es-PE"/>
        </a:p>
      </dgm:t>
    </dgm:pt>
    <dgm:pt modelId="{63F75BD6-26E6-4033-9DB6-4D477A693E1E}" type="sibTrans" cxnId="{8E08DAB1-40E1-4B2C-B6F7-07184A2234D4}">
      <dgm:prSet/>
      <dgm:spPr/>
      <dgm:t>
        <a:bodyPr/>
        <a:lstStyle/>
        <a:p>
          <a:endParaRPr lang="es-PE"/>
        </a:p>
      </dgm:t>
    </dgm:pt>
    <dgm:pt modelId="{50C6369A-2E12-47FC-BEF5-D51FBA728082}" type="pres">
      <dgm:prSet presAssocID="{2F5F2B27-6CD7-49A0-8942-7EDFF953F6C3}" presName="theList" presStyleCnt="0">
        <dgm:presLayoutVars>
          <dgm:dir/>
          <dgm:animLvl val="lvl"/>
          <dgm:resizeHandles val="exact"/>
        </dgm:presLayoutVars>
      </dgm:prSet>
      <dgm:spPr/>
    </dgm:pt>
    <dgm:pt modelId="{425FB112-0CC4-45D4-B7E6-0A829D3AFCD2}" type="pres">
      <dgm:prSet presAssocID="{1A1F6F39-18C8-448A-A984-98FE086E9BFE}" presName="compNode" presStyleCnt="0"/>
      <dgm:spPr/>
    </dgm:pt>
    <dgm:pt modelId="{157F2847-EC51-4405-BB60-5674051F5A13}" type="pres">
      <dgm:prSet presAssocID="{1A1F6F39-18C8-448A-A984-98FE086E9BFE}" presName="aNode" presStyleLbl="bgShp" presStyleIdx="0" presStyleCnt="3"/>
      <dgm:spPr/>
      <dgm:t>
        <a:bodyPr/>
        <a:lstStyle/>
        <a:p>
          <a:endParaRPr lang="es-PE"/>
        </a:p>
      </dgm:t>
    </dgm:pt>
    <dgm:pt modelId="{1A0ECD34-A357-4F75-A305-0F323E9D061E}" type="pres">
      <dgm:prSet presAssocID="{1A1F6F39-18C8-448A-A984-98FE086E9BFE}" presName="textNode" presStyleLbl="bgShp" presStyleIdx="0" presStyleCnt="3"/>
      <dgm:spPr/>
      <dgm:t>
        <a:bodyPr/>
        <a:lstStyle/>
        <a:p>
          <a:endParaRPr lang="es-PE"/>
        </a:p>
      </dgm:t>
    </dgm:pt>
    <dgm:pt modelId="{08D3C0A3-6201-46EC-81CD-93B850DF23BB}" type="pres">
      <dgm:prSet presAssocID="{1A1F6F39-18C8-448A-A984-98FE086E9BFE}" presName="compChildNode" presStyleCnt="0"/>
      <dgm:spPr/>
    </dgm:pt>
    <dgm:pt modelId="{C4253B2D-4BCD-4679-8EDA-B9DAC7103569}" type="pres">
      <dgm:prSet presAssocID="{1A1F6F39-18C8-448A-A984-98FE086E9BFE}" presName="theInnerList" presStyleCnt="0"/>
      <dgm:spPr/>
    </dgm:pt>
    <dgm:pt modelId="{D0620DEF-C9CD-4D4A-AB3B-A11AC12693C9}" type="pres">
      <dgm:prSet presAssocID="{1A1F6F39-18C8-448A-A984-98FE086E9BFE}" presName="aSpace" presStyleCnt="0"/>
      <dgm:spPr/>
    </dgm:pt>
    <dgm:pt modelId="{85E7706E-4E20-4E73-A6B2-CDCA707BC3A1}" type="pres">
      <dgm:prSet presAssocID="{E9692119-BC15-4679-AB69-2B58ABAD12FE}" presName="compNode" presStyleCnt="0"/>
      <dgm:spPr/>
    </dgm:pt>
    <dgm:pt modelId="{0BAF8F91-1B12-4B97-AEBA-0AB72B31FE8F}" type="pres">
      <dgm:prSet presAssocID="{E9692119-BC15-4679-AB69-2B58ABAD12FE}" presName="aNode" presStyleLbl="bgShp" presStyleIdx="1" presStyleCnt="3"/>
      <dgm:spPr/>
      <dgm:t>
        <a:bodyPr/>
        <a:lstStyle/>
        <a:p>
          <a:endParaRPr lang="es-PE"/>
        </a:p>
      </dgm:t>
    </dgm:pt>
    <dgm:pt modelId="{CC8E3329-2D95-444D-B812-DEB52CE77691}" type="pres">
      <dgm:prSet presAssocID="{E9692119-BC15-4679-AB69-2B58ABAD12FE}" presName="textNode" presStyleLbl="bgShp" presStyleIdx="1" presStyleCnt="3"/>
      <dgm:spPr/>
      <dgm:t>
        <a:bodyPr/>
        <a:lstStyle/>
        <a:p>
          <a:endParaRPr lang="es-PE"/>
        </a:p>
      </dgm:t>
    </dgm:pt>
    <dgm:pt modelId="{2918417C-92A8-497A-9BC8-AF43F583BA92}" type="pres">
      <dgm:prSet presAssocID="{E9692119-BC15-4679-AB69-2B58ABAD12FE}" presName="compChildNode" presStyleCnt="0"/>
      <dgm:spPr/>
    </dgm:pt>
    <dgm:pt modelId="{61771B8A-1F33-4CDB-A5C1-5CE86A7513FC}" type="pres">
      <dgm:prSet presAssocID="{E9692119-BC15-4679-AB69-2B58ABAD12FE}" presName="theInnerList" presStyleCnt="0"/>
      <dgm:spPr/>
    </dgm:pt>
    <dgm:pt modelId="{67D2FB94-CBAA-4763-AAC1-0057A3123F52}" type="pres">
      <dgm:prSet presAssocID="{E9692119-BC15-4679-AB69-2B58ABAD12FE}" presName="aSpace" presStyleCnt="0"/>
      <dgm:spPr/>
    </dgm:pt>
    <dgm:pt modelId="{E40C38A9-820E-4F41-8B5E-309A00A34C82}" type="pres">
      <dgm:prSet presAssocID="{64BC4D08-CDAC-4C69-91F3-D21E8E903497}" presName="compNode" presStyleCnt="0"/>
      <dgm:spPr/>
    </dgm:pt>
    <dgm:pt modelId="{FF0BFAB5-7C3C-47E0-B461-07B131488631}" type="pres">
      <dgm:prSet presAssocID="{64BC4D08-CDAC-4C69-91F3-D21E8E903497}" presName="aNode" presStyleLbl="bgShp" presStyleIdx="2" presStyleCnt="3"/>
      <dgm:spPr/>
      <dgm:t>
        <a:bodyPr/>
        <a:lstStyle/>
        <a:p>
          <a:endParaRPr lang="es-PE"/>
        </a:p>
      </dgm:t>
    </dgm:pt>
    <dgm:pt modelId="{EA926C73-7F86-40FB-9FCA-3102F813F4FE}" type="pres">
      <dgm:prSet presAssocID="{64BC4D08-CDAC-4C69-91F3-D21E8E903497}" presName="textNode" presStyleLbl="bgShp" presStyleIdx="2" presStyleCnt="3"/>
      <dgm:spPr/>
      <dgm:t>
        <a:bodyPr/>
        <a:lstStyle/>
        <a:p>
          <a:endParaRPr lang="es-PE"/>
        </a:p>
      </dgm:t>
    </dgm:pt>
    <dgm:pt modelId="{398C4896-039F-464C-A7D8-2E8691D4B4C5}" type="pres">
      <dgm:prSet presAssocID="{64BC4D08-CDAC-4C69-91F3-D21E8E903497}" presName="compChildNode" presStyleCnt="0"/>
      <dgm:spPr/>
    </dgm:pt>
    <dgm:pt modelId="{3133E68A-FB9F-4819-8B3F-BE1D508354A2}" type="pres">
      <dgm:prSet presAssocID="{64BC4D08-CDAC-4C69-91F3-D21E8E903497}" presName="theInnerList" presStyleCnt="0"/>
      <dgm:spPr/>
    </dgm:pt>
  </dgm:ptLst>
  <dgm:cxnLst>
    <dgm:cxn modelId="{2E3BE34D-3176-40B1-BCFB-50945024E85E}" type="presOf" srcId="{64BC4D08-CDAC-4C69-91F3-D21E8E903497}" destId="{FF0BFAB5-7C3C-47E0-B461-07B131488631}" srcOrd="0" destOrd="0" presId="urn:microsoft.com/office/officeart/2005/8/layout/lProcess2"/>
    <dgm:cxn modelId="{498D6A00-F82B-45FE-8DFB-915452AB55DC}" srcId="{2F5F2B27-6CD7-49A0-8942-7EDFF953F6C3}" destId="{E9692119-BC15-4679-AB69-2B58ABAD12FE}" srcOrd="1" destOrd="0" parTransId="{08A64FB7-DEFD-45F3-AEEC-9698393FA86B}" sibTransId="{14BC1F55-1384-493B-B100-B97AA3CD04E2}"/>
    <dgm:cxn modelId="{98FBA990-A32F-4F1E-9085-AD1B10C1461C}" type="presOf" srcId="{E9692119-BC15-4679-AB69-2B58ABAD12FE}" destId="{CC8E3329-2D95-444D-B812-DEB52CE77691}" srcOrd="1" destOrd="0" presId="urn:microsoft.com/office/officeart/2005/8/layout/lProcess2"/>
    <dgm:cxn modelId="{8E08DAB1-40E1-4B2C-B6F7-07184A2234D4}" srcId="{2F5F2B27-6CD7-49A0-8942-7EDFF953F6C3}" destId="{64BC4D08-CDAC-4C69-91F3-D21E8E903497}" srcOrd="2" destOrd="0" parTransId="{B2C0441F-1161-44CD-AA99-547A6BCCDB3D}" sibTransId="{63F75BD6-26E6-4033-9DB6-4D477A693E1E}"/>
    <dgm:cxn modelId="{37C713F9-BE55-4E0E-A561-A8B1BA648DDB}" type="presOf" srcId="{1A1F6F39-18C8-448A-A984-98FE086E9BFE}" destId="{1A0ECD34-A357-4F75-A305-0F323E9D061E}" srcOrd="1" destOrd="0" presId="urn:microsoft.com/office/officeart/2005/8/layout/lProcess2"/>
    <dgm:cxn modelId="{5A2C3D5F-869A-4F7B-AD2C-ECA9CFDC34A5}" type="presOf" srcId="{1A1F6F39-18C8-448A-A984-98FE086E9BFE}" destId="{157F2847-EC51-4405-BB60-5674051F5A13}" srcOrd="0" destOrd="0" presId="urn:microsoft.com/office/officeart/2005/8/layout/lProcess2"/>
    <dgm:cxn modelId="{1D2F8962-9A8E-4CF4-9B0B-FEC0A76DD6A6}" srcId="{2F5F2B27-6CD7-49A0-8942-7EDFF953F6C3}" destId="{1A1F6F39-18C8-448A-A984-98FE086E9BFE}" srcOrd="0" destOrd="0" parTransId="{C039F30D-DFD0-4DA9-A312-11EDE805F2A9}" sibTransId="{D176AAB2-BF83-4169-B356-28675A3B7487}"/>
    <dgm:cxn modelId="{08D5FA81-6AA7-4120-AA1F-7B26A53B817A}" type="presOf" srcId="{2F5F2B27-6CD7-49A0-8942-7EDFF953F6C3}" destId="{50C6369A-2E12-47FC-BEF5-D51FBA728082}" srcOrd="0" destOrd="0" presId="urn:microsoft.com/office/officeart/2005/8/layout/lProcess2"/>
    <dgm:cxn modelId="{920FEB4E-A1B0-4D4D-B2D0-7A27B37F0B29}" type="presOf" srcId="{64BC4D08-CDAC-4C69-91F3-D21E8E903497}" destId="{EA926C73-7F86-40FB-9FCA-3102F813F4FE}" srcOrd="1" destOrd="0" presId="urn:microsoft.com/office/officeart/2005/8/layout/lProcess2"/>
    <dgm:cxn modelId="{B159001B-5CD5-491B-A6A9-E0A68608A79C}" type="presOf" srcId="{E9692119-BC15-4679-AB69-2B58ABAD12FE}" destId="{0BAF8F91-1B12-4B97-AEBA-0AB72B31FE8F}" srcOrd="0" destOrd="0" presId="urn:microsoft.com/office/officeart/2005/8/layout/lProcess2"/>
    <dgm:cxn modelId="{7AD5FD59-623B-489F-B73C-0895E2D1C436}" type="presParOf" srcId="{50C6369A-2E12-47FC-BEF5-D51FBA728082}" destId="{425FB112-0CC4-45D4-B7E6-0A829D3AFCD2}" srcOrd="0" destOrd="0" presId="urn:microsoft.com/office/officeart/2005/8/layout/lProcess2"/>
    <dgm:cxn modelId="{3A42FFED-A9E8-4482-A801-3F3BA0689AB6}" type="presParOf" srcId="{425FB112-0CC4-45D4-B7E6-0A829D3AFCD2}" destId="{157F2847-EC51-4405-BB60-5674051F5A13}" srcOrd="0" destOrd="0" presId="urn:microsoft.com/office/officeart/2005/8/layout/lProcess2"/>
    <dgm:cxn modelId="{66C78822-8E4B-4B1E-82D6-F8B1A66FD2CC}" type="presParOf" srcId="{425FB112-0CC4-45D4-B7E6-0A829D3AFCD2}" destId="{1A0ECD34-A357-4F75-A305-0F323E9D061E}" srcOrd="1" destOrd="0" presId="urn:microsoft.com/office/officeart/2005/8/layout/lProcess2"/>
    <dgm:cxn modelId="{8DE5A9EF-B477-47CB-8B3D-4D2E9DAFEDEB}" type="presParOf" srcId="{425FB112-0CC4-45D4-B7E6-0A829D3AFCD2}" destId="{08D3C0A3-6201-46EC-81CD-93B850DF23BB}" srcOrd="2" destOrd="0" presId="urn:microsoft.com/office/officeart/2005/8/layout/lProcess2"/>
    <dgm:cxn modelId="{7215EAA3-FA65-42CA-A3AC-6939D6BC6385}" type="presParOf" srcId="{08D3C0A3-6201-46EC-81CD-93B850DF23BB}" destId="{C4253B2D-4BCD-4679-8EDA-B9DAC7103569}" srcOrd="0" destOrd="0" presId="urn:microsoft.com/office/officeart/2005/8/layout/lProcess2"/>
    <dgm:cxn modelId="{A2369968-5126-463B-933D-B4639F3A2EF5}" type="presParOf" srcId="{50C6369A-2E12-47FC-BEF5-D51FBA728082}" destId="{D0620DEF-C9CD-4D4A-AB3B-A11AC12693C9}" srcOrd="1" destOrd="0" presId="urn:microsoft.com/office/officeart/2005/8/layout/lProcess2"/>
    <dgm:cxn modelId="{9D1FAFB9-1F03-48E5-9AAA-2BB847EA47A4}" type="presParOf" srcId="{50C6369A-2E12-47FC-BEF5-D51FBA728082}" destId="{85E7706E-4E20-4E73-A6B2-CDCA707BC3A1}" srcOrd="2" destOrd="0" presId="urn:microsoft.com/office/officeart/2005/8/layout/lProcess2"/>
    <dgm:cxn modelId="{63F38719-FB6D-4A28-92B7-07B4A5EEA721}" type="presParOf" srcId="{85E7706E-4E20-4E73-A6B2-CDCA707BC3A1}" destId="{0BAF8F91-1B12-4B97-AEBA-0AB72B31FE8F}" srcOrd="0" destOrd="0" presId="urn:microsoft.com/office/officeart/2005/8/layout/lProcess2"/>
    <dgm:cxn modelId="{FAA709DE-4ED7-4044-82AB-F52B0F9544BB}" type="presParOf" srcId="{85E7706E-4E20-4E73-A6B2-CDCA707BC3A1}" destId="{CC8E3329-2D95-444D-B812-DEB52CE77691}" srcOrd="1" destOrd="0" presId="urn:microsoft.com/office/officeart/2005/8/layout/lProcess2"/>
    <dgm:cxn modelId="{5D76A620-4162-4583-91D1-E92640EEB214}" type="presParOf" srcId="{85E7706E-4E20-4E73-A6B2-CDCA707BC3A1}" destId="{2918417C-92A8-497A-9BC8-AF43F583BA92}" srcOrd="2" destOrd="0" presId="urn:microsoft.com/office/officeart/2005/8/layout/lProcess2"/>
    <dgm:cxn modelId="{EDBDEA1D-A845-40F1-97DC-63BF1A69C8B7}" type="presParOf" srcId="{2918417C-92A8-497A-9BC8-AF43F583BA92}" destId="{61771B8A-1F33-4CDB-A5C1-5CE86A7513FC}" srcOrd="0" destOrd="0" presId="urn:microsoft.com/office/officeart/2005/8/layout/lProcess2"/>
    <dgm:cxn modelId="{8CC9A325-570C-4242-8CB4-56EB53861511}" type="presParOf" srcId="{50C6369A-2E12-47FC-BEF5-D51FBA728082}" destId="{67D2FB94-CBAA-4763-AAC1-0057A3123F52}" srcOrd="3" destOrd="0" presId="urn:microsoft.com/office/officeart/2005/8/layout/lProcess2"/>
    <dgm:cxn modelId="{8AA137D1-CFF3-441E-9E2C-C6F57E89B869}" type="presParOf" srcId="{50C6369A-2E12-47FC-BEF5-D51FBA728082}" destId="{E40C38A9-820E-4F41-8B5E-309A00A34C82}" srcOrd="4" destOrd="0" presId="urn:microsoft.com/office/officeart/2005/8/layout/lProcess2"/>
    <dgm:cxn modelId="{14CFE5C4-2971-46A4-849B-3EF2E1C8C5DC}" type="presParOf" srcId="{E40C38A9-820E-4F41-8B5E-309A00A34C82}" destId="{FF0BFAB5-7C3C-47E0-B461-07B131488631}" srcOrd="0" destOrd="0" presId="urn:microsoft.com/office/officeart/2005/8/layout/lProcess2"/>
    <dgm:cxn modelId="{EE271941-54EE-4FCB-AFAA-127CB730AFE0}" type="presParOf" srcId="{E40C38A9-820E-4F41-8B5E-309A00A34C82}" destId="{EA926C73-7F86-40FB-9FCA-3102F813F4FE}" srcOrd="1" destOrd="0" presId="urn:microsoft.com/office/officeart/2005/8/layout/lProcess2"/>
    <dgm:cxn modelId="{0192B373-27B2-4E71-A329-F9B4A515989B}" type="presParOf" srcId="{E40C38A9-820E-4F41-8B5E-309A00A34C82}" destId="{398C4896-039F-464C-A7D8-2E8691D4B4C5}" srcOrd="2" destOrd="0" presId="urn:microsoft.com/office/officeart/2005/8/layout/lProcess2"/>
    <dgm:cxn modelId="{E92246C4-BDCA-4093-921B-FDC3FB64CDEE}" type="presParOf" srcId="{398C4896-039F-464C-A7D8-2E8691D4B4C5}" destId="{3133E68A-FB9F-4819-8B3F-BE1D508354A2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7F2847-EC51-4405-BB60-5674051F5A13}">
      <dsp:nvSpPr>
        <dsp:cNvPr id="0" name=""/>
        <dsp:cNvSpPr/>
      </dsp:nvSpPr>
      <dsp:spPr>
        <a:xfrm>
          <a:off x="1004" y="0"/>
          <a:ext cx="2611933" cy="43894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200" kern="1200" dirty="0" err="1" smtClean="0"/>
            <a:t>Metaplasia</a:t>
          </a:r>
          <a:r>
            <a:rPr lang="es-PE" sz="3200" kern="1200" dirty="0" smtClean="0"/>
            <a:t> escamosa</a:t>
          </a:r>
          <a:endParaRPr lang="es-PE" sz="3200" kern="1200" dirty="0"/>
        </a:p>
      </dsp:txBody>
      <dsp:txXfrm>
        <a:off x="1004" y="0"/>
        <a:ext cx="2611933" cy="1316831"/>
      </dsp:txXfrm>
    </dsp:sp>
    <dsp:sp modelId="{0BAF8F91-1B12-4B97-AEBA-0AB72B31FE8F}">
      <dsp:nvSpPr>
        <dsp:cNvPr id="0" name=""/>
        <dsp:cNvSpPr/>
      </dsp:nvSpPr>
      <dsp:spPr>
        <a:xfrm>
          <a:off x="2808833" y="0"/>
          <a:ext cx="2611933" cy="43894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200" kern="1200" dirty="0" err="1" smtClean="0"/>
            <a:t>Metaplasia</a:t>
          </a:r>
          <a:r>
            <a:rPr lang="es-PE" sz="3200" kern="1200" dirty="0" smtClean="0"/>
            <a:t> </a:t>
          </a:r>
          <a:r>
            <a:rPr lang="es-PE" sz="3200" kern="1200" dirty="0" err="1" smtClean="0"/>
            <a:t>tubal</a:t>
          </a:r>
          <a:endParaRPr lang="es-PE" sz="3200" kern="1200" dirty="0"/>
        </a:p>
      </dsp:txBody>
      <dsp:txXfrm>
        <a:off x="2808833" y="0"/>
        <a:ext cx="2611933" cy="1316831"/>
      </dsp:txXfrm>
    </dsp:sp>
    <dsp:sp modelId="{FF0BFAB5-7C3C-47E0-B461-07B131488631}">
      <dsp:nvSpPr>
        <dsp:cNvPr id="0" name=""/>
        <dsp:cNvSpPr/>
      </dsp:nvSpPr>
      <dsp:spPr>
        <a:xfrm>
          <a:off x="5616661" y="0"/>
          <a:ext cx="2611933" cy="43894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200" kern="1200" dirty="0" err="1" smtClean="0"/>
            <a:t>Metaplasia</a:t>
          </a:r>
          <a:endParaRPr lang="es-PE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200" kern="1200" dirty="0" smtClean="0"/>
            <a:t>transicional</a:t>
          </a:r>
          <a:endParaRPr lang="es-PE" sz="3200" kern="1200" dirty="0"/>
        </a:p>
      </dsp:txBody>
      <dsp:txXfrm>
        <a:off x="5616661" y="0"/>
        <a:ext cx="2611933" cy="1316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5BFD233-BE70-4C34-82F8-35CF9D6D7CA9}" type="datetimeFigureOut">
              <a:rPr lang="es-PE"/>
              <a:pPr>
                <a:defRPr/>
              </a:pPr>
              <a:t>28/11/2014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PE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PE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F6F36E5-82C0-472D-BFDD-9B36E4DC5DA6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PE" smtClean="0"/>
              <a:t>EL HOMBRE DA CARAL ESTADIO Y GRABADOS DE CARAL</a:t>
            </a:r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6C442B-F099-45B2-8E89-7156EF5BBF04}" type="slidenum">
              <a:rPr lang="es-PE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P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PE" smtClean="0"/>
              <a:t>Chavin 327 ac</a:t>
            </a:r>
          </a:p>
        </p:txBody>
      </p:sp>
      <p:sp>
        <p:nvSpPr>
          <p:cNvPr id="931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8B1A56-436E-47D2-92FF-80819D58A1D0}" type="slidenum">
              <a:rPr lang="es-PE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s-P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dirty="0" smtClean="0"/>
              <a:t>Durante el desarrollo embrionario, en ausencia de cromosoma Y, se producen una serie de cambios que conducirán a la diferenciación de las </a:t>
            </a:r>
            <a:r>
              <a:rPr lang="es-PE" dirty="0" err="1" smtClean="0"/>
              <a:t>gonadas</a:t>
            </a:r>
            <a:r>
              <a:rPr lang="es-PE" dirty="0" smtClean="0"/>
              <a:t> indiferenciadas en ovarios, y al desarrollo de los conductos de </a:t>
            </a:r>
            <a:r>
              <a:rPr lang="es-PE" dirty="0" err="1" smtClean="0"/>
              <a:t>Muller</a:t>
            </a:r>
            <a:r>
              <a:rPr lang="es-PE" dirty="0" smtClean="0"/>
              <a:t>, que se fusionan en su parte inferior formar el cuerpo y el cuello del útero .En su extremo superior se convierten en las trompas de Falopio.</a:t>
            </a:r>
            <a:br>
              <a:rPr lang="es-PE" dirty="0" smtClean="0"/>
            </a:br>
            <a:r>
              <a:rPr lang="es-PE" dirty="0" smtClean="0"/>
              <a:t>El embrión de 4 semanas posee una cloaca en su extremo caudal, que a partir de ese momento y hasta la semana 7 se dividirá en dos partes por el descenso de una delgada pared o cresta mesodérmica: seno urogenital y conducto </a:t>
            </a:r>
            <a:r>
              <a:rPr lang="es-PE" dirty="0" err="1" smtClean="0"/>
              <a:t>anorectal</a:t>
            </a:r>
            <a:r>
              <a:rPr lang="es-PE" dirty="0" smtClean="0"/>
              <a:t>. El seno urogenital (endodérmico) tiene una parte superior que originará la vejiga, un extremo que formará la parte final de la uretra y una zona media que en el hombre formará la uretra prostática y membranosa.(hacia el 3er mes una parte de la uretra dará lugar a la próstata por evaginación, y a las glándulas uretrales en la mujer). El descenso del útero rudimentario produce un estímulo para la aparición de los bulbos </a:t>
            </a:r>
            <a:r>
              <a:rPr lang="es-PE" dirty="0" err="1" smtClean="0"/>
              <a:t>sinovaginales</a:t>
            </a:r>
            <a:r>
              <a:rPr lang="es-PE" dirty="0" smtClean="0"/>
              <a:t>, de origen endodérmico, que son en principio sólidos y luego se ahuecan para formar el tercio inferior de la vagina. El tercio superior de la vagina es mesodérmico pues se origina en la parte caudal de los conductos de </a:t>
            </a:r>
            <a:r>
              <a:rPr lang="es-PE" dirty="0" err="1" smtClean="0"/>
              <a:t>Muller</a:t>
            </a:r>
            <a:r>
              <a:rPr lang="es-PE" dirty="0" smtClean="0"/>
              <a:t> fusionados. </a:t>
            </a:r>
            <a:br>
              <a:rPr lang="es-PE" dirty="0" smtClean="0"/>
            </a:br>
            <a:r>
              <a:rPr lang="es-PE" dirty="0" smtClean="0"/>
              <a:t>Como se aprecia en esta breve descripción, los aparatos genitales y urinarios están relacionados embriológicamente, lo que explica la persistencia, durante la vida adulta, de pequeños focos celulares que se intercalan entre los tejidos de un órgano al cual no pertenecerían y pueden multiplicarse por acción de diversos estímulos. </a:t>
            </a:r>
            <a:br>
              <a:rPr lang="es-PE" dirty="0" smtClean="0"/>
            </a:br>
            <a:r>
              <a:rPr lang="es-PE" dirty="0" smtClean="0"/>
              <a:t>La presencia de epitelio de tipo </a:t>
            </a:r>
            <a:r>
              <a:rPr lang="es-PE" dirty="0" err="1" smtClean="0"/>
              <a:t>pavimentoso</a:t>
            </a:r>
            <a:r>
              <a:rPr lang="es-PE" dirty="0" smtClean="0"/>
              <a:t> en vejiga y uretra, recubiertos fundamentalmente por epitelio de transición (</a:t>
            </a:r>
            <a:r>
              <a:rPr lang="es-PE" dirty="0" err="1" smtClean="0"/>
              <a:t>urotelio</a:t>
            </a:r>
            <a:r>
              <a:rPr lang="es-PE" dirty="0" smtClean="0"/>
              <a:t>), es un hecho conocido que se utiliza con fines prácticos al realizar </a:t>
            </a:r>
            <a:r>
              <a:rPr lang="es-PE" dirty="0" err="1" smtClean="0"/>
              <a:t>urocitogramas</a:t>
            </a:r>
            <a:r>
              <a:rPr lang="es-PE" dirty="0" smtClean="0"/>
              <a:t>.</a:t>
            </a:r>
            <a:br>
              <a:rPr lang="es-PE" dirty="0" smtClean="0"/>
            </a:br>
            <a:r>
              <a:rPr lang="es-PE" dirty="0" smtClean="0"/>
              <a:t>Inversamente, en el epitelio </a:t>
            </a:r>
            <a:r>
              <a:rPr lang="es-PE" dirty="0" err="1" smtClean="0"/>
              <a:t>mulleriano</a:t>
            </a:r>
            <a:r>
              <a:rPr lang="es-PE" dirty="0" smtClean="0"/>
              <a:t> que tapiza útero, trompas y parte de vagina, existen células poco diferenciadas que frente a ciertos estímulos podrían sufrir una diferenciación parcial a células </a:t>
            </a:r>
            <a:r>
              <a:rPr lang="es-PE" dirty="0" err="1" smtClean="0"/>
              <a:t>uroteliales</a:t>
            </a:r>
            <a:r>
              <a:rPr lang="es-PE" dirty="0" smtClean="0"/>
              <a:t>. Este es el caso que nos ocupa en la presente publicación.</a:t>
            </a:r>
            <a:br>
              <a:rPr lang="es-PE" dirty="0" smtClean="0"/>
            </a:br>
            <a:r>
              <a:rPr lang="es-PE" dirty="0" smtClean="0"/>
              <a:t>En mujeres menopáusicas o </a:t>
            </a:r>
            <a:r>
              <a:rPr lang="es-PE" dirty="0" err="1" smtClean="0"/>
              <a:t>perimenopáusicas</a:t>
            </a:r>
            <a:r>
              <a:rPr lang="es-PE" dirty="0" smtClean="0"/>
              <a:t>, puede desarrollarse un epitelio denominado </a:t>
            </a:r>
            <a:r>
              <a:rPr lang="es-PE" dirty="0" err="1" smtClean="0"/>
              <a:t>Metaplasia</a:t>
            </a:r>
            <a:r>
              <a:rPr lang="es-PE" dirty="0" smtClean="0"/>
              <a:t> Transicional, detectado en </a:t>
            </a:r>
            <a:r>
              <a:rPr lang="es-PE" dirty="0" err="1" smtClean="0"/>
              <a:t>exocervix</a:t>
            </a:r>
            <a:r>
              <a:rPr lang="es-PE" dirty="0" smtClean="0"/>
              <a:t>, zona de transformación, vagina, endometrio, ovario y trompas (1). Consiste en un epitelio de más de 10 capas celulares, formado por células de igual tamaño en todo su espesor y con una relación núcleo-citoplasma relativamente alta. Los núcleos se disponen verticalmente (con su eje mayor perpendicular a la membrana basal) en las capas inferiores y horizontalmente en la superficie, donde las células más superficiales muestran un citoplasma más pálido, a semejanza de las células “en sombrilla” del </a:t>
            </a:r>
            <a:r>
              <a:rPr lang="es-PE" dirty="0" err="1" smtClean="0"/>
              <a:t>urotelio</a:t>
            </a:r>
            <a:r>
              <a:rPr lang="es-PE" dirty="0" smtClean="0"/>
              <a:t>. Alrededor de los núcleos se observa una zona más clara, un halo que no debe ser confundido con el típico halo del </a:t>
            </a:r>
            <a:r>
              <a:rPr lang="es-PE" dirty="0" err="1" smtClean="0"/>
              <a:t>koilocito</a:t>
            </a:r>
            <a:r>
              <a:rPr lang="es-PE" dirty="0" smtClean="0"/>
              <a:t>. El rasgo más destacado de estas células es la presencia de “surcos” nucleares, paralelos al eje longitudinal, expresados por casi todas la células de este epitelio (2). La </a:t>
            </a:r>
            <a:r>
              <a:rPr lang="es-PE" dirty="0" err="1" smtClean="0"/>
              <a:t>ultraestructura</a:t>
            </a:r>
            <a:r>
              <a:rPr lang="es-PE" dirty="0" smtClean="0"/>
              <a:t> muestra que estos surcos corresponden a invaginaciones citoplasmáticas dentro del núcleo.(3)</a:t>
            </a:r>
            <a:br>
              <a:rPr lang="es-PE" dirty="0" smtClean="0"/>
            </a:br>
            <a:r>
              <a:rPr lang="es-PE" dirty="0" smtClean="0"/>
              <a:t>Por </a:t>
            </a:r>
            <a:r>
              <a:rPr lang="es-PE" dirty="0" err="1" smtClean="0"/>
              <a:t>inmunomarcación</a:t>
            </a:r>
            <a:r>
              <a:rPr lang="es-PE" dirty="0" smtClean="0"/>
              <a:t> se han detectado </a:t>
            </a:r>
            <a:r>
              <a:rPr lang="es-PE" dirty="0" err="1" smtClean="0"/>
              <a:t>citoqueratinas</a:t>
            </a:r>
            <a:r>
              <a:rPr lang="es-PE" dirty="0" smtClean="0"/>
              <a:t> 7 y 20, típicas de </a:t>
            </a:r>
            <a:r>
              <a:rPr lang="es-PE" dirty="0" err="1" smtClean="0"/>
              <a:t>urotelio</a:t>
            </a:r>
            <a:r>
              <a:rPr lang="es-PE" dirty="0" smtClean="0"/>
              <a:t> (2)</a:t>
            </a:r>
            <a:br>
              <a:rPr lang="es-PE" dirty="0" smtClean="0"/>
            </a:br>
            <a:r>
              <a:rPr lang="es-PE" dirty="0" smtClean="0"/>
              <a:t>La exfoliación de la </a:t>
            </a:r>
            <a:r>
              <a:rPr lang="es-PE" dirty="0" err="1" smtClean="0"/>
              <a:t>Metaplasia</a:t>
            </a:r>
            <a:r>
              <a:rPr lang="es-PE" dirty="0" smtClean="0"/>
              <a:t> transicional muestra células con núcleos grandes, casi siempre agrupados y con una relación N/C relativamente alta. La cromatina es uniforme y pueden observarse pequeños </a:t>
            </a:r>
            <a:r>
              <a:rPr lang="es-PE" dirty="0" err="1" smtClean="0"/>
              <a:t>nucleolos</a:t>
            </a:r>
            <a:r>
              <a:rPr lang="es-PE" dirty="0" smtClean="0"/>
              <a:t>. Los surcos mencionados constituyen el signo que permite realizar el citodiagnóstico. </a:t>
            </a:r>
            <a:br>
              <a:rPr lang="es-PE" dirty="0" smtClean="0"/>
            </a:br>
            <a:r>
              <a:rPr lang="es-PE" dirty="0" smtClean="0"/>
              <a:t>(Figura 1-2)</a:t>
            </a:r>
            <a:br>
              <a:rPr lang="es-PE" dirty="0" smtClean="0"/>
            </a:br>
            <a:r>
              <a:rPr lang="es-PE" dirty="0" smtClean="0"/>
              <a:t/>
            </a:r>
            <a:br>
              <a:rPr lang="es-PE" dirty="0" smtClean="0"/>
            </a:br>
            <a:endParaRPr lang="es-PE" dirty="0"/>
          </a:p>
        </p:txBody>
      </p:sp>
      <p:sp>
        <p:nvSpPr>
          <p:cNvPr id="942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0B950F-F276-4CBD-92D2-AD8B30EC872D}" type="slidenum">
              <a:rPr lang="es-PE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P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smtClean="0"/>
              <a:t>Palaoro L</a:t>
            </a:r>
            <a:br>
              <a:rPr lang="it-IT" smtClean="0"/>
            </a:br>
            <a:r>
              <a:rPr lang="it-IT" smtClean="0"/>
              <a:t>Rocher AE</a:t>
            </a:r>
            <a:br>
              <a:rPr lang="it-IT" smtClean="0"/>
            </a:br>
            <a:r>
              <a:rPr lang="it-IT" smtClean="0"/>
              <a:t>Sardi-Segovia M</a:t>
            </a:r>
            <a:endParaRPr lang="es-PE" smtClean="0"/>
          </a:p>
        </p:txBody>
      </p:sp>
      <p:sp>
        <p:nvSpPr>
          <p:cNvPr id="952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0A0A8B-0CE9-4755-A6CA-9C5C81152B50}" type="slidenum">
              <a:rPr lang="es-PE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s-P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PE" smtClean="0"/>
              <a:t>sarcoidosis</a:t>
            </a:r>
          </a:p>
        </p:txBody>
      </p:sp>
      <p:sp>
        <p:nvSpPr>
          <p:cNvPr id="962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9B2DF4-88EA-4A80-A3F6-FB781B61BFD7}" type="slidenum">
              <a:rPr lang="es-PE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s-P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The overall annual incidence of melanoma of the female genital tract is less than 0.2 per 100,000 women. Of these, the majority arise in vulvar skin, accounting for 3-7% of melanomas in women. </a:t>
            </a:r>
            <a:r>
              <a:rPr lang="en-US" baseline="30000" smtClean="0">
                <a:hlinkClick r:id="" action="ppaction://hlinkfile"/>
              </a:rPr>
              <a:t>[11]</a:t>
            </a:r>
            <a:r>
              <a:rPr lang="en-US" smtClean="0"/>
              <a:t> Primary cervicovaginal malignant melanomas are uncommon tumors comprising approximately 2-5% of female genital tract melanomas. Fewer than 250 cases of vaginal melanomas and 60 cases of cervical melanomas have been reported to date. </a:t>
            </a:r>
            <a:r>
              <a:rPr lang="en-US" baseline="30000" smtClean="0">
                <a:hlinkClick r:id="" action="ppaction://hlinkfile"/>
              </a:rPr>
              <a:t>[11]</a:t>
            </a:r>
            <a:r>
              <a:rPr lang="en-US" smtClean="0"/>
              <a:t> Nigogosyan </a:t>
            </a:r>
            <a:r>
              <a:rPr lang="en-US" i="1" smtClean="0"/>
              <a:t>et al.</a:t>
            </a:r>
            <a:r>
              <a:rPr lang="en-US" smtClean="0"/>
              <a:t> described the presence of melanoblasts in vaginal mucosa in 3% of women, which could theoretically explain the origin of melanomas in this location. </a:t>
            </a:r>
            <a:r>
              <a:rPr lang="en-US" baseline="30000" smtClean="0">
                <a:hlinkClick r:id="" action="ppaction://hlinkfile"/>
              </a:rPr>
              <a:t>[12]</a:t>
            </a:r>
            <a:r>
              <a:rPr lang="en-US" smtClean="0"/>
              <a:t> Blue nevi in the cervix and vagina have also been described. </a:t>
            </a:r>
            <a:r>
              <a:rPr lang="en-US" baseline="30000" smtClean="0">
                <a:hlinkClick r:id="" action="ppaction://hlinkfile"/>
              </a:rPr>
              <a:t>[13]</a:t>
            </a:r>
            <a:r>
              <a:rPr lang="en-US" baseline="30000" smtClean="0"/>
              <a:t>,</a:t>
            </a:r>
            <a:r>
              <a:rPr lang="en-US" baseline="30000" smtClean="0">
                <a:hlinkClick r:id="" action="ppaction://hlinkfile"/>
              </a:rPr>
              <a:t>[14]</a:t>
            </a:r>
            <a:r>
              <a:rPr lang="en-US" smtClean="0"/>
              <a:t> In our study, most cases had deeply invasive tumors with a mean modified Breslow's thickness of &gt;9.54 mm, which is significantly higher than the 2.91 mm recorded in a series of 19 cases of vaginal melanoma by Chung </a:t>
            </a:r>
            <a:r>
              <a:rPr lang="en-US" i="1" smtClean="0"/>
              <a:t>et al</a:t>
            </a:r>
            <a:r>
              <a:rPr lang="en-US" smtClean="0"/>
              <a:t>. </a:t>
            </a:r>
            <a:r>
              <a:rPr lang="en-US" baseline="30000" smtClean="0">
                <a:hlinkClick r:id="" action="ppaction://hlinkfile"/>
              </a:rPr>
              <a:t>[10]</a:t>
            </a:r>
            <a:r>
              <a:rPr lang="en-US" smtClean="0"/>
              <a:t> However, the Chung level of invasion was IV/V in all of our cases, similar to that observed by the authors in their study. </a:t>
            </a:r>
            <a:r>
              <a:rPr lang="en-US" baseline="30000" smtClean="0">
                <a:hlinkClick r:id="" action="ppaction://hlinkfile"/>
              </a:rPr>
              <a:t>[10]</a:t>
            </a:r>
            <a:endParaRPr lang="es-PE" smtClean="0"/>
          </a:p>
        </p:txBody>
      </p:sp>
      <p:sp>
        <p:nvSpPr>
          <p:cNvPr id="972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6F63C2-01B3-42CA-9CEC-1ABD79D0F11E}" type="slidenum">
              <a:rPr lang="es-PE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s-P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CC7EC-A1DA-4D33-B367-DB4FB7A95D3C}" type="datetimeFigureOut">
              <a:rPr lang="es-PE"/>
              <a:pPr>
                <a:defRPr/>
              </a:pPr>
              <a:t>28/11/2014</a:t>
            </a:fld>
            <a:endParaRPr lang="es-PE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6020E-89C6-4265-938E-7B36CE33A1E0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27B30-A45B-4698-8F1B-4B79DE103B32}" type="datetimeFigureOut">
              <a:rPr lang="es-PE"/>
              <a:pPr>
                <a:defRPr/>
              </a:pPr>
              <a:t>28/11/2014</a:t>
            </a:fld>
            <a:endParaRPr lang="es-PE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67DF5-DE55-4A01-8B9E-73089C55A7B1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71006-8403-48CF-B9C7-71A649CF01A4}" type="datetimeFigureOut">
              <a:rPr lang="es-PE"/>
              <a:pPr>
                <a:defRPr/>
              </a:pPr>
              <a:t>28/11/2014</a:t>
            </a:fld>
            <a:endParaRPr lang="es-PE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4E88D-384D-4C5E-A568-86B348674FBB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EDD19-8625-44DF-9030-3C00EDEE197D}" type="datetimeFigureOut">
              <a:rPr lang="es-PE"/>
              <a:pPr>
                <a:defRPr/>
              </a:pPr>
              <a:t>28/11/2014</a:t>
            </a:fld>
            <a:endParaRPr lang="es-PE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A6F60-9684-48A0-AA3E-1FD3E1F0C5AF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94D2-A1FF-474B-88C2-0DE29B074AB9}" type="datetimeFigureOut">
              <a:rPr lang="es-PE"/>
              <a:pPr>
                <a:defRPr/>
              </a:pPr>
              <a:t>28/11/2014</a:t>
            </a:fld>
            <a:endParaRPr lang="es-PE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B5319-ACB1-4E0F-8A0A-0AAD790638A0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8FD3B-AF18-4E07-8BC8-0FD41B4C4198}" type="datetimeFigureOut">
              <a:rPr lang="es-PE"/>
              <a:pPr>
                <a:defRPr/>
              </a:pPr>
              <a:t>28/11/2014</a:t>
            </a:fld>
            <a:endParaRPr lang="es-PE"/>
          </a:p>
        </p:txBody>
      </p:sp>
      <p:sp>
        <p:nvSpPr>
          <p:cNvPr id="6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AE12F-01CC-4CB9-9D48-92B1E886DAC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223B6-2F84-4E8A-96EC-58A04E5AB1A4}" type="datetimeFigureOut">
              <a:rPr lang="es-PE"/>
              <a:pPr>
                <a:defRPr/>
              </a:pPr>
              <a:t>28/11/2014</a:t>
            </a:fld>
            <a:endParaRPr lang="es-PE"/>
          </a:p>
        </p:txBody>
      </p:sp>
      <p:sp>
        <p:nvSpPr>
          <p:cNvPr id="8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9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996A-7BBB-4907-AB88-06835F320EB3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84979-8632-487C-BFE8-37A267394B92}" type="datetimeFigureOut">
              <a:rPr lang="es-PE"/>
              <a:pPr>
                <a:defRPr/>
              </a:pPr>
              <a:t>28/11/2014</a:t>
            </a:fld>
            <a:endParaRPr lang="es-PE"/>
          </a:p>
        </p:txBody>
      </p:sp>
      <p:sp>
        <p:nvSpPr>
          <p:cNvPr id="4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EDB98-EEE7-4050-A93E-1A9402D2E5BD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DED91-B48D-4A9A-BC08-D0594C13847E}" type="datetimeFigureOut">
              <a:rPr lang="es-PE"/>
              <a:pPr>
                <a:defRPr/>
              </a:pPr>
              <a:t>28/11/2014</a:t>
            </a:fld>
            <a:endParaRPr lang="es-PE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BB5CE-A9FA-4DDC-A8CE-9D4FF45EAB99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42EC1-62A2-4096-B082-B4E6AD1EF938}" type="datetimeFigureOut">
              <a:rPr lang="es-PE"/>
              <a:pPr>
                <a:defRPr/>
              </a:pPr>
              <a:t>28/11/2014</a:t>
            </a:fld>
            <a:endParaRPr lang="es-PE"/>
          </a:p>
        </p:txBody>
      </p:sp>
      <p:sp>
        <p:nvSpPr>
          <p:cNvPr id="6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C6114-DA51-4082-8CAB-100815B7330F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ortar y redondear rectángulo de esquina sencilla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5 Triángulo rectángulo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6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9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63280-AC14-4D67-87B4-D53CF8870373}" type="datetimeFigureOut">
              <a:rPr lang="es-PE"/>
              <a:pPr>
                <a:defRPr/>
              </a:pPr>
              <a:t>28/11/2014</a:t>
            </a:fld>
            <a:endParaRPr lang="es-PE"/>
          </a:p>
        </p:txBody>
      </p:sp>
      <p:sp>
        <p:nvSpPr>
          <p:cNvPr id="10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1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1C6A7-CDFC-4051-803A-8E3F5148EFD3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8 Marcador de título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7515D3-25B4-4787-8382-C51882F1CE77}" type="datetimeFigureOut">
              <a:rPr lang="es-PE"/>
              <a:pPr>
                <a:defRPr/>
              </a:pPr>
              <a:t>28/11/2014</a:t>
            </a:fld>
            <a:endParaRPr lang="es-PE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2533AB-158C-4801-A19D-A523A5D8B8A2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  <p:grpSp>
        <p:nvGrpSpPr>
          <p:cNvPr id="1033" name="1 Grupo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7" r:id="rId9"/>
    <p:sldLayoutId id="2147483705" r:id="rId10"/>
    <p:sldLayoutId id="214748370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PE" dirty="0" smtClean="0"/>
              <a:t>Citología no ginecológica en </a:t>
            </a:r>
            <a:r>
              <a:rPr lang="es-PE" dirty="0" err="1" smtClean="0"/>
              <a:t>frotis</a:t>
            </a:r>
            <a:r>
              <a:rPr lang="es-PE" dirty="0" smtClean="0"/>
              <a:t> ginecológico</a:t>
            </a:r>
            <a:endParaRPr lang="es-PE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>
            <a:normAutofit/>
          </a:bodyPr>
          <a:lstStyle/>
          <a:p>
            <a:pPr marR="0">
              <a:lnSpc>
                <a:spcPct val="90000"/>
              </a:lnSpc>
            </a:pPr>
            <a:r>
              <a:rPr lang="es-PE" sz="2400" dirty="0" smtClean="0"/>
              <a:t>Dra. </a:t>
            </a:r>
            <a:r>
              <a:rPr lang="es-PE" sz="2400" dirty="0" err="1" smtClean="0"/>
              <a:t>Himelda</a:t>
            </a:r>
            <a:r>
              <a:rPr lang="es-PE" sz="2400" dirty="0" smtClean="0"/>
              <a:t> Chávez Torres</a:t>
            </a:r>
          </a:p>
          <a:p>
            <a:pPr marR="0">
              <a:lnSpc>
                <a:spcPct val="90000"/>
              </a:lnSpc>
            </a:pPr>
            <a:r>
              <a:rPr lang="es-PE" sz="2400" dirty="0" smtClean="0"/>
              <a:t>Servicio </a:t>
            </a:r>
            <a:r>
              <a:rPr lang="es-PE" sz="2400" dirty="0" smtClean="0"/>
              <a:t>de Citología</a:t>
            </a:r>
          </a:p>
          <a:p>
            <a:pPr marR="0">
              <a:lnSpc>
                <a:spcPct val="90000"/>
              </a:lnSpc>
            </a:pPr>
            <a:r>
              <a:rPr lang="es-PE" sz="2400" dirty="0" smtClean="0"/>
              <a:t>Hospital Edgardo Rebagliati Martins</a:t>
            </a:r>
          </a:p>
          <a:p>
            <a:pPr marR="0">
              <a:lnSpc>
                <a:spcPct val="90000"/>
              </a:lnSpc>
            </a:pPr>
            <a:r>
              <a:rPr lang="es-PE" sz="2400" dirty="0" smtClean="0"/>
              <a:t>Lima –Perú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1143000"/>
          </a:xfrm>
        </p:spPr>
        <p:txBody>
          <a:bodyPr/>
          <a:lstStyle/>
          <a:p>
            <a:r>
              <a:rPr lang="es-PE" smtClean="0"/>
              <a:t>Metaplasia tubal</a:t>
            </a: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15975" y="1357313"/>
            <a:ext cx="7042150" cy="519906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13315" name="3 Marcador de contenido" descr="metaplasia tub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225"/>
          <a:stretch>
            <a:fillRect/>
          </a:stretch>
        </p:blipFill>
        <p:spPr>
          <a:xfrm>
            <a:off x="38100" y="231775"/>
            <a:ext cx="9034463" cy="60547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14339" name="3 Marcador de contenido" descr="metaplasia tubal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0"/>
            <a:ext cx="8626475" cy="64690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3959"/>
          <a:stretch>
            <a:fillRect/>
          </a:stretch>
        </p:blipFill>
        <p:spPr>
          <a:xfrm>
            <a:off x="857250" y="238125"/>
            <a:ext cx="7215188" cy="6619875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5715000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E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Metaplasia</a:t>
            </a:r>
            <a:r>
              <a:rPr lang="es-PE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transicional</a:t>
            </a:r>
            <a:endParaRPr lang="es-PE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813" y="0"/>
            <a:ext cx="6727825" cy="6684963"/>
          </a:xfr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2786063" y="357188"/>
            <a:ext cx="8229600" cy="114300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E" sz="5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Metaplasia</a:t>
            </a:r>
            <a:r>
              <a:rPr lang="es-PE" sz="500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transicional</a:t>
            </a:r>
            <a:endParaRPr lang="es-PE" sz="5000" dirty="0">
              <a:solidFill>
                <a:schemeClr val="bg2">
                  <a:lumMod val="40000"/>
                  <a:lumOff val="6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335"/>
          <a:stretch>
            <a:fillRect/>
          </a:stretch>
        </p:blipFill>
        <p:spPr>
          <a:xfrm>
            <a:off x="214313" y="642938"/>
            <a:ext cx="8643937" cy="5318125"/>
          </a:xfr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285750" y="5572125"/>
            <a:ext cx="8229600" cy="114300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E" sz="50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Metaplasia</a:t>
            </a:r>
            <a:r>
              <a:rPr lang="es-PE" sz="5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transicional</a:t>
            </a:r>
            <a:endParaRPr lang="es-PE" sz="5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mtClean="0"/>
              <a:t>Atrofia</a:t>
            </a:r>
          </a:p>
        </p:txBody>
      </p:sp>
      <p:pic>
        <p:nvPicPr>
          <p:cNvPr id="18435" name="3 Marcador de contenido" descr="metaplasia transiciona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5150" y="928688"/>
            <a:ext cx="7221538" cy="5770562"/>
          </a:xfrm>
        </p:spPr>
      </p:pic>
      <p:sp>
        <p:nvSpPr>
          <p:cNvPr id="18436" name="4 CuadroTexto"/>
          <p:cNvSpPr txBox="1">
            <a:spLocks noChangeArrowheads="1"/>
          </p:cNvSpPr>
          <p:nvPr/>
        </p:nvSpPr>
        <p:spPr bwMode="auto">
          <a:xfrm>
            <a:off x="357188" y="500063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>
                <a:latin typeface="Constantia" pitchFamily="18" charset="0"/>
              </a:rPr>
              <a:t>Metaplasia transicional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285750" y="357188"/>
          <a:ext cx="8715438" cy="6173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146"/>
                <a:gridCol w="2905146"/>
                <a:gridCol w="2905146"/>
              </a:tblGrid>
              <a:tr h="1000107"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sz="2400" dirty="0" err="1" smtClean="0"/>
                        <a:t>Metaplasia</a:t>
                      </a:r>
                      <a:r>
                        <a:rPr lang="es-PE" sz="2400" dirty="0" smtClean="0"/>
                        <a:t> </a:t>
                      </a:r>
                    </a:p>
                    <a:p>
                      <a:r>
                        <a:rPr lang="es-PE" sz="2400" dirty="0" smtClean="0"/>
                        <a:t>transicional</a:t>
                      </a:r>
                      <a:endParaRPr lang="es-P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HSIL</a:t>
                      </a:r>
                      <a:endParaRPr lang="es-PE" dirty="0"/>
                    </a:p>
                  </a:txBody>
                  <a:tcPr/>
                </a:tc>
              </a:tr>
              <a:tr h="769142">
                <a:tc>
                  <a:txBody>
                    <a:bodyPr/>
                    <a:lstStyle/>
                    <a:p>
                      <a:r>
                        <a:rPr lang="es-PE" dirty="0" smtClean="0">
                          <a:solidFill>
                            <a:srgbClr val="7030A0"/>
                          </a:solidFill>
                        </a:rPr>
                        <a:t>N/C</a:t>
                      </a:r>
                      <a:endParaRPr lang="es-PE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err="1" smtClean="0"/>
                        <a:t>Relat</a:t>
                      </a:r>
                      <a:r>
                        <a:rPr lang="es-PE" dirty="0" smtClean="0"/>
                        <a:t>. Alta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Alta</a:t>
                      </a:r>
                      <a:endParaRPr lang="es-PE" dirty="0"/>
                    </a:p>
                  </a:txBody>
                  <a:tcPr/>
                </a:tc>
              </a:tr>
              <a:tr h="769142">
                <a:tc>
                  <a:txBody>
                    <a:bodyPr/>
                    <a:lstStyle/>
                    <a:p>
                      <a:r>
                        <a:rPr lang="es-PE" dirty="0" smtClean="0">
                          <a:solidFill>
                            <a:srgbClr val="7030A0"/>
                          </a:solidFill>
                        </a:rPr>
                        <a:t>Nucléolo</a:t>
                      </a:r>
                      <a:endParaRPr lang="es-PE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err="1" smtClean="0"/>
                        <a:t>Relat</a:t>
                      </a:r>
                      <a:r>
                        <a:rPr lang="es-PE" baseline="0" dirty="0" smtClean="0"/>
                        <a:t> </a:t>
                      </a:r>
                      <a:r>
                        <a:rPr lang="es-PE" baseline="0" dirty="0" err="1" smtClean="0"/>
                        <a:t>Pte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Ausente</a:t>
                      </a:r>
                      <a:endParaRPr lang="es-PE" dirty="0"/>
                    </a:p>
                  </a:txBody>
                  <a:tcPr/>
                </a:tc>
              </a:tr>
              <a:tr h="769142">
                <a:tc>
                  <a:txBody>
                    <a:bodyPr/>
                    <a:lstStyle/>
                    <a:p>
                      <a:r>
                        <a:rPr lang="es-PE" dirty="0" smtClean="0">
                          <a:solidFill>
                            <a:srgbClr val="7030A0"/>
                          </a:solidFill>
                        </a:rPr>
                        <a:t>Cromatina</a:t>
                      </a:r>
                      <a:endParaRPr lang="es-PE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Ausente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Gruesa</a:t>
                      </a:r>
                      <a:r>
                        <a:rPr lang="es-PE" baseline="0" dirty="0" smtClean="0"/>
                        <a:t> irregular</a:t>
                      </a:r>
                      <a:endParaRPr lang="es-PE" dirty="0"/>
                    </a:p>
                  </a:txBody>
                  <a:tcPr/>
                </a:tc>
              </a:tr>
              <a:tr h="769142">
                <a:tc>
                  <a:txBody>
                    <a:bodyPr/>
                    <a:lstStyle/>
                    <a:p>
                      <a:r>
                        <a:rPr lang="es-PE" dirty="0" smtClean="0">
                          <a:solidFill>
                            <a:srgbClr val="7030A0"/>
                          </a:solidFill>
                        </a:rPr>
                        <a:t>Mitosis</a:t>
                      </a:r>
                      <a:endParaRPr lang="es-PE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Ausente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Presentes</a:t>
                      </a:r>
                      <a:endParaRPr lang="es-PE" dirty="0"/>
                    </a:p>
                  </a:txBody>
                  <a:tcPr/>
                </a:tc>
              </a:tr>
              <a:tr h="1327561">
                <a:tc>
                  <a:txBody>
                    <a:bodyPr/>
                    <a:lstStyle/>
                    <a:p>
                      <a:r>
                        <a:rPr lang="es-PE" dirty="0" smtClean="0">
                          <a:solidFill>
                            <a:srgbClr val="7030A0"/>
                          </a:solidFill>
                        </a:rPr>
                        <a:t>Agrupación Celular</a:t>
                      </a:r>
                      <a:endParaRPr lang="es-PE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Capas Planas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Superposición</a:t>
                      </a:r>
                      <a:endParaRPr lang="es-PE" dirty="0"/>
                    </a:p>
                  </a:txBody>
                  <a:tcPr/>
                </a:tc>
              </a:tr>
              <a:tr h="769142">
                <a:tc>
                  <a:txBody>
                    <a:bodyPr/>
                    <a:lstStyle/>
                    <a:p>
                      <a:r>
                        <a:rPr lang="es-PE" dirty="0" smtClean="0">
                          <a:solidFill>
                            <a:srgbClr val="7030A0"/>
                          </a:solidFill>
                        </a:rPr>
                        <a:t>Surcos</a:t>
                      </a:r>
                      <a:endParaRPr lang="es-PE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Superposición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Ausentes</a:t>
                      </a:r>
                      <a:endParaRPr lang="es-P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19459" name="3 Marcador de contenido" descr="metaplasia transicional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428625" y="612775"/>
            <a:ext cx="10561638" cy="62452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0" y="357188"/>
            <a:ext cx="102870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PE" smtClean="0"/>
              <a:t>Citología no ginecológica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785813" y="2071688"/>
          <a:ext cx="7119966" cy="3932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322"/>
                <a:gridCol w="2373322"/>
                <a:gridCol w="2373322"/>
              </a:tblGrid>
              <a:tr h="785818">
                <a:tc>
                  <a:txBody>
                    <a:bodyPr/>
                    <a:lstStyle/>
                    <a:p>
                      <a:r>
                        <a:rPr lang="es-PE" dirty="0" smtClean="0"/>
                        <a:t>Generales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Infecciosas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Tumorales</a:t>
                      </a:r>
                    </a:p>
                    <a:p>
                      <a:endParaRPr lang="es-PE" dirty="0"/>
                    </a:p>
                  </a:txBody>
                  <a:tcPr/>
                </a:tc>
              </a:tr>
              <a:tr h="844410">
                <a:tc>
                  <a:txBody>
                    <a:bodyPr/>
                    <a:lstStyle/>
                    <a:p>
                      <a:r>
                        <a:rPr lang="es-PE" dirty="0" smtClean="0"/>
                        <a:t>Atrofia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err="1" smtClean="0"/>
                        <a:t>Micóticas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Linfoma</a:t>
                      </a:r>
                      <a:endParaRPr lang="es-PE" dirty="0"/>
                    </a:p>
                  </a:txBody>
                  <a:tcPr/>
                </a:tc>
              </a:tr>
              <a:tr h="844410">
                <a:tc>
                  <a:txBody>
                    <a:bodyPr/>
                    <a:lstStyle/>
                    <a:p>
                      <a:r>
                        <a:rPr lang="es-PE" dirty="0" err="1" smtClean="0"/>
                        <a:t>Metaplasia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Virales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Sarcoma</a:t>
                      </a:r>
                      <a:endParaRPr lang="es-PE" dirty="0"/>
                    </a:p>
                  </a:txBody>
                  <a:tcPr/>
                </a:tc>
              </a:tr>
              <a:tr h="1457474">
                <a:tc>
                  <a:txBody>
                    <a:bodyPr/>
                    <a:lstStyle/>
                    <a:p>
                      <a:r>
                        <a:rPr lang="es-PE" dirty="0" err="1" smtClean="0"/>
                        <a:t>Granulomatosas</a:t>
                      </a:r>
                      <a:endParaRPr lang="es-PE" dirty="0" smtClean="0"/>
                    </a:p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Parasitarias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Melanoma, </a:t>
                      </a:r>
                      <a:r>
                        <a:rPr lang="es-PE" dirty="0" err="1" smtClean="0"/>
                        <a:t>etc</a:t>
                      </a:r>
                      <a:endParaRPr lang="es-P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22531" name="3 Marcador de contenido" descr="tumba sip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42938"/>
            <a:ext cx="5435600" cy="6215062"/>
          </a:xfrm>
        </p:spPr>
      </p:pic>
      <p:pic>
        <p:nvPicPr>
          <p:cNvPr id="22532" name="Picture 2" descr="http://cl.kalipedia.com/kalipediamedia/historia/media/200806/05/hisperu/20080605klphishpe_26_Ies_SC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642938"/>
            <a:ext cx="230822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http://www.portalinca.com/mochica/Arete_Sacerdote_Guerre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4357688"/>
            <a:ext cx="243046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6 CuadroTexto"/>
          <p:cNvSpPr txBox="1">
            <a:spLocks noChangeArrowheads="1"/>
          </p:cNvSpPr>
          <p:nvPr/>
        </p:nvSpPr>
        <p:spPr bwMode="auto">
          <a:xfrm>
            <a:off x="0" y="0"/>
            <a:ext cx="4714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sz="3200">
                <a:latin typeface="Constantia" pitchFamily="18" charset="0"/>
              </a:rPr>
              <a:t>Tumbas reales de Sipan </a:t>
            </a:r>
            <a:r>
              <a:rPr lang="es-PE" sz="2400">
                <a:latin typeface="Constantia" pitchFamily="18" charset="0"/>
              </a:rPr>
              <a:t>Cultura Mochica</a:t>
            </a:r>
            <a:endParaRPr lang="es-PE" sz="3200">
              <a:latin typeface="Constantia" pitchFamily="18" charset="0"/>
            </a:endParaRPr>
          </a:p>
        </p:txBody>
      </p:sp>
      <p:sp>
        <p:nvSpPr>
          <p:cNvPr id="22535" name="7 CuadroTexto"/>
          <p:cNvSpPr txBox="1">
            <a:spLocks noChangeArrowheads="1"/>
          </p:cNvSpPr>
          <p:nvPr/>
        </p:nvSpPr>
        <p:spPr bwMode="auto">
          <a:xfrm>
            <a:off x="7215188" y="928688"/>
            <a:ext cx="1500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>
                <a:latin typeface="Constantia" pitchFamily="18" charset="0"/>
              </a:rPr>
              <a:t>Lambayeque 400 dc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134" r="1883" b="1389"/>
          <a:stretch>
            <a:fillRect/>
          </a:stretch>
        </p:blipFill>
        <p:spPr>
          <a:xfrm>
            <a:off x="582613" y="0"/>
            <a:ext cx="8294687" cy="6858000"/>
          </a:xfrm>
        </p:spPr>
      </p:pic>
      <p:sp>
        <p:nvSpPr>
          <p:cNvPr id="23555" name="1 Título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es-PE" smtClean="0"/>
              <a:t>granulomatosa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285750"/>
            <a:ext cx="8604250" cy="621188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048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E" dirty="0" err="1" smtClean="0"/>
              <a:t>Granuloma</a:t>
            </a:r>
            <a:r>
              <a:rPr lang="es-PE" dirty="0" smtClean="0"/>
              <a:t> de cúpula</a:t>
            </a:r>
            <a:endParaRPr lang="es-PE" dirty="0"/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642938"/>
            <a:ext cx="8135938" cy="605631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9413" y="287338"/>
            <a:ext cx="8478837" cy="6335712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0350" y="214313"/>
            <a:ext cx="8455025" cy="63119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357188"/>
            <a:ext cx="8472488" cy="633571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mtClean="0"/>
              <a:t>tbc</a:t>
            </a:r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2713" y="285750"/>
            <a:ext cx="8866187" cy="62150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2438" y="203200"/>
            <a:ext cx="8405812" cy="622617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214313"/>
            <a:ext cx="8377238" cy="63182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4099" name="3 Marcador de contenido" descr="caral1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28938" y="0"/>
            <a:ext cx="5884862" cy="4421188"/>
          </a:xfrm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 cstate="print"/>
          <a:srcRect r="4546"/>
          <a:stretch>
            <a:fillRect/>
          </a:stretch>
        </p:blipFill>
        <p:spPr bwMode="auto">
          <a:xfrm>
            <a:off x="1428750" y="4465638"/>
            <a:ext cx="3500438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8 CuadroTexto"/>
          <p:cNvSpPr txBox="1">
            <a:spLocks noChangeArrowheads="1"/>
          </p:cNvSpPr>
          <p:nvPr/>
        </p:nvSpPr>
        <p:spPr bwMode="auto">
          <a:xfrm>
            <a:off x="785813" y="2071688"/>
            <a:ext cx="1571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sz="3200">
                <a:latin typeface="Constantia" pitchFamily="18" charset="0"/>
              </a:rPr>
              <a:t>CARAL</a:t>
            </a:r>
          </a:p>
        </p:txBody>
      </p:sp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5" cstate="print"/>
          <a:srcRect b="2515"/>
          <a:stretch>
            <a:fillRect/>
          </a:stretch>
        </p:blipFill>
        <p:spPr bwMode="auto">
          <a:xfrm>
            <a:off x="5214938" y="4459288"/>
            <a:ext cx="3643312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11 CuadroTexto"/>
          <p:cNvSpPr txBox="1">
            <a:spLocks noChangeArrowheads="1"/>
          </p:cNvSpPr>
          <p:nvPr/>
        </p:nvSpPr>
        <p:spPr bwMode="auto">
          <a:xfrm>
            <a:off x="857250" y="3071813"/>
            <a:ext cx="1285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sz="2400">
                <a:latin typeface="Constantia" pitchFamily="18" charset="0"/>
              </a:rPr>
              <a:t>Ancash 5000 ac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3525" y="25400"/>
            <a:ext cx="8451850" cy="62785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285750"/>
            <a:ext cx="8643937" cy="6483350"/>
          </a:xfrm>
        </p:spPr>
      </p:pic>
      <p:sp>
        <p:nvSpPr>
          <p:cNvPr id="33796" name="2 Marcador de texto"/>
          <p:cNvSpPr>
            <a:spLocks noGrp="1"/>
          </p:cNvSpPr>
          <p:nvPr>
            <p:ph type="body" sz="half" idx="4294967295"/>
          </p:nvPr>
        </p:nvSpPr>
        <p:spPr>
          <a:xfrm>
            <a:off x="0" y="2828925"/>
            <a:ext cx="2209800" cy="2179638"/>
          </a:xfrm>
        </p:spPr>
        <p:txBody>
          <a:bodyPr/>
          <a:lstStyle/>
          <a:p>
            <a:r>
              <a:rPr lang="es-PE" smtClean="0"/>
              <a:t>Mujer de 64 años con prolapso cervical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285750"/>
            <a:ext cx="8501062" cy="63754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850" y="61913"/>
            <a:ext cx="8431213" cy="6262687"/>
          </a:xfrm>
          <a:solidFill>
            <a:schemeClr val="bg1"/>
          </a:solidFill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055" t="2969" r="4370"/>
          <a:stretch>
            <a:fillRect/>
          </a:stretch>
        </p:blipFill>
        <p:spPr>
          <a:xfrm>
            <a:off x="119063" y="214313"/>
            <a:ext cx="8739187" cy="62865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285750"/>
            <a:ext cx="8001000" cy="6000750"/>
          </a:xfrm>
        </p:spPr>
      </p:pic>
      <p:sp>
        <p:nvSpPr>
          <p:cNvPr id="37892" name="5 Rectángulo"/>
          <p:cNvSpPr>
            <a:spLocks noChangeArrowheads="1"/>
          </p:cNvSpPr>
          <p:nvPr/>
        </p:nvSpPr>
        <p:spPr bwMode="auto">
          <a:xfrm>
            <a:off x="6572250" y="5572125"/>
            <a:ext cx="1214438" cy="415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sz="300">
                <a:latin typeface="Constantia" pitchFamily="18" charset="0"/>
              </a:rPr>
              <a:t>Manuel Medina Pérez </a:t>
            </a:r>
          </a:p>
          <a:p>
            <a:r>
              <a:rPr lang="es-PE" sz="300">
                <a:latin typeface="Constantia" pitchFamily="18" charset="0"/>
              </a:rPr>
              <a:t>Servicio de Anatomía Patológica</a:t>
            </a:r>
            <a:br>
              <a:rPr lang="es-PE" sz="300">
                <a:latin typeface="Constantia" pitchFamily="18" charset="0"/>
              </a:rPr>
            </a:br>
            <a:r>
              <a:rPr lang="es-PE" sz="300">
                <a:latin typeface="Constantia" pitchFamily="18" charset="0"/>
              </a:rPr>
              <a:t>Hospital de la Merced</a:t>
            </a:r>
            <a:br>
              <a:rPr lang="es-PE" sz="300">
                <a:latin typeface="Constantia" pitchFamily="18" charset="0"/>
              </a:rPr>
            </a:br>
            <a:r>
              <a:rPr lang="es-PE" sz="300">
                <a:latin typeface="Constantia" pitchFamily="18" charset="0"/>
              </a:rPr>
              <a:t>Osuna</a:t>
            </a:r>
            <a:br>
              <a:rPr lang="es-PE" sz="300">
                <a:latin typeface="Constantia" pitchFamily="18" charset="0"/>
              </a:rPr>
            </a:br>
            <a:r>
              <a:rPr lang="es-PE" sz="300">
                <a:latin typeface="Constantia" pitchFamily="18" charset="0"/>
              </a:rPr>
              <a:t>Sevilla</a:t>
            </a:r>
            <a:br>
              <a:rPr lang="es-PE" sz="300">
                <a:latin typeface="Constantia" pitchFamily="18" charset="0"/>
              </a:rPr>
            </a:br>
            <a:endParaRPr lang="es-PE" sz="300">
              <a:latin typeface="Constantia" pitchFamily="18" charset="0"/>
            </a:endParaRPr>
          </a:p>
          <a:p>
            <a:r>
              <a:rPr lang="es-PE" sz="300">
                <a:latin typeface="Constantia" pitchFamily="18" charset="0"/>
              </a:rPr>
              <a:t>España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325438"/>
            <a:ext cx="8429625" cy="6323012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8125" y="93663"/>
            <a:ext cx="8548688" cy="641191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2 Imagen" descr="choquequirao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78513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3 Imagen" descr="choquequirao-interior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0"/>
            <a:ext cx="414337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4 CuadroTexto"/>
          <p:cNvSpPr txBox="1">
            <a:spLocks noChangeArrowheads="1"/>
          </p:cNvSpPr>
          <p:nvPr/>
        </p:nvSpPr>
        <p:spPr bwMode="auto">
          <a:xfrm>
            <a:off x="428625" y="4357688"/>
            <a:ext cx="2786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sz="2400">
                <a:latin typeface="Constantia" pitchFamily="18" charset="0"/>
              </a:rPr>
              <a:t>CHOQUEQUIRAO</a:t>
            </a:r>
          </a:p>
        </p:txBody>
      </p:sp>
      <p:sp>
        <p:nvSpPr>
          <p:cNvPr id="40965" name="5 CuadroTexto"/>
          <p:cNvSpPr txBox="1">
            <a:spLocks noChangeArrowheads="1"/>
          </p:cNvSpPr>
          <p:nvPr/>
        </p:nvSpPr>
        <p:spPr bwMode="auto">
          <a:xfrm>
            <a:off x="500063" y="5429250"/>
            <a:ext cx="242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>
                <a:latin typeface="Constantia" pitchFamily="18" charset="0"/>
              </a:rPr>
              <a:t>CUSCO-APURIMAC 1500DC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41987" name="3 Marcador de contenido" descr="aspergillosi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2894013"/>
            <a:ext cx="3657600" cy="2470150"/>
          </a:xfrm>
        </p:spPr>
      </p:pic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" y="166688"/>
            <a:ext cx="870585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6147" name="Picture 4" descr="0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14313"/>
            <a:ext cx="8874125" cy="631031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43011" name="3 Marcador de contenido" descr="aspergillosis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" y="265113"/>
            <a:ext cx="8848725" cy="5878512"/>
          </a:xfrm>
        </p:spPr>
      </p:pic>
      <p:sp>
        <p:nvSpPr>
          <p:cNvPr id="43012" name="4 CuadroTexto"/>
          <p:cNvSpPr txBox="1">
            <a:spLocks noChangeArrowheads="1"/>
          </p:cNvSpPr>
          <p:nvPr/>
        </p:nvSpPr>
        <p:spPr bwMode="auto">
          <a:xfrm>
            <a:off x="714375" y="6215063"/>
            <a:ext cx="2786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>
                <a:latin typeface="Constantia" pitchFamily="18" charset="0"/>
              </a:rPr>
              <a:t>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2738" y="136525"/>
            <a:ext cx="8616950" cy="618807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95" t="1357" r="1329"/>
          <a:stretch>
            <a:fillRect/>
          </a:stretch>
        </p:blipFill>
        <p:spPr>
          <a:xfrm>
            <a:off x="33338" y="285750"/>
            <a:ext cx="8896350" cy="6338888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57188"/>
            <a:ext cx="9058275" cy="623252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142875"/>
            <a:ext cx="8170863" cy="608965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414338"/>
            <a:ext cx="8715375" cy="593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491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1500"/>
            <a:ext cx="8913813" cy="5038725"/>
          </a:xfrm>
          <a:noFill/>
        </p:spPr>
      </p:pic>
      <p:sp>
        <p:nvSpPr>
          <p:cNvPr id="5" name="4 Rectángulo"/>
          <p:cNvSpPr/>
          <p:nvPr/>
        </p:nvSpPr>
        <p:spPr>
          <a:xfrm>
            <a:off x="7572375" y="2214563"/>
            <a:ext cx="1214438" cy="5000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9" name="8 Rectángulo"/>
          <p:cNvSpPr/>
          <p:nvPr/>
        </p:nvSpPr>
        <p:spPr>
          <a:xfrm>
            <a:off x="2214563" y="4143375"/>
            <a:ext cx="5286375" cy="357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8613" y="222250"/>
            <a:ext cx="8029575" cy="6327775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51203" name="Picture 2" descr="C:\Users\Lenovo\Pictures\enterobios3pa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860" b="4024"/>
          <a:stretch>
            <a:fillRect/>
          </a:stretch>
        </p:blipFill>
        <p:spPr>
          <a:xfrm>
            <a:off x="15875" y="285750"/>
            <a:ext cx="9128125" cy="6238875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52227" name="Picture 2" descr="C:\Users\Lenovo\Pictures\enterobios pa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2713" y="33338"/>
            <a:ext cx="8388350" cy="629126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7171" name="3 Marcador de contenido" descr="vaginits atrofic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6998"/>
          <a:stretch>
            <a:fillRect/>
          </a:stretch>
        </p:blipFill>
        <p:spPr>
          <a:xfrm>
            <a:off x="288925" y="785813"/>
            <a:ext cx="8713788" cy="5786437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Lenovo\Pictures\enterobios pap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75" y="571500"/>
            <a:ext cx="7710488" cy="6119813"/>
          </a:xfrm>
        </p:spPr>
      </p:pic>
      <p:sp>
        <p:nvSpPr>
          <p:cNvPr id="53251" name="1 Título"/>
          <p:cNvSpPr>
            <a:spLocks noGrp="1"/>
          </p:cNvSpPr>
          <p:nvPr>
            <p:ph type="title"/>
          </p:nvPr>
        </p:nvSpPr>
        <p:spPr>
          <a:xfrm>
            <a:off x="457200" y="704850"/>
            <a:ext cx="5329238" cy="223838"/>
          </a:xfrm>
        </p:spPr>
        <p:txBody>
          <a:bodyPr/>
          <a:lstStyle/>
          <a:p>
            <a:r>
              <a:rPr lang="es-PE" sz="3200" smtClean="0"/>
              <a:t>Enterobios vermicularis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850"/>
            <a:ext cx="83058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PE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214313"/>
            <a:ext cx="5143500" cy="6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675" y="285750"/>
            <a:ext cx="723265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Mis documentos\Mis imágenes\0050x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1775"/>
            <a:ext cx="9144000" cy="639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Mis documentos\Mis imágenes\0060x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4163"/>
            <a:ext cx="914400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Mis documentos\Mis imágenes\004 stro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41300"/>
            <a:ext cx="8991600" cy="648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850"/>
            <a:ext cx="83058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PE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8"/>
            <a:ext cx="912495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400" y="2520950"/>
            <a:ext cx="9194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14875"/>
            <a:ext cx="92329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850"/>
            <a:ext cx="83058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PE" dirty="0"/>
          </a:p>
        </p:txBody>
      </p:sp>
      <p:pic>
        <p:nvPicPr>
          <p:cNvPr id="60419" name="Picture 2" descr="http://cultpreincas.files.wordpress.com/2008/11/20070825-manto20paracas20pag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http://southamericatravelling.files.wordpress.com/2011/03/nazca-l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3535363"/>
            <a:ext cx="4429125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4 CuadroTexto"/>
          <p:cNvSpPr txBox="1">
            <a:spLocks noChangeArrowheads="1"/>
          </p:cNvSpPr>
          <p:nvPr/>
        </p:nvSpPr>
        <p:spPr bwMode="auto">
          <a:xfrm>
            <a:off x="5643563" y="785813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sz="2800">
                <a:latin typeface="Constantia" pitchFamily="18" charset="0"/>
              </a:rPr>
              <a:t>PARACAS</a:t>
            </a:r>
          </a:p>
        </p:txBody>
      </p:sp>
      <p:sp>
        <p:nvSpPr>
          <p:cNvPr id="60422" name="5 CuadroTexto"/>
          <p:cNvSpPr txBox="1">
            <a:spLocks noChangeArrowheads="1"/>
          </p:cNvSpPr>
          <p:nvPr/>
        </p:nvSpPr>
        <p:spPr bwMode="auto">
          <a:xfrm>
            <a:off x="571500" y="5000625"/>
            <a:ext cx="27146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sz="2800">
                <a:latin typeface="Constantia" pitchFamily="18" charset="0"/>
              </a:rPr>
              <a:t>LINEAS DE NAZCA</a:t>
            </a:r>
          </a:p>
        </p:txBody>
      </p:sp>
      <p:sp>
        <p:nvSpPr>
          <p:cNvPr id="60423" name="6 CuadroTexto"/>
          <p:cNvSpPr txBox="1">
            <a:spLocks noChangeArrowheads="1"/>
          </p:cNvSpPr>
          <p:nvPr/>
        </p:nvSpPr>
        <p:spPr bwMode="auto">
          <a:xfrm>
            <a:off x="6000750" y="1428750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>
                <a:latin typeface="Constantia" pitchFamily="18" charset="0"/>
              </a:rPr>
              <a:t>ICA  500 AC</a:t>
            </a:r>
          </a:p>
        </p:txBody>
      </p:sp>
      <p:sp>
        <p:nvSpPr>
          <p:cNvPr id="60424" name="7 CuadroTexto"/>
          <p:cNvSpPr txBox="1">
            <a:spLocks noChangeArrowheads="1"/>
          </p:cNvSpPr>
          <p:nvPr/>
        </p:nvSpPr>
        <p:spPr bwMode="auto">
          <a:xfrm>
            <a:off x="642938" y="6072188"/>
            <a:ext cx="157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>
                <a:latin typeface="Constantia" pitchFamily="18" charset="0"/>
              </a:rPr>
              <a:t>ICA  500 DC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614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428625"/>
            <a:ext cx="8824913" cy="59817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624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142875"/>
            <a:ext cx="6659562" cy="66103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8195" name="3 Marcador de contenido" descr="atrof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9109"/>
          <a:stretch>
            <a:fillRect/>
          </a:stretch>
        </p:blipFill>
        <p:spPr>
          <a:xfrm>
            <a:off x="0" y="285750"/>
            <a:ext cx="9018588" cy="583565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634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488" y="1071563"/>
            <a:ext cx="8942387" cy="51435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645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357188"/>
            <a:ext cx="8669338" cy="555625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655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1938"/>
            <a:ext cx="8789988" cy="6596062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665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285750"/>
            <a:ext cx="8174037" cy="6161088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67587" name="3 Marcador de contenido" descr="linfo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301625"/>
            <a:ext cx="8696325" cy="6556375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686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14313"/>
            <a:ext cx="8532812" cy="6419850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696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431800"/>
            <a:ext cx="9623425" cy="7289800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70659" name="3 Marcador de contenido" descr="linfoma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275" y="-107950"/>
            <a:ext cx="9102725" cy="6862763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sp>
        <p:nvSpPr>
          <p:cNvPr id="7168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9219" name="Picture 2" descr="C:\Users\Lenovo\Pictures\cancer escamoso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-30163"/>
            <a:ext cx="8609012" cy="6888163"/>
          </a:xfr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3 Marcador de contenido" descr="melanomacpap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868" t="9435"/>
          <a:stretch>
            <a:fillRect/>
          </a:stretch>
        </p:blipFill>
        <p:spPr>
          <a:xfrm>
            <a:off x="1143000" y="285750"/>
            <a:ext cx="6972300" cy="6376988"/>
          </a:xfrm>
        </p:spPr>
      </p:pic>
      <p:sp>
        <p:nvSpPr>
          <p:cNvPr id="72707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3 Marcador de contenido" descr="melanomacpap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529" t="3099" r="317" b="11185"/>
          <a:stretch>
            <a:fillRect/>
          </a:stretch>
        </p:blipFill>
        <p:spPr>
          <a:xfrm>
            <a:off x="785813" y="142875"/>
            <a:ext cx="7507287" cy="6496050"/>
          </a:xfrm>
        </p:spPr>
      </p:pic>
      <p:sp>
        <p:nvSpPr>
          <p:cNvPr id="73731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74755" name="3 Marcador de contenido" descr="melanomapap3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50868" b="11015"/>
          <a:stretch>
            <a:fillRect/>
          </a:stretch>
        </p:blipFill>
        <p:spPr>
          <a:xfrm>
            <a:off x="500063" y="-642938"/>
            <a:ext cx="7758112" cy="6942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757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075" y="96838"/>
            <a:ext cx="8424863" cy="6194425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768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438" y="36513"/>
            <a:ext cx="8516937" cy="6232525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778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342900"/>
            <a:ext cx="8453437" cy="651510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3 Marcador de contenido" descr="Cervix_Melanoma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3" y="428625"/>
            <a:ext cx="8166100" cy="6130925"/>
          </a:xfrm>
        </p:spPr>
      </p:pic>
      <p:sp>
        <p:nvSpPr>
          <p:cNvPr id="78851" name="1 Título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/>
          <a:lstStyle/>
          <a:p>
            <a:r>
              <a:rPr lang="es-PE" smtClean="0"/>
              <a:t>melanoma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79875" name="3 Marcador de contenido" descr="Cervix_Melanom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8" y="36513"/>
            <a:ext cx="8801100" cy="6607175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80899" name="Picture 2" descr="C:\Mis documentos\BAAF\baaf\Dra. Chavez\foto 4\6199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14313"/>
            <a:ext cx="8980488" cy="59880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10243" name="3 Marcador de contenido" descr="chavi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57625" y="2000250"/>
            <a:ext cx="2074863" cy="2470150"/>
          </a:xfrm>
        </p:spPr>
      </p:pic>
      <p:pic>
        <p:nvPicPr>
          <p:cNvPr id="10244" name="Picture 4" descr="cc13 El Lanzón Monolíti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38" y="1428750"/>
            <a:ext cx="2495550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7 CuadroTexto"/>
          <p:cNvSpPr txBox="1">
            <a:spLocks noChangeArrowheads="1"/>
          </p:cNvSpPr>
          <p:nvPr/>
        </p:nvSpPr>
        <p:spPr bwMode="auto">
          <a:xfrm>
            <a:off x="500063" y="214313"/>
            <a:ext cx="6072187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sz="3200">
                <a:latin typeface="Constantia" pitchFamily="18" charset="0"/>
              </a:rPr>
              <a:t>Chavín de Huantar  </a:t>
            </a:r>
          </a:p>
          <a:p>
            <a:r>
              <a:rPr lang="es-PE">
                <a:latin typeface="Constantia" pitchFamily="18" charset="0"/>
              </a:rPr>
              <a:t>Cultura madre de la civilización andina</a:t>
            </a:r>
          </a:p>
        </p:txBody>
      </p:sp>
      <p:pic>
        <p:nvPicPr>
          <p:cNvPr id="10246" name="11 Imagen" descr="tunel_subterraneo_smal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1571625"/>
            <a:ext cx="31432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12 CuadroTexto"/>
          <p:cNvSpPr txBox="1">
            <a:spLocks noChangeArrowheads="1"/>
          </p:cNvSpPr>
          <p:nvPr/>
        </p:nvSpPr>
        <p:spPr bwMode="auto">
          <a:xfrm>
            <a:off x="4071938" y="5214938"/>
            <a:ext cx="2643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>
                <a:latin typeface="Constantia" pitchFamily="18" charset="0"/>
              </a:rPr>
              <a:t>Ancash  326 ac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81923" name="Picture 2" descr="C:\Mis documentos\tRABAJOS HNERM\citología\rollo2\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775" y="357188"/>
            <a:ext cx="9039225" cy="6311900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829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285750"/>
            <a:ext cx="8410575" cy="5610225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sp>
        <p:nvSpPr>
          <p:cNvPr id="8397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smtClean="0"/>
          </a:p>
        </p:txBody>
      </p:sp>
      <p:pic>
        <p:nvPicPr>
          <p:cNvPr id="83972" name="Picture 2" descr="C:\Mis documentos\BAAF\baaf\Dra. Chavez\foto 4\6199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46304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2" descr="C:\Mis documentos\BAAF\baaf\Dra. Chavez\foto 4\6199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00188" y="0"/>
            <a:ext cx="14630401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Mis documentos\BAAF\baaf\Dra. Chavez\Foto 2 (18 fotos)\foto 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14288"/>
            <a:ext cx="910272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:\Mis documentos\jc\fotos\Citología, Dra Chávez\Resize of 5387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14288"/>
            <a:ext cx="910272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:\Mis documentos\jc\citologia\Dra. Chavez\Foto 1\5387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47738" y="-2209800"/>
            <a:ext cx="13004801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:\Mis documentos\jc\fotos\Citología, Dra Chávez\Resize of 5387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14288"/>
            <a:ext cx="910272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:\Mis documentos\jc\fotos\Citología, Dra Chávez\Resize of 53870033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0638" y="14288"/>
            <a:ext cx="910272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smtClean="0"/>
          </a:p>
        </p:txBody>
      </p:sp>
      <p:sp>
        <p:nvSpPr>
          <p:cNvPr id="901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mtClean="0"/>
              <a:t>metaplasia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itología no ginecológica en frotis ginecológico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Citología no ginecológica&amp;quot;&quot;/&gt;&lt;property id=&quot;20307&quot; value=&quot;285&quot;/&gt;&lt;/object&gt;&lt;object type=&quot;3&quot; unique_id=&quot;10006&quot;&gt;&lt;property id=&quot;20148&quot; value=&quot;5&quot;/&gt;&lt;property id=&quot;20300&quot; value=&quot;Slide 3&quot;/&gt;&lt;property id=&quot;20307&quot; value=&quot;358&quot;/&gt;&lt;/object&gt;&lt;object type=&quot;3&quot; unique_id=&quot;10007&quot;&gt;&lt;property id=&quot;20148&quot; value=&quot;5&quot;/&gt;&lt;property id=&quot;20300&quot; value=&quot;Slide 4&quot;/&gt;&lt;property id=&quot;20307&quot; value=&quot;350&quot;/&gt;&lt;/object&gt;&lt;object type=&quot;3&quot; unique_id=&quot;10008&quot;&gt;&lt;property id=&quot;20148&quot; value=&quot;5&quot;/&gt;&lt;property id=&quot;20300&quot; value=&quot;Slide 5&quot;/&gt;&lt;property id=&quot;20307&quot; value=&quot;288&quot;/&gt;&lt;/object&gt;&lt;object type=&quot;3&quot; unique_id=&quot;10009&quot;&gt;&lt;property id=&quot;20148&quot; value=&quot;5&quot;/&gt;&lt;property id=&quot;20300&quot; value=&quot;Slide 6&quot;/&gt;&lt;property id=&quot;20307&quot; value=&quot;349&quot;/&gt;&lt;/object&gt;&lt;object type=&quot;3&quot; unique_id=&quot;10010&quot;&gt;&lt;property id=&quot;20148&quot; value=&quot;5&quot;/&gt;&lt;property id=&quot;20300&quot; value=&quot;Slide 7&quot;/&gt;&lt;property id=&quot;20307&quot; value=&quot;359&quot;/&gt;&lt;/object&gt;&lt;object type=&quot;3&quot; unique_id=&quot;10011&quot;&gt;&lt;property id=&quot;20148&quot; value=&quot;5&quot;/&gt;&lt;property id=&quot;20300&quot; value=&quot;Slide 8&quot;/&gt;&lt;property id=&quot;20307&quot; value=&quot;360&quot;/&gt;&lt;/object&gt;&lt;object type=&quot;3&quot; unique_id=&quot;10012&quot;&gt;&lt;property id=&quot;20148&quot; value=&quot;5&quot;/&gt;&lt;property id=&quot;20300&quot; value=&quot;Slide 9 - &amp;quot;metaplasia&amp;quot;&quot;/&gt;&lt;property id=&quot;20307&quot; value=&quot;354&quot;/&gt;&lt;/object&gt;&lt;object type=&quot;3&quot; unique_id=&quot;10013&quot;&gt;&lt;property id=&quot;20148&quot; value=&quot;5&quot;/&gt;&lt;property id=&quot;20300&quot; value=&quot;Slide 10 - &amp;quot;Metaplasia tubal&amp;quot;&quot;/&gt;&lt;property id=&quot;20307&quot; value=&quot;282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91&quot;/&gt;&lt;/object&gt;&lt;object type=&quot;3&quot; unique_id=&quot;10016&quot;&gt;&lt;property id=&quot;20148&quot; value=&quot;5&quot;/&gt;&lt;property id=&quot;20300&quot; value=&quot;Slide 13 - &amp;quot;Metaplasia transicional&amp;quot;&quot;/&gt;&lt;property id=&quot;20307&quot; value=&quot;292&quot;/&gt;&lt;/object&gt;&lt;object type=&quot;3&quot; unique_id=&quot;10017&quot;&gt;&lt;property id=&quot;20148&quot; value=&quot;5&quot;/&gt;&lt;property id=&quot;20300&quot; value=&quot;Slide 14&quot;/&gt;&lt;property id=&quot;20307&quot; value=&quot;294&quot;/&gt;&lt;/object&gt;&lt;object type=&quot;3&quot; unique_id=&quot;10018&quot;&gt;&lt;property id=&quot;20148&quot; value=&quot;5&quot;/&gt;&lt;property id=&quot;20300&quot; value=&quot;Slide 15&quot;/&gt;&lt;property id=&quot;20307&quot; value=&quot;293&quot;/&gt;&lt;/object&gt;&lt;object type=&quot;3&quot; unique_id=&quot;10019&quot;&gt;&lt;property id=&quot;20148&quot; value=&quot;5&quot;/&gt;&lt;property id=&quot;20300&quot; value=&quot;Slide 16 - &amp;quot;Atrofia&amp;quot;&quot;/&gt;&lt;property id=&quot;20307&quot; value=&quot;289&quot;/&gt;&lt;/object&gt;&lt;object type=&quot;3&quot; unique_id=&quot;10020&quot;&gt;&lt;property id=&quot;20148&quot; value=&quot;5&quot;/&gt;&lt;property id=&quot;20300&quot; value=&quot;Slide 17&quot;/&gt;&lt;property id=&quot;20307&quot; value=&quot;287&quot;/&gt;&lt;/object&gt;&lt;object type=&quot;3&quot; unique_id=&quot;10021&quot;&gt;&lt;property id=&quot;20148&quot; value=&quot;5&quot;/&gt;&lt;property id=&quot;20300&quot; value=&quot;Slide 18&quot;/&gt;&lt;property id=&quot;20307&quot; value=&quot;290&quot;/&gt;&lt;/object&gt;&lt;object type=&quot;3&quot; unique_id=&quot;10022&quot;&gt;&lt;property id=&quot;20148&quot; value=&quot;5&quot;/&gt;&lt;property id=&quot;20300&quot; value=&quot;Slide 19&quot;/&gt;&lt;property id=&quot;20307&quot; value=&quot;361&quot;/&gt;&lt;/object&gt;&lt;object type=&quot;3&quot; unique_id=&quot;10023&quot;&gt;&lt;property id=&quot;20148&quot; value=&quot;5&quot;/&gt;&lt;property id=&quot;20300&quot; value=&quot;Slide 20&quot;/&gt;&lt;property id=&quot;20307&quot; value=&quot;362&quot;/&gt;&lt;/object&gt;&lt;object type=&quot;3&quot; unique_id=&quot;10024&quot;&gt;&lt;property id=&quot;20148&quot; value=&quot;5&quot;/&gt;&lt;property id=&quot;20300&quot; value=&quot;Slide 21 - &amp;quot;granulomatosa&amp;quot;&quot;/&gt;&lt;property id=&quot;20307&quot; value=&quot;365&quot;/&gt;&lt;/object&gt;&lt;object type=&quot;3&quot; unique_id=&quot;10025&quot;&gt;&lt;property id=&quot;20148&quot; value=&quot;5&quot;/&gt;&lt;property id=&quot;20300&quot; value=&quot;Slide 22&quot;/&gt;&lt;property id=&quot;20307&quot; value=&quot;367&quot;/&gt;&lt;/object&gt;&lt;object type=&quot;3&quot; unique_id=&quot;10026&quot;&gt;&lt;property id=&quot;20148&quot; value=&quot;5&quot;/&gt;&lt;property id=&quot;20300&quot; value=&quot;Slide 23 - &amp;quot;Granuloma de cúpula&amp;quot;&quot;/&gt;&lt;property id=&quot;20307&quot; value=&quot;368&quot;/&gt;&lt;/object&gt;&lt;object type=&quot;3&quot; unique_id=&quot;10027&quot;&gt;&lt;property id=&quot;20148&quot; value=&quot;5&quot;/&gt;&lt;property id=&quot;20300&quot; value=&quot;Slide 24&quot;/&gt;&lt;property id=&quot;20307&quot; value=&quot;369&quot;/&gt;&lt;/object&gt;&lt;object type=&quot;3&quot; unique_id=&quot;10028&quot;&gt;&lt;property id=&quot;20148&quot; value=&quot;5&quot;/&gt;&lt;property id=&quot;20300&quot; value=&quot;Slide 25&quot;/&gt;&lt;property id=&quot;20307&quot; value=&quot;370&quot;/&gt;&lt;/object&gt;&lt;object type=&quot;3&quot; unique_id=&quot;10029&quot;&gt;&lt;property id=&quot;20148&quot; value=&quot;5&quot;/&gt;&lt;property id=&quot;20300&quot; value=&quot;Slide 26&quot;/&gt;&lt;property id=&quot;20307&quot; value=&quot;366&quot;/&gt;&lt;/object&gt;&lt;object type=&quot;3&quot; unique_id=&quot;10030&quot;&gt;&lt;property id=&quot;20148&quot; value=&quot;5&quot;/&gt;&lt;property id=&quot;20300&quot; value=&quot;Slide 27 - &amp;quot;tbc&amp;quot;&quot;/&gt;&lt;property id=&quot;20307&quot; value=&quot;371&quot;/&gt;&lt;/object&gt;&lt;object type=&quot;3&quot; unique_id=&quot;10031&quot;&gt;&lt;property id=&quot;20148&quot; value=&quot;5&quot;/&gt;&lt;property id=&quot;20300&quot; value=&quot;Slide 28&quot;/&gt;&lt;property id=&quot;20307&quot; value=&quot;372&quot;/&gt;&lt;/object&gt;&lt;object type=&quot;3&quot; unique_id=&quot;10032&quot;&gt;&lt;property id=&quot;20148&quot; value=&quot;5&quot;/&gt;&lt;property id=&quot;20300&quot; value=&quot;Slide 29&quot;/&gt;&lt;property id=&quot;20307&quot; value=&quot;373&quot;/&gt;&lt;/object&gt;&lt;object type=&quot;3&quot; unique_id=&quot;10033&quot;&gt;&lt;property id=&quot;20148&quot; value=&quot;5&quot;/&gt;&lt;property id=&quot;20300&quot; value=&quot;Slide 30&quot;/&gt;&lt;property id=&quot;20307&quot; value=&quot;374&quot;/&gt;&lt;/object&gt;&lt;object type=&quot;3&quot; unique_id=&quot;10034&quot;&gt;&lt;property id=&quot;20148&quot; value=&quot;5&quot;/&gt;&lt;property id=&quot;20300&quot; value=&quot;Slide 31&quot;/&gt;&lt;property id=&quot;20307&quot; value=&quot;375&quot;/&gt;&lt;/object&gt;&lt;object type=&quot;3&quot; unique_id=&quot;10035&quot;&gt;&lt;property id=&quot;20148&quot; value=&quot;5&quot;/&gt;&lt;property id=&quot;20300&quot; value=&quot;Slide 32&quot;/&gt;&lt;property id=&quot;20307&quot; value=&quot;376&quot;/&gt;&lt;/object&gt;&lt;object type=&quot;3&quot; unique_id=&quot;10036&quot;&gt;&lt;property id=&quot;20148&quot; value=&quot;5&quot;/&gt;&lt;property id=&quot;20300&quot; value=&quot;Slide 33&quot;/&gt;&lt;property id=&quot;20307&quot; value=&quot;377&quot;/&gt;&lt;/object&gt;&lt;object type=&quot;3&quot; unique_id=&quot;10037&quot;&gt;&lt;property id=&quot;20148&quot; value=&quot;5&quot;/&gt;&lt;property id=&quot;20300&quot; value=&quot;Slide 34&quot;/&gt;&lt;property id=&quot;20307&quot; value=&quot;378&quot;/&gt;&lt;/object&gt;&lt;object type=&quot;3&quot; unique_id=&quot;10038&quot;&gt;&lt;property id=&quot;20148&quot; value=&quot;5&quot;/&gt;&lt;property id=&quot;20300&quot; value=&quot;Slide 35&quot;/&gt;&lt;property id=&quot;20307&quot; value=&quot;379&quot;/&gt;&lt;/object&gt;&lt;object type=&quot;3&quot; unique_id=&quot;10039&quot;&gt;&lt;property id=&quot;20148&quot; value=&quot;5&quot;/&gt;&lt;property id=&quot;20300&quot; value=&quot;Slide 36&quot;/&gt;&lt;property id=&quot;20307&quot; value=&quot;382&quot;/&gt;&lt;/object&gt;&lt;object type=&quot;3&quot; unique_id=&quot;10040&quot;&gt;&lt;property id=&quot;20148&quot; value=&quot;5&quot;/&gt;&lt;property id=&quot;20300&quot; value=&quot;Slide 37&quot;/&gt;&lt;property id=&quot;20307&quot; value=&quot;330&quot;/&gt;&lt;/object&gt;&lt;object type=&quot;3&quot; unique_id=&quot;10041&quot;&gt;&lt;property id=&quot;20148&quot; value=&quot;5&quot;/&gt;&lt;property id=&quot;20300&quot; value=&quot;Slide 38&quot;/&gt;&lt;property id=&quot;20307&quot; value=&quot;389&quot;/&gt;&lt;/object&gt;&lt;object type=&quot;3&quot; unique_id=&quot;10042&quot;&gt;&lt;property id=&quot;20148&quot; value=&quot;5&quot;/&gt;&lt;property id=&quot;20300&quot; value=&quot;Slide 39&quot;/&gt;&lt;property id=&quot;20307&quot; value=&quot;307&quot;/&gt;&lt;/object&gt;&lt;object type=&quot;3&quot; unique_id=&quot;10043&quot;&gt;&lt;property id=&quot;20148&quot; value=&quot;5&quot;/&gt;&lt;property id=&quot;20300&quot; value=&quot;Slide 40&quot;/&gt;&lt;property id=&quot;20307&quot; value=&quot;309&quot;/&gt;&lt;/object&gt;&lt;object type=&quot;3&quot; unique_id=&quot;10044&quot;&gt;&lt;property id=&quot;20148&quot; value=&quot;5&quot;/&gt;&lt;property id=&quot;20300&quot; value=&quot;Slide 41&quot;/&gt;&lt;property id=&quot;20307&quot; value=&quot;355&quot;/&gt;&lt;/object&gt;&lt;object type=&quot;3&quot; unique_id=&quot;10045&quot;&gt;&lt;property id=&quot;20148&quot; value=&quot;5&quot;/&gt;&lt;property id=&quot;20300&quot; value=&quot;Slide 42&quot;/&gt;&lt;property id=&quot;20307&quot; value=&quot;356&quot;/&gt;&lt;/object&gt;&lt;object type=&quot;3&quot; unique_id=&quot;10046&quot;&gt;&lt;property id=&quot;20148&quot; value=&quot;5&quot;/&gt;&lt;property id=&quot;20300&quot; value=&quot;Slide 43&quot;/&gt;&lt;property id=&quot;20307&quot; value=&quot;308&quot;/&gt;&lt;/object&gt;&lt;object type=&quot;3&quot; unique_id=&quot;10047&quot;&gt;&lt;property id=&quot;20148&quot; value=&quot;5&quot;/&gt;&lt;property id=&quot;20300&quot; value=&quot;Slide 44&quot;/&gt;&lt;property id=&quot;20307&quot; value=&quot;310&quot;/&gt;&lt;/object&gt;&lt;object type=&quot;3&quot; unique_id=&quot;10048&quot;&gt;&lt;property id=&quot;20148&quot; value=&quot;5&quot;/&gt;&lt;property id=&quot;20300&quot; value=&quot;Slide 45&quot;/&gt;&lt;property id=&quot;20307&quot; value=&quot;364&quot;/&gt;&lt;/object&gt;&lt;object type=&quot;3&quot; unique_id=&quot;10049&quot;&gt;&lt;property id=&quot;20148&quot; value=&quot;5&quot;/&gt;&lt;property id=&quot;20300&quot; value=&quot;Slide 46&quot;/&gt;&lt;property id=&quot;20307&quot; value=&quot;363&quot;/&gt;&lt;/object&gt;&lt;object type=&quot;3&quot; unique_id=&quot;10050&quot;&gt;&lt;property id=&quot;20148&quot; value=&quot;5&quot;/&gt;&lt;property id=&quot;20300&quot; value=&quot;Slide 47&quot;/&gt;&lt;property id=&quot;20307&quot; value=&quot;284&quot;/&gt;&lt;/object&gt;&lt;object type=&quot;3&quot; unique_id=&quot;10051&quot;&gt;&lt;property id=&quot;20148&quot; value=&quot;5&quot;/&gt;&lt;property id=&quot;20300&quot; value=&quot;Slide 48&quot;/&gt;&lt;property id=&quot;20307&quot; value=&quot;278&quot;/&gt;&lt;/object&gt;&lt;object type=&quot;3&quot; unique_id=&quot;10052&quot;&gt;&lt;property id=&quot;20148&quot; value=&quot;5&quot;/&gt;&lt;property id=&quot;20300&quot; value=&quot;Slide 49&quot;/&gt;&lt;property id=&quot;20307&quot; value=&quot;276&quot;/&gt;&lt;/object&gt;&lt;object type=&quot;3&quot; unique_id=&quot;10053&quot;&gt;&lt;property id=&quot;20148&quot; value=&quot;5&quot;/&gt;&lt;property id=&quot;20300&quot; value=&quot;Slide 50 - &amp;quot;Enterobios vermicularis&amp;quot;&quot;/&gt;&lt;property id=&quot;20307&quot; value=&quot;275&quot;/&gt;&lt;/object&gt;&lt;object type=&quot;3&quot; unique_id=&quot;10054&quot;&gt;&lt;property id=&quot;20148&quot; value=&quot;5&quot;/&gt;&lt;property id=&quot;20300&quot; value=&quot;Slide 51&quot;/&gt;&lt;property id=&quot;20307&quot; value=&quot;387&quot;/&gt;&lt;/object&gt;&lt;object type=&quot;3&quot; unique_id=&quot;10055&quot;&gt;&lt;property id=&quot;20148&quot; value=&quot;5&quot;/&gt;&lt;property id=&quot;20300&quot; value=&quot;Slide 52&quot;/&gt;&lt;property id=&quot;20307&quot; value=&quot;388&quot;/&gt;&lt;/object&gt;&lt;object type=&quot;3&quot; unique_id=&quot;10056&quot;&gt;&lt;property id=&quot;20148&quot; value=&quot;5&quot;/&gt;&lt;property id=&quot;20300&quot; value=&quot;Slide 53&quot;/&gt;&lt;property id=&quot;20307&quot; value=&quot;331&quot;/&gt;&lt;/object&gt;&lt;object type=&quot;3&quot; unique_id=&quot;10057&quot;&gt;&lt;property id=&quot;20148&quot; value=&quot;5&quot;/&gt;&lt;property id=&quot;20300&quot; value=&quot;Slide 54&quot;/&gt;&lt;property id=&quot;20307&quot; value=&quot;332&quot;/&gt;&lt;/object&gt;&lt;object type=&quot;3&quot; unique_id=&quot;10058&quot;&gt;&lt;property id=&quot;20148&quot; value=&quot;5&quot;/&gt;&lt;property id=&quot;20300&quot; value=&quot;Slide 55&quot;/&gt;&lt;property id=&quot;20307&quot; value=&quot;333&quot;/&gt;&lt;/object&gt;&lt;object type=&quot;3&quot; unique_id=&quot;10059&quot;&gt;&lt;property id=&quot;20148&quot; value=&quot;5&quot;/&gt;&lt;property id=&quot;20300&quot; value=&quot;Slide 56&quot;/&gt;&lt;property id=&quot;20307&quot; value=&quot;383&quot;/&gt;&lt;/object&gt;&lt;object type=&quot;3&quot; unique_id=&quot;10060&quot;&gt;&lt;property id=&quot;20148&quot; value=&quot;5&quot;/&gt;&lt;property id=&quot;20300&quot; value=&quot;Slide 57&quot;/&gt;&lt;property id=&quot;20307&quot; value=&quot;393&quot;/&gt;&lt;/object&gt;&lt;object type=&quot;3&quot; unique_id=&quot;10061&quot;&gt;&lt;property id=&quot;20148&quot; value=&quot;5&quot;/&gt;&lt;property id=&quot;20300&quot; value=&quot;Slide 58&quot;/&gt;&lt;property id=&quot;20307&quot; value=&quot;295&quot;/&gt;&lt;/object&gt;&lt;object type=&quot;3&quot; unique_id=&quot;10062&quot;&gt;&lt;property id=&quot;20148&quot; value=&quot;5&quot;/&gt;&lt;property id=&quot;20300&quot; value=&quot;Slide 59&quot;/&gt;&lt;property id=&quot;20307&quot; value=&quot;296&quot;/&gt;&lt;/object&gt;&lt;object type=&quot;3&quot; unique_id=&quot;10063&quot;&gt;&lt;property id=&quot;20148&quot; value=&quot;5&quot;/&gt;&lt;property id=&quot;20300&quot; value=&quot;Slide 60&quot;/&gt;&lt;property id=&quot;20307&quot; value=&quot;390&quot;/&gt;&lt;/object&gt;&lt;object type=&quot;3&quot; unique_id=&quot;10064&quot;&gt;&lt;property id=&quot;20148&quot; value=&quot;5&quot;/&gt;&lt;property id=&quot;20300&quot; value=&quot;Slide 61&quot;/&gt;&lt;property id=&quot;20307&quot; value=&quot;391&quot;/&gt;&lt;/object&gt;&lt;object type=&quot;3&quot; unique_id=&quot;10065&quot;&gt;&lt;property id=&quot;20148&quot; value=&quot;5&quot;/&gt;&lt;property id=&quot;20300&quot; value=&quot;Slide 62&quot;/&gt;&lt;property id=&quot;20307&quot; value=&quot;392&quot;/&gt;&lt;/object&gt;&lt;object type=&quot;3&quot; unique_id=&quot;10066&quot;&gt;&lt;property id=&quot;20148&quot; value=&quot;5&quot;/&gt;&lt;property id=&quot;20300&quot; value=&quot;Slide 63&quot;/&gt;&lt;property id=&quot;20307&quot; value=&quot;336&quot;/&gt;&lt;/object&gt;&lt;object type=&quot;3&quot; unique_id=&quot;10067&quot;&gt;&lt;property id=&quot;20148&quot; value=&quot;5&quot;/&gt;&lt;property id=&quot;20300&quot; value=&quot;Slide 64&quot;/&gt;&lt;property id=&quot;20307&quot; value=&quot;395&quot;/&gt;&lt;/object&gt;&lt;object type=&quot;3&quot; unique_id=&quot;10068&quot;&gt;&lt;property id=&quot;20148&quot; value=&quot;5&quot;/&gt;&lt;property id=&quot;20300&quot; value=&quot;Slide 65&quot;/&gt;&lt;property id=&quot;20307&quot; value=&quot;297&quot;/&gt;&lt;/object&gt;&lt;object type=&quot;3&quot; unique_id=&quot;10069&quot;&gt;&lt;property id=&quot;20148&quot; value=&quot;5&quot;/&gt;&lt;property id=&quot;20300&quot; value=&quot;Slide 66&quot;/&gt;&lt;property id=&quot;20307&quot; value=&quot;269&quot;/&gt;&lt;/object&gt;&lt;object type=&quot;3&quot; unique_id=&quot;10070&quot;&gt;&lt;property id=&quot;20148&quot; value=&quot;5&quot;/&gt;&lt;property id=&quot;20300&quot; value=&quot;Slide 67&quot;/&gt;&lt;property id=&quot;20307&quot; value=&quot;298&quot;/&gt;&lt;/object&gt;&lt;object type=&quot;3&quot; unique_id=&quot;10071&quot;&gt;&lt;property id=&quot;20148&quot; value=&quot;5&quot;/&gt;&lt;property id=&quot;20300&quot; value=&quot;Slide 68&quot;/&gt;&lt;property id=&quot;20307&quot; value=&quot;299&quot;/&gt;&lt;/object&gt;&lt;object type=&quot;3&quot; unique_id=&quot;10072&quot;&gt;&lt;property id=&quot;20148&quot; value=&quot;5&quot;/&gt;&lt;property id=&quot;20300&quot; value=&quot;Slide 69&quot;/&gt;&lt;property id=&quot;20307&quot; value=&quot;394&quot;/&gt;&lt;/object&gt;&lt;object type=&quot;3&quot; unique_id=&quot;10073&quot;&gt;&lt;property id=&quot;20148&quot; value=&quot;5&quot;/&gt;&lt;property id=&quot;20300&quot; value=&quot;Slide 70&quot;/&gt;&lt;property id=&quot;20307&quot; value=&quot;302&quot;/&gt;&lt;/object&gt;&lt;object type=&quot;3&quot; unique_id=&quot;10074&quot;&gt;&lt;property id=&quot;20148&quot; value=&quot;5&quot;/&gt;&lt;property id=&quot;20300&quot; value=&quot;Slide 71&quot;/&gt;&lt;property id=&quot;20307&quot; value=&quot;305&quot;/&gt;&lt;/object&gt;&lt;object type=&quot;3&quot; unique_id=&quot;10075&quot;&gt;&lt;property id=&quot;20148&quot; value=&quot;5&quot;/&gt;&lt;property id=&quot;20300&quot; value=&quot;Slide 72&quot;/&gt;&lt;property id=&quot;20307&quot; value=&quot;306&quot;/&gt;&lt;/object&gt;&lt;object type=&quot;3&quot; unique_id=&quot;10076&quot;&gt;&lt;property id=&quot;20148&quot; value=&quot;5&quot;/&gt;&lt;property id=&quot;20300&quot; value=&quot;Slide 73&quot;/&gt;&lt;property id=&quot;20307&quot; value=&quot;396&quot;/&gt;&lt;/object&gt;&lt;object type=&quot;3&quot; unique_id=&quot;10077&quot;&gt;&lt;property id=&quot;20148&quot; value=&quot;5&quot;/&gt;&lt;property id=&quot;20300&quot; value=&quot;Slide 74&quot;/&gt;&lt;property id=&quot;20307&quot; value=&quot;353&quot;/&gt;&lt;/object&gt;&lt;object type=&quot;3&quot; unique_id=&quot;10078&quot;&gt;&lt;property id=&quot;20148&quot; value=&quot;5&quot;/&gt;&lt;property id=&quot;20300&quot; value=&quot;Slide 75&quot;/&gt;&lt;property id=&quot;20307&quot; value=&quot;351&quot;/&gt;&lt;/object&gt;&lt;object type=&quot;3&quot; unique_id=&quot;10079&quot;&gt;&lt;property id=&quot;20148&quot; value=&quot;5&quot;/&gt;&lt;property id=&quot;20300&quot; value=&quot;Slide 76&quot;/&gt;&lt;property id=&quot;20307&quot; value=&quot;352&quot;/&gt;&lt;/object&gt;&lt;object type=&quot;3&quot; unique_id=&quot;10080&quot;&gt;&lt;property id=&quot;20148&quot; value=&quot;5&quot;/&gt;&lt;property id=&quot;20300&quot; value=&quot;Slide 77 - &amp;quot;melanoma&amp;quot;&quot;/&gt;&lt;property id=&quot;20307&quot; value=&quot;300&quot;/&gt;&lt;/object&gt;&lt;object type=&quot;3&quot; unique_id=&quot;10081&quot;&gt;&lt;property id=&quot;20148&quot; value=&quot;5&quot;/&gt;&lt;property id=&quot;20300&quot; value=&quot;Slide 78&quot;/&gt;&lt;property id=&quot;20307&quot; value=&quot;301&quot;/&gt;&lt;/object&gt;&lt;object type=&quot;3&quot; unique_id=&quot;10082&quot;&gt;&lt;property id=&quot;20148&quot; value=&quot;5&quot;/&gt;&lt;property id=&quot;20300&quot; value=&quot;Slide 79&quot;/&gt;&lt;property id=&quot;20307&quot; value=&quot;341&quot;/&gt;&lt;/object&gt;&lt;object type=&quot;3&quot; unique_id=&quot;10083&quot;&gt;&lt;property id=&quot;20148&quot; value=&quot;5&quot;/&gt;&lt;property id=&quot;20300&quot; value=&quot;Slide 80&quot;/&gt;&lt;property id=&quot;20307&quot; value=&quot;357&quot;/&gt;&lt;/object&gt;&lt;object type=&quot;3&quot; unique_id=&quot;10084&quot;&gt;&lt;property id=&quot;20148&quot; value=&quot;5&quot;/&gt;&lt;property id=&quot;20300&quot; value=&quot;Slide 81&quot;/&gt;&lt;property id=&quot;20307&quot; value=&quot;339&quot;/&gt;&lt;/object&gt;&lt;object type=&quot;3&quot; unique_id=&quot;10085&quot;&gt;&lt;property id=&quot;20148&quot; value=&quot;5&quot;/&gt;&lt;property id=&quot;20300&quot; value=&quot;Slide 82&quot;/&gt;&lt;property id=&quot;20307&quot; value=&quot;338&quot;/&gt;&lt;/object&gt;&lt;object type=&quot;3&quot; unique_id=&quot;10086&quot;&gt;&lt;property id=&quot;20148&quot; value=&quot;5&quot;/&gt;&lt;property id=&quot;20300&quot; value=&quot;Slide 83&quot;/&gt;&lt;property id=&quot;20307&quot; value=&quot;346&quot;/&gt;&lt;/object&gt;&lt;object type=&quot;3&quot; unique_id=&quot;10087&quot;&gt;&lt;property id=&quot;20148&quot; value=&quot;5&quot;/&gt;&lt;property id=&quot;20300&quot; value=&quot;Slide 84&quot;/&gt;&lt;property id=&quot;20307&quot; value=&quot;347&quot;/&gt;&lt;/object&gt;&lt;object type=&quot;3&quot; unique_id=&quot;10088&quot;&gt;&lt;property id=&quot;20148&quot; value=&quot;5&quot;/&gt;&lt;property id=&quot;20300&quot; value=&quot;Slide 85&quot;/&gt;&lt;property id=&quot;20307&quot; value=&quot;342&quot;/&gt;&lt;/object&gt;&lt;object type=&quot;3&quot; unique_id=&quot;10089&quot;&gt;&lt;property id=&quot;20148&quot; value=&quot;5&quot;/&gt;&lt;property id=&quot;20300&quot; value=&quot;Slide 86&quot;/&gt;&lt;property id=&quot;20307&quot; value=&quot;343&quot;/&gt;&lt;/object&gt;&lt;object type=&quot;3&quot; unique_id=&quot;10090&quot;&gt;&lt;property id=&quot;20148&quot; value=&quot;5&quot;/&gt;&lt;property id=&quot;20300&quot; value=&quot;Slide 87&quot;/&gt;&lt;property id=&quot;20307&quot; value=&quot;344&quot;/&gt;&lt;/object&gt;&lt;object type=&quot;3&quot; unique_id=&quot;10091&quot;&gt;&lt;property id=&quot;20148&quot; value=&quot;5&quot;/&gt;&lt;property id=&quot;20300&quot; value=&quot;Slide 88&quot;/&gt;&lt;property id=&quot;20307&quot; value=&quot;340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725</TotalTime>
  <Words>437</Words>
  <Application>Microsoft Office PowerPoint</Application>
  <PresentationFormat>Presentación en pantalla (4:3)</PresentationFormat>
  <Paragraphs>85</Paragraphs>
  <Slides>88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88</vt:i4>
      </vt:variant>
    </vt:vector>
  </HeadingPairs>
  <TitlesOfParts>
    <vt:vector size="93" baseType="lpstr">
      <vt:lpstr>Constantia</vt:lpstr>
      <vt:lpstr>Arial</vt:lpstr>
      <vt:lpstr>Calibri</vt:lpstr>
      <vt:lpstr>Wingdings 2</vt:lpstr>
      <vt:lpstr>Flujo</vt:lpstr>
      <vt:lpstr>Citología no ginecológica en frotis ginecológico</vt:lpstr>
      <vt:lpstr>Citología no ginecológica</vt:lpstr>
      <vt:lpstr>Diapositiva 3</vt:lpstr>
      <vt:lpstr>Diapositiva 4</vt:lpstr>
      <vt:lpstr>Diapositiva 5</vt:lpstr>
      <vt:lpstr>Diapositiva 6</vt:lpstr>
      <vt:lpstr>Diapositiva 7</vt:lpstr>
      <vt:lpstr>Diapositiva 8</vt:lpstr>
      <vt:lpstr>metaplasia</vt:lpstr>
      <vt:lpstr>Metaplasia tubal</vt:lpstr>
      <vt:lpstr>Diapositiva 11</vt:lpstr>
      <vt:lpstr>Diapositiva 12</vt:lpstr>
      <vt:lpstr>Metaplasia transicional</vt:lpstr>
      <vt:lpstr>Diapositiva 14</vt:lpstr>
      <vt:lpstr>Diapositiva 15</vt:lpstr>
      <vt:lpstr>Atrofia</vt:lpstr>
      <vt:lpstr>Diapositiva 17</vt:lpstr>
      <vt:lpstr>Diapositiva 18</vt:lpstr>
      <vt:lpstr>Diapositiva 19</vt:lpstr>
      <vt:lpstr>Diapositiva 20</vt:lpstr>
      <vt:lpstr>granulomatosa</vt:lpstr>
      <vt:lpstr>Diapositiva 22</vt:lpstr>
      <vt:lpstr>Granuloma de cúpula</vt:lpstr>
      <vt:lpstr>Diapositiva 24</vt:lpstr>
      <vt:lpstr>Diapositiva 25</vt:lpstr>
      <vt:lpstr>Diapositiva 26</vt:lpstr>
      <vt:lpstr>tbc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Enterobios vermicularis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melanoma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Lenovo</dc:creator>
  <cp:lastModifiedBy>Lenovo</cp:lastModifiedBy>
  <cp:revision>76</cp:revision>
  <dcterms:created xsi:type="dcterms:W3CDTF">2011-06-20T03:18:56Z</dcterms:created>
  <dcterms:modified xsi:type="dcterms:W3CDTF">2014-11-28T07:06:33Z</dcterms:modified>
</cp:coreProperties>
</file>