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9"/>
  </p:notesMasterIdLst>
  <p:sldIdLst>
    <p:sldId id="256" r:id="rId2"/>
    <p:sldId id="472" r:id="rId3"/>
    <p:sldId id="471" r:id="rId4"/>
    <p:sldId id="473" r:id="rId5"/>
    <p:sldId id="474" r:id="rId6"/>
    <p:sldId id="475" r:id="rId7"/>
    <p:sldId id="476" r:id="rId8"/>
    <p:sldId id="477" r:id="rId9"/>
    <p:sldId id="478" r:id="rId10"/>
    <p:sldId id="479" r:id="rId11"/>
    <p:sldId id="480" r:id="rId12"/>
    <p:sldId id="481" r:id="rId13"/>
    <p:sldId id="482" r:id="rId14"/>
    <p:sldId id="483" r:id="rId15"/>
    <p:sldId id="484" r:id="rId16"/>
    <p:sldId id="485" r:id="rId17"/>
    <p:sldId id="486" r:id="rId18"/>
    <p:sldId id="487" r:id="rId19"/>
    <p:sldId id="488" r:id="rId20"/>
    <p:sldId id="489" r:id="rId21"/>
    <p:sldId id="490" r:id="rId22"/>
    <p:sldId id="257" r:id="rId23"/>
    <p:sldId id="382" r:id="rId24"/>
    <p:sldId id="384" r:id="rId25"/>
    <p:sldId id="286" r:id="rId26"/>
    <p:sldId id="288" r:id="rId27"/>
    <p:sldId id="258" r:id="rId28"/>
    <p:sldId id="285" r:id="rId29"/>
    <p:sldId id="289" r:id="rId30"/>
    <p:sldId id="380" r:id="rId31"/>
    <p:sldId id="372" r:id="rId32"/>
    <p:sldId id="293" r:id="rId33"/>
    <p:sldId id="290" r:id="rId34"/>
    <p:sldId id="292" r:id="rId35"/>
    <p:sldId id="340" r:id="rId36"/>
    <p:sldId id="310" r:id="rId37"/>
    <p:sldId id="306" r:id="rId38"/>
    <p:sldId id="334" r:id="rId39"/>
    <p:sldId id="335" r:id="rId40"/>
    <p:sldId id="344" r:id="rId41"/>
    <p:sldId id="345" r:id="rId42"/>
    <p:sldId id="314" r:id="rId43"/>
    <p:sldId id="315" r:id="rId44"/>
    <p:sldId id="385" r:id="rId45"/>
    <p:sldId id="327" r:id="rId46"/>
    <p:sldId id="329" r:id="rId47"/>
    <p:sldId id="330" r:id="rId48"/>
    <p:sldId id="331" r:id="rId49"/>
    <p:sldId id="361" r:id="rId50"/>
    <p:sldId id="333" r:id="rId51"/>
    <p:sldId id="491" r:id="rId52"/>
    <p:sldId id="319" r:id="rId53"/>
    <p:sldId id="320" r:id="rId54"/>
    <p:sldId id="321" r:id="rId55"/>
    <p:sldId id="322" r:id="rId56"/>
    <p:sldId id="323" r:id="rId57"/>
    <p:sldId id="346" r:id="rId58"/>
    <p:sldId id="347" r:id="rId59"/>
    <p:sldId id="348" r:id="rId60"/>
    <p:sldId id="349" r:id="rId61"/>
    <p:sldId id="350" r:id="rId62"/>
    <p:sldId id="351" r:id="rId63"/>
    <p:sldId id="352" r:id="rId64"/>
    <p:sldId id="353" r:id="rId65"/>
    <p:sldId id="354" r:id="rId66"/>
    <p:sldId id="355" r:id="rId67"/>
    <p:sldId id="356" r:id="rId68"/>
    <p:sldId id="357" r:id="rId69"/>
    <p:sldId id="493" r:id="rId70"/>
    <p:sldId id="494" r:id="rId71"/>
    <p:sldId id="495" r:id="rId72"/>
    <p:sldId id="496" r:id="rId73"/>
    <p:sldId id="497" r:id="rId74"/>
    <p:sldId id="498" r:id="rId75"/>
    <p:sldId id="499" r:id="rId76"/>
    <p:sldId id="500" r:id="rId77"/>
    <p:sldId id="501" r:id="rId78"/>
    <p:sldId id="502" r:id="rId79"/>
    <p:sldId id="503" r:id="rId80"/>
    <p:sldId id="504" r:id="rId81"/>
    <p:sldId id="505" r:id="rId82"/>
    <p:sldId id="506" r:id="rId83"/>
    <p:sldId id="507" r:id="rId84"/>
    <p:sldId id="508" r:id="rId85"/>
    <p:sldId id="509" r:id="rId86"/>
    <p:sldId id="510" r:id="rId87"/>
    <p:sldId id="511" r:id="rId88"/>
    <p:sldId id="512" r:id="rId89"/>
    <p:sldId id="513" r:id="rId90"/>
    <p:sldId id="514" r:id="rId91"/>
    <p:sldId id="515" r:id="rId92"/>
    <p:sldId id="516" r:id="rId93"/>
    <p:sldId id="517" r:id="rId94"/>
    <p:sldId id="518" r:id="rId95"/>
    <p:sldId id="519" r:id="rId96"/>
    <p:sldId id="520" r:id="rId97"/>
    <p:sldId id="521" r:id="rId98"/>
    <p:sldId id="522" r:id="rId99"/>
    <p:sldId id="523" r:id="rId100"/>
    <p:sldId id="524" r:id="rId101"/>
    <p:sldId id="525" r:id="rId102"/>
    <p:sldId id="526" r:id="rId103"/>
    <p:sldId id="527" r:id="rId104"/>
    <p:sldId id="528" r:id="rId105"/>
    <p:sldId id="529" r:id="rId106"/>
    <p:sldId id="530" r:id="rId107"/>
    <p:sldId id="531" r:id="rId108"/>
    <p:sldId id="532" r:id="rId109"/>
    <p:sldId id="533" r:id="rId110"/>
    <p:sldId id="534" r:id="rId111"/>
    <p:sldId id="535" r:id="rId112"/>
    <p:sldId id="536" r:id="rId113"/>
    <p:sldId id="537" r:id="rId114"/>
    <p:sldId id="538" r:id="rId115"/>
    <p:sldId id="539" r:id="rId116"/>
    <p:sldId id="540" r:id="rId117"/>
    <p:sldId id="541" r:id="rId118"/>
    <p:sldId id="542" r:id="rId119"/>
    <p:sldId id="543" r:id="rId120"/>
    <p:sldId id="544" r:id="rId121"/>
    <p:sldId id="545" r:id="rId122"/>
    <p:sldId id="546" r:id="rId123"/>
    <p:sldId id="547" r:id="rId124"/>
    <p:sldId id="548" r:id="rId125"/>
    <p:sldId id="549" r:id="rId126"/>
    <p:sldId id="550" r:id="rId127"/>
    <p:sldId id="551" r:id="rId128"/>
    <p:sldId id="552" r:id="rId129"/>
    <p:sldId id="553" r:id="rId130"/>
    <p:sldId id="554" r:id="rId131"/>
    <p:sldId id="555" r:id="rId132"/>
    <p:sldId id="556" r:id="rId133"/>
    <p:sldId id="557" r:id="rId134"/>
    <p:sldId id="558" r:id="rId135"/>
    <p:sldId id="559" r:id="rId136"/>
    <p:sldId id="560" r:id="rId137"/>
    <p:sldId id="561" r:id="rId138"/>
    <p:sldId id="562" r:id="rId139"/>
    <p:sldId id="563" r:id="rId140"/>
    <p:sldId id="564" r:id="rId141"/>
    <p:sldId id="565" r:id="rId142"/>
    <p:sldId id="566" r:id="rId143"/>
    <p:sldId id="567" r:id="rId144"/>
    <p:sldId id="568" r:id="rId145"/>
    <p:sldId id="569" r:id="rId146"/>
    <p:sldId id="570" r:id="rId147"/>
    <p:sldId id="571" r:id="rId148"/>
    <p:sldId id="572" r:id="rId149"/>
    <p:sldId id="573" r:id="rId150"/>
    <p:sldId id="574" r:id="rId151"/>
    <p:sldId id="575" r:id="rId152"/>
    <p:sldId id="576" r:id="rId153"/>
    <p:sldId id="650" r:id="rId154"/>
    <p:sldId id="651" r:id="rId155"/>
    <p:sldId id="652" r:id="rId156"/>
    <p:sldId id="653" r:id="rId157"/>
    <p:sldId id="654" r:id="rId158"/>
    <p:sldId id="655" r:id="rId159"/>
    <p:sldId id="656" r:id="rId160"/>
    <p:sldId id="657" r:id="rId161"/>
    <p:sldId id="658" r:id="rId162"/>
    <p:sldId id="659" r:id="rId163"/>
    <p:sldId id="660" r:id="rId164"/>
    <p:sldId id="661" r:id="rId165"/>
    <p:sldId id="662" r:id="rId166"/>
    <p:sldId id="663" r:id="rId167"/>
    <p:sldId id="664" r:id="rId168"/>
    <p:sldId id="665" r:id="rId169"/>
    <p:sldId id="666" r:id="rId170"/>
    <p:sldId id="577" r:id="rId171"/>
    <p:sldId id="578" r:id="rId172"/>
    <p:sldId id="579" r:id="rId173"/>
    <p:sldId id="580" r:id="rId174"/>
    <p:sldId id="581" r:id="rId175"/>
    <p:sldId id="582" r:id="rId176"/>
    <p:sldId id="583" r:id="rId177"/>
    <p:sldId id="584" r:id="rId178"/>
    <p:sldId id="585" r:id="rId179"/>
    <p:sldId id="586" r:id="rId180"/>
    <p:sldId id="587" r:id="rId181"/>
    <p:sldId id="588" r:id="rId182"/>
    <p:sldId id="589" r:id="rId183"/>
    <p:sldId id="590" r:id="rId184"/>
    <p:sldId id="591" r:id="rId185"/>
    <p:sldId id="592" r:id="rId186"/>
    <p:sldId id="593" r:id="rId187"/>
    <p:sldId id="594" r:id="rId188"/>
    <p:sldId id="595" r:id="rId189"/>
    <p:sldId id="596" r:id="rId190"/>
    <p:sldId id="597" r:id="rId191"/>
    <p:sldId id="598" r:id="rId192"/>
    <p:sldId id="599" r:id="rId193"/>
    <p:sldId id="600" r:id="rId194"/>
    <p:sldId id="601" r:id="rId195"/>
    <p:sldId id="602" r:id="rId196"/>
    <p:sldId id="603" r:id="rId197"/>
    <p:sldId id="604" r:id="rId198"/>
    <p:sldId id="605" r:id="rId199"/>
    <p:sldId id="606" r:id="rId200"/>
    <p:sldId id="607" r:id="rId201"/>
    <p:sldId id="608" r:id="rId202"/>
    <p:sldId id="609" r:id="rId203"/>
    <p:sldId id="610" r:id="rId204"/>
    <p:sldId id="611" r:id="rId205"/>
    <p:sldId id="612" r:id="rId206"/>
    <p:sldId id="613" r:id="rId207"/>
    <p:sldId id="614" r:id="rId208"/>
    <p:sldId id="615" r:id="rId209"/>
    <p:sldId id="616" r:id="rId210"/>
    <p:sldId id="617" r:id="rId211"/>
    <p:sldId id="618" r:id="rId212"/>
    <p:sldId id="619" r:id="rId213"/>
    <p:sldId id="620" r:id="rId214"/>
    <p:sldId id="621" r:id="rId215"/>
    <p:sldId id="622" r:id="rId216"/>
    <p:sldId id="623" r:id="rId217"/>
    <p:sldId id="624" r:id="rId218"/>
    <p:sldId id="625" r:id="rId219"/>
    <p:sldId id="626" r:id="rId220"/>
    <p:sldId id="627" r:id="rId221"/>
    <p:sldId id="628" r:id="rId222"/>
    <p:sldId id="629" r:id="rId223"/>
    <p:sldId id="630" r:id="rId224"/>
    <p:sldId id="631" r:id="rId225"/>
    <p:sldId id="632" r:id="rId226"/>
    <p:sldId id="633" r:id="rId227"/>
    <p:sldId id="634" r:id="rId228"/>
    <p:sldId id="635" r:id="rId229"/>
    <p:sldId id="636" r:id="rId230"/>
    <p:sldId id="637" r:id="rId231"/>
    <p:sldId id="638" r:id="rId232"/>
    <p:sldId id="639" r:id="rId233"/>
    <p:sldId id="640" r:id="rId234"/>
    <p:sldId id="641" r:id="rId235"/>
    <p:sldId id="642" r:id="rId236"/>
    <p:sldId id="643" r:id="rId237"/>
    <p:sldId id="644" r:id="rId238"/>
    <p:sldId id="645" r:id="rId239"/>
    <p:sldId id="667" r:id="rId240"/>
    <p:sldId id="646" r:id="rId241"/>
    <p:sldId id="647" r:id="rId242"/>
    <p:sldId id="648" r:id="rId243"/>
    <p:sldId id="649" r:id="rId244"/>
    <p:sldId id="399" r:id="rId245"/>
    <p:sldId id="400" r:id="rId246"/>
    <p:sldId id="401" r:id="rId247"/>
    <p:sldId id="402" r:id="rId248"/>
    <p:sldId id="403" r:id="rId249"/>
    <p:sldId id="404" r:id="rId250"/>
    <p:sldId id="405" r:id="rId251"/>
    <p:sldId id="406" r:id="rId252"/>
    <p:sldId id="407" r:id="rId253"/>
    <p:sldId id="408" r:id="rId254"/>
    <p:sldId id="426" r:id="rId255"/>
    <p:sldId id="427" r:id="rId256"/>
    <p:sldId id="428" r:id="rId257"/>
    <p:sldId id="429" r:id="rId258"/>
    <p:sldId id="430" r:id="rId259"/>
    <p:sldId id="431" r:id="rId260"/>
    <p:sldId id="432" r:id="rId261"/>
    <p:sldId id="433" r:id="rId262"/>
    <p:sldId id="434" r:id="rId263"/>
    <p:sldId id="435" r:id="rId264"/>
    <p:sldId id="436" r:id="rId265"/>
    <p:sldId id="437" r:id="rId266"/>
    <p:sldId id="438" r:id="rId267"/>
    <p:sldId id="439" r:id="rId268"/>
    <p:sldId id="440" r:id="rId269"/>
    <p:sldId id="441" r:id="rId270"/>
    <p:sldId id="442" r:id="rId271"/>
    <p:sldId id="443" r:id="rId272"/>
    <p:sldId id="444" r:id="rId273"/>
    <p:sldId id="445" r:id="rId274"/>
    <p:sldId id="446" r:id="rId275"/>
    <p:sldId id="447" r:id="rId276"/>
    <p:sldId id="448" r:id="rId277"/>
    <p:sldId id="449" r:id="rId278"/>
    <p:sldId id="450" r:id="rId279"/>
    <p:sldId id="451" r:id="rId280"/>
    <p:sldId id="452" r:id="rId281"/>
    <p:sldId id="453" r:id="rId282"/>
    <p:sldId id="454" r:id="rId283"/>
    <p:sldId id="455" r:id="rId284"/>
    <p:sldId id="467" r:id="rId285"/>
    <p:sldId id="468" r:id="rId286"/>
    <p:sldId id="469" r:id="rId287"/>
    <p:sldId id="470" r:id="rId288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4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6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34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presProps" Target="presProps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viewProps" Target="viewProps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76" Type="http://schemas.openxmlformats.org/officeDocument/2006/relationships/slide" Target="slides/slide275.xml"/><Relationship Id="rId292" Type="http://schemas.openxmlformats.org/officeDocument/2006/relationships/theme" Target="theme/theme1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07154-4270-47B4-9617-E5A01C770836}" type="datetimeFigureOut">
              <a:rPr lang="es-PE" smtClean="0"/>
              <a:t>27/11/2014</a:t>
            </a:fld>
            <a:endParaRPr lang="es-PE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50543-1363-443D-8B12-FD72A114FE0C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32095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50543-1363-443D-8B12-FD72A114FE0C}" type="slidenum">
              <a:rPr lang="es-PE" smtClean="0"/>
              <a:t>22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8282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50543-1363-443D-8B12-FD72A114FE0C}" type="slidenum">
              <a:rPr lang="es-PE" smtClean="0"/>
              <a:t>23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81163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50543-1363-443D-8B12-FD72A114FE0C}" type="slidenum">
              <a:rPr lang="es-PE" smtClean="0"/>
              <a:t>36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834565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50543-1363-443D-8B12-FD72A114FE0C}" type="slidenum">
              <a:rPr lang="es-PE" smtClean="0"/>
              <a:t>67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23589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50543-1363-443D-8B12-FD72A114FE0C}" type="slidenum">
              <a:rPr lang="es-PE" smtClean="0"/>
              <a:t>236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92439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9BC1-1F7F-4208-A50D-9E580BB8F2A4}" type="datetimeFigureOut">
              <a:rPr lang="es-PE" smtClean="0"/>
              <a:t>27/11/2014</a:t>
            </a:fld>
            <a:endParaRPr lang="es-PE" dirty="0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7BCA-2009-442E-B961-CA8DCDEE753A}" type="slidenum">
              <a:rPr lang="es-PE" smtClean="0"/>
              <a:t>‹Nº›</a:t>
            </a:fld>
            <a:endParaRPr lang="es-PE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9BC1-1F7F-4208-A50D-9E580BB8F2A4}" type="datetimeFigureOut">
              <a:rPr lang="es-PE" smtClean="0"/>
              <a:t>27/11/2014</a:t>
            </a:fld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7BCA-2009-442E-B961-CA8DCDEE753A}" type="slidenum">
              <a:rPr lang="es-PE" smtClean="0"/>
              <a:t>‹Nº›</a:t>
            </a:fld>
            <a:endParaRPr lang="es-P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9BC1-1F7F-4208-A50D-9E580BB8F2A4}" type="datetimeFigureOut">
              <a:rPr lang="es-PE" smtClean="0"/>
              <a:t>27/11/2014</a:t>
            </a:fld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7BCA-2009-442E-B961-CA8DCDEE753A}" type="slidenum">
              <a:rPr lang="es-PE" smtClean="0"/>
              <a:t>‹Nº›</a:t>
            </a:fld>
            <a:endParaRPr lang="es-P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9BC1-1F7F-4208-A50D-9E580BB8F2A4}" type="datetimeFigureOut">
              <a:rPr lang="es-PE" smtClean="0"/>
              <a:t>27/11/2014</a:t>
            </a:fld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7BCA-2009-442E-B961-CA8DCDEE753A}" type="slidenum">
              <a:rPr lang="es-PE" smtClean="0"/>
              <a:t>‹Nº›</a:t>
            </a:fld>
            <a:endParaRPr lang="es-P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9BC1-1F7F-4208-A50D-9E580BB8F2A4}" type="datetimeFigureOut">
              <a:rPr lang="es-PE" smtClean="0"/>
              <a:t>27/11/2014</a:t>
            </a:fld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7BCA-2009-442E-B961-CA8DCDEE753A}" type="slidenum">
              <a:rPr lang="es-PE" smtClean="0"/>
              <a:t>‹Nº›</a:t>
            </a:fld>
            <a:endParaRPr lang="es-PE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9BC1-1F7F-4208-A50D-9E580BB8F2A4}" type="datetimeFigureOut">
              <a:rPr lang="es-PE" smtClean="0"/>
              <a:t>27/11/2014</a:t>
            </a:fld>
            <a:endParaRPr lang="es-PE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7BCA-2009-442E-B961-CA8DCDEE753A}" type="slidenum">
              <a:rPr lang="es-PE" smtClean="0"/>
              <a:t>‹Nº›</a:t>
            </a:fld>
            <a:endParaRPr lang="es-P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9BC1-1F7F-4208-A50D-9E580BB8F2A4}" type="datetimeFigureOut">
              <a:rPr lang="es-PE" smtClean="0"/>
              <a:t>27/11/2014</a:t>
            </a:fld>
            <a:endParaRPr lang="es-PE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7BCA-2009-442E-B961-CA8DCDEE753A}" type="slidenum">
              <a:rPr lang="es-PE" smtClean="0"/>
              <a:t>‹Nº›</a:t>
            </a:fld>
            <a:endParaRPr lang="es-P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9BC1-1F7F-4208-A50D-9E580BB8F2A4}" type="datetimeFigureOut">
              <a:rPr lang="es-PE" smtClean="0"/>
              <a:t>27/11/2014</a:t>
            </a:fld>
            <a:endParaRPr lang="es-PE" dirty="0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007BCA-2009-442E-B961-CA8DCDEE753A}" type="slidenum">
              <a:rPr lang="es-PE" smtClean="0"/>
              <a:t>‹Nº›</a:t>
            </a:fld>
            <a:endParaRPr lang="es-PE" dirty="0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P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9BC1-1F7F-4208-A50D-9E580BB8F2A4}" type="datetimeFigureOut">
              <a:rPr lang="es-PE" smtClean="0"/>
              <a:t>27/11/2014</a:t>
            </a:fld>
            <a:endParaRPr lang="es-PE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7BCA-2009-442E-B961-CA8DCDEE753A}" type="slidenum">
              <a:rPr lang="es-PE" smtClean="0"/>
              <a:t>‹Nº›</a:t>
            </a:fld>
            <a:endParaRPr lang="es-P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9BC1-1F7F-4208-A50D-9E580BB8F2A4}" type="datetimeFigureOut">
              <a:rPr lang="es-PE" smtClean="0"/>
              <a:t>27/11/2014</a:t>
            </a:fld>
            <a:endParaRPr lang="es-PE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42007BCA-2009-442E-B961-CA8DCDEE753A}" type="slidenum">
              <a:rPr lang="es-PE" smtClean="0"/>
              <a:t>‹Nº›</a:t>
            </a:fld>
            <a:endParaRPr lang="es-P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dirty="0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A7FA9BC1-1F7F-4208-A50D-9E580BB8F2A4}" type="datetimeFigureOut">
              <a:rPr lang="es-PE" smtClean="0"/>
              <a:t>27/11/2014</a:t>
            </a:fld>
            <a:endParaRPr lang="es-PE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7BCA-2009-442E-B961-CA8DCDEE753A}" type="slidenum">
              <a:rPr lang="es-PE" smtClean="0"/>
              <a:t>‹Nº›</a:t>
            </a:fld>
            <a:endParaRPr lang="es-P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7FA9BC1-1F7F-4208-A50D-9E580BB8F2A4}" type="datetimeFigureOut">
              <a:rPr lang="es-PE" smtClean="0"/>
              <a:t>27/11/2014</a:t>
            </a:fld>
            <a:endParaRPr lang="es-PE" dirty="0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2007BCA-2009-442E-B961-CA8DCDEE753A}" type="slidenum">
              <a:rPr lang="es-PE" smtClean="0"/>
              <a:t>‹Nº›</a:t>
            </a:fld>
            <a:endParaRPr lang="es-PE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hyperlink" Target="http://revistaactual.com.mx/2011/08/como-evitar-el-vph/cifras-vph/" TargetMode="External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elhospital.com/eh/formas/85433/Grafica2-400.jpg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67544" y="2204864"/>
            <a:ext cx="8175384" cy="2971760"/>
          </a:xfrm>
        </p:spPr>
        <p:txBody>
          <a:bodyPr>
            <a:normAutofit fontScale="90000"/>
          </a:bodyPr>
          <a:lstStyle/>
          <a:p>
            <a:pPr algn="ctr"/>
            <a:r>
              <a:rPr lang="es-PE" dirty="0" smtClean="0"/>
              <a:t/>
            </a:r>
            <a:br>
              <a:rPr lang="es-PE" dirty="0" smtClean="0"/>
            </a:br>
            <a:r>
              <a:rPr lang="es-PE" dirty="0">
                <a:effectLst/>
              </a:rPr>
              <a:t>EPIDEMIOLOGIA DE LAS INFECCIONES POR EL VIRUS DE PAPILOMA </a:t>
            </a:r>
            <a:r>
              <a:rPr lang="es-PE" dirty="0" smtClean="0">
                <a:effectLst/>
              </a:rPr>
              <a:t>HUMANO</a:t>
            </a:r>
            <a:r>
              <a:rPr lang="es-PE" dirty="0">
                <a:effectLst/>
              </a:rPr>
              <a:t/>
            </a:r>
            <a:br>
              <a:rPr lang="es-PE" dirty="0">
                <a:effectLst/>
              </a:rPr>
            </a:br>
            <a:endParaRPr lang="es-PE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259632" y="5229200"/>
            <a:ext cx="6480048" cy="960512"/>
          </a:xfrm>
        </p:spPr>
        <p:txBody>
          <a:bodyPr>
            <a:normAutofit/>
          </a:bodyPr>
          <a:lstStyle/>
          <a:p>
            <a:endParaRPr lang="es-PE" dirty="0" smtClean="0"/>
          </a:p>
          <a:p>
            <a:r>
              <a:rPr lang="es-PE" sz="3200" dirty="0" smtClean="0"/>
              <a:t>Lic. Carlos Hugo García Vásquez</a:t>
            </a:r>
            <a:endParaRPr lang="es-PE" sz="3200" dirty="0"/>
          </a:p>
        </p:txBody>
      </p:sp>
    </p:spTree>
    <p:extLst>
      <p:ext uri="{BB962C8B-B14F-4D97-AF65-F5344CB8AC3E}">
        <p14:creationId xmlns:p14="http://schemas.microsoft.com/office/powerpoint/2010/main" val="751958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" y="0"/>
            <a:ext cx="9119561" cy="7337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63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891587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8507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891587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5506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15900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65288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036050" cy="677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11176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07798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3046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4274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47130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83421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799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815"/>
            <a:ext cx="9144000" cy="789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73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61287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61208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820150" cy="661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17190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20104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74220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820150" cy="661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85726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45946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97449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455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891587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839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652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52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95323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64891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820150" cy="661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08222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39086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59863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37832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79025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92355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01339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001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1"/>
            <a:ext cx="9252520" cy="725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23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51912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59004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15443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64221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82612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51912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17151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51912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8293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8825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68321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51912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00517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039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60"/>
            <a:ext cx="10841687" cy="687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52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50243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98748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40566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38275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56763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97093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2912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92037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69224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449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84"/>
            <a:ext cx="9666331" cy="684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28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39456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51912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67937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251951" cy="693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79743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25602" name="Picture 2" descr="D:\Videos\Prevención del Cáncer de Cuello Uterino(360p_H.264-AAC)\Prevención del Cáncer de Cuello Uterino(480p_H.264-AAC)5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6" y="188640"/>
            <a:ext cx="9111814" cy="72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97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27650" name="Picture 2" descr="D:\Videos\Prevención del Cáncer de Cuello Uterino(360p_H.264-AAC)\Prevención del Cáncer de Cuello Uterino(480p_H.264-AAC)5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09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26626" name="Picture 2" descr="D:\Videos\Prevención del Cáncer de Cuello Uterino(360p_H.264-AAC)\Prevención del Cáncer de Cuello Uterino(480p_H.264-AAC)52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025871"/>
            <a:ext cx="9865096" cy="789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82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28674" name="Picture 2" descr="D:\Videos\Prevención del Cáncer de Cuello Uterino(360p_H.264-AAC)\Prevención del Cáncer de Cuello Uterino(480p_H.264-AAC)52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3444"/>
            <a:ext cx="9468544" cy="757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8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29698" name="Picture 2" descr="D:\Videos\Prevención del Cáncer de Cuello Uterino(360p_H.264-AAC)\Prevención del Cáncer de Cuello Uterino(480p_H.264-AAC)53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" y="-321146"/>
            <a:ext cx="9142543" cy="73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67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30722" name="Picture 2" descr="D:\Videos\Prevención del Cáncer de Cuello Uterino(360p_H.264-AAC)\Prevención del Cáncer de Cuello Uterino(480p_H.264-AAC)53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3809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63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33794" name="Picture 2" descr="D:\Videos\Prevención del Cáncer de Cuello Uterino(360p_H.264-AAC)\Prevención del Cáncer de Cuello Uterino(480p_H.264-AAC)55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6" y="-432738"/>
            <a:ext cx="9147836" cy="731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69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" y="-32079"/>
            <a:ext cx="9265334" cy="713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64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34818" name="Picture 2" descr="D:\Videos\Prevención del Cáncer de Cuello Uterino(360p_H.264-AAC)\Prevención del Cáncer de Cuello Uterino(480p_H.264-AAC)57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7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35842" name="Picture 2" descr="D:\Videos\Prevención del Cáncer de Cuello Uterino(360p_H.264-AAC)\Prevención del Cáncer de Cuello Uterino(480p_H.264-AAC)57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" y="-439310"/>
            <a:ext cx="9290248" cy="743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72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36866" name="Picture 2" descr="D:\Videos\Prevención del Cáncer de Cuello Uterino(360p_H.264-AAC)\Prevención del Cáncer de Cuello Uterino(480p_H.264-AAC)5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2" y="-475729"/>
            <a:ext cx="9167161" cy="733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95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37890" name="Picture 2" descr="D:\Videos\Prevención del Cáncer de Cuello Uterino(360p_H.264-AAC)\Prevención del Cáncer de Cuello Uterino(480p_H.264-AAC)6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9229"/>
            <a:ext cx="9396536" cy="751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71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38914" name="Picture 2" descr="D:\Videos\Prevención del Cáncer de Cuello Uterino(360p_H.264-AAC)\Prevención del Cáncer de Cuello Uterino(480p_H.264-AAC)60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8179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29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0962" name="Picture 2" descr="D:\Videos\Prevención del Cáncer de Cuello Uterino(360p_H.264-AAC)\Prevención del Cáncer de Cuello Uterino(480p_H.264-AAC)6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659229"/>
            <a:ext cx="9396536" cy="751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94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1986" name="Picture 2" descr="D:\Videos\Prevención del Cáncer de Cuello Uterino(360p_H.264-AAC)\Prevención del Cáncer de Cuello Uterino(480p_H.264-AAC)62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86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39938" name="Picture 2" descr="D:\Videos\Prevención del Cáncer de Cuello Uterino(360p_H.264-AAC)\Prevención del Cáncer de Cuello Uterino(480p_H.264-AAC)62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5406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71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3010" name="Picture 2" descr="D:\Videos\Prevención del Cáncer de Cuello Uterino(360p_H.264-AAC)\Prevención del Cáncer de Cuello Uterino(480p_H.264-AAC)6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50" y="-476739"/>
            <a:ext cx="9179349" cy="734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35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4034" name="Picture 2" descr="D:\Videos\Prevención del Cáncer de Cuello Uterino(360p_H.264-AAC)\Prevención del Cáncer de Cuello Uterino(480p_H.264-AAC)64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9383"/>
            <a:ext cx="9324528" cy="745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62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719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72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420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20519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82100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42385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82100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79018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39631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07296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07994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20930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53999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694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" y="0"/>
            <a:ext cx="9144535" cy="7089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66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1113"/>
            <a:ext cx="9145588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74632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32971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79681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29713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98689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6350"/>
            <a:ext cx="9151938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43551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51938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98728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-20638"/>
            <a:ext cx="9172575" cy="68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829806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175"/>
            <a:ext cx="913923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00284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36996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518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3" y="-17868"/>
            <a:ext cx="9476928" cy="687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55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039372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22225"/>
            <a:ext cx="9172575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13791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50211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503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64069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82100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241518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31750"/>
            <a:ext cx="9186863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93510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23813"/>
            <a:ext cx="9175751" cy="688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31483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77338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871560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587515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14288"/>
            <a:ext cx="9163050" cy="687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097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65498"/>
            <a:ext cx="10369152" cy="796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07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4" y="-1814"/>
            <a:ext cx="9686412" cy="685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56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442253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9190038" cy="689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90736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266238" cy="695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70813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1113"/>
            <a:ext cx="9158288" cy="686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29134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30163"/>
            <a:ext cx="9161463" cy="687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38613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517149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85275" cy="688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200530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9102725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672036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526884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023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" y="-7106"/>
            <a:ext cx="10109591" cy="703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27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648269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12720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367625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320976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943662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410700" cy="705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605249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21775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126024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55113" cy="686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156287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318890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561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49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677708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321111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http://www.hpv-test.es/~/media/51C16E213CD8465589A6B83EC7DC37B8.ash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54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ttp://www.infinitumwebpage.mx/santiago/images/Papanicolau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174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04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2379" r="4082" b="16969"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68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9045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33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9226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59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44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3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133511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925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" y="-1"/>
            <a:ext cx="9142753" cy="691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82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26988"/>
            <a:ext cx="9126537" cy="69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393379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1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130114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38"/>
            <a:ext cx="9332253" cy="683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691023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age.slidesharecdn.com/ca-de-cuello-1209337624625796-9/95/slide-17-728.jpg?12093441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727"/>
            <a:ext cx="9150301" cy="686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04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01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revistaactual.com.mx/revista/wp-content/uploads/2011/08/CIFRAS-VPH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7881"/>
            <a:ext cx="9361040" cy="686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54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67544" y="260648"/>
            <a:ext cx="8136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800" dirty="0"/>
              <a:t>Actualmente, la mayor parte del VPH de alto riesgo oncogénico se encuentra en África y América latina con los tipos 16, 18, 31, 33, 35,45, 51, 52, 58,59. </a:t>
            </a:r>
            <a:endParaRPr lang="es-PE" sz="2800" dirty="0" smtClean="0"/>
          </a:p>
          <a:p>
            <a:pPr algn="just"/>
            <a:endParaRPr lang="es-PE" sz="2800" dirty="0"/>
          </a:p>
          <a:p>
            <a:pPr algn="just"/>
            <a:r>
              <a:rPr lang="es-PE" sz="2800" dirty="0"/>
              <a:t>El VPH 16 es el más frecuente en el mundo, excepto Argelia e Indonesia donde el HPV 18 es el más frecuente. </a:t>
            </a:r>
            <a:endParaRPr lang="es-PE" sz="2800" dirty="0" smtClean="0"/>
          </a:p>
          <a:p>
            <a:pPr algn="just"/>
            <a:endParaRPr lang="es-PE" sz="2800" dirty="0"/>
          </a:p>
          <a:p>
            <a:pPr algn="just"/>
            <a:r>
              <a:rPr lang="es-PE" sz="2800" dirty="0"/>
              <a:t>El HPV 45 tiene alta incidencia en África occidental. </a:t>
            </a:r>
            <a:endParaRPr lang="es-PE" sz="2800" dirty="0" smtClean="0"/>
          </a:p>
          <a:p>
            <a:pPr algn="just"/>
            <a:endParaRPr lang="es-PE" sz="2800" dirty="0"/>
          </a:p>
          <a:p>
            <a:pPr algn="just"/>
            <a:r>
              <a:rPr lang="es-PE" sz="2800" dirty="0"/>
              <a:t>Los tipos 33, 39 y 59 se encuentran con mayor frecuencia en Centro América y Sudamérica</a:t>
            </a:r>
          </a:p>
        </p:txBody>
      </p:sp>
    </p:spTree>
    <p:extLst>
      <p:ext uri="{BB962C8B-B14F-4D97-AF65-F5344CB8AC3E}">
        <p14:creationId xmlns:p14="http://schemas.microsoft.com/office/powerpoint/2010/main" val="158521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1026" name="Picture 2" descr="D:\Videos\Prevención del Cáncer de Cuello Uterino(360p_H.264-AAC)\Prevención del Cáncer de Cuello Uterino(480p_H.264-AAC)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2312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38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45" y="16633"/>
            <a:ext cx="9314078" cy="686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98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8194" name="Picture 2" descr="D:\Videos\VACUNA VIRUS PAPILOMA HUMANO Y PREVENCIÓN DE CÁNCER(360p_H.264-AAC)\VACUNA VIRUS PAPILOMA HUMANO Y PREVENCIÓN DE CÁNCER(360p_H.264-AAC)13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09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" name="Picture 2" descr="http://4.bp.blogspot.com/-hH-mnsscVHA/TcQRb9BTlrI/AAAAAAAAABI/Jmradd3b6SA/s1600/CANC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0" y="1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00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54" y="1658820"/>
            <a:ext cx="809625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54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1"/>
            <a:ext cx="9144000" cy="685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10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16"/>
            <a:ext cx="9133737" cy="682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825842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15362" name="Picture 2" descr="D:\Videos\Prevención del Cáncer de Cuello Uterino(360p_H.264-AAC)\Prevención del Cáncer de Cuello Uterino(480p_H.264-AAC)45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273"/>
            <a:ext cx="9144000" cy="717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75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16386" name="Picture 2" descr="D:\Videos\Prevención del Cáncer de Cuello Uterino(360p_H.264-AAC)\Prevención del Cáncer de Cuello Uterino(480p_H.264-AAC)45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25354"/>
            <a:ext cx="10729192" cy="858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38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17410" name="Picture 2" descr="D:\Videos\Prevención del Cáncer de Cuello Uterino(360p_H.264-AAC)\Prevención del Cáncer de Cuello Uterino(480p_H.264-AAC)4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466734"/>
            <a:ext cx="9324528" cy="745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11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18434" name="Picture 2" descr="D:\Videos\Prevención del Cáncer de Cuello Uterino(360p_H.264-AAC)\Prevención del Cáncer de Cuello Uterino(480p_H.264-AAC)46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601622"/>
            <a:ext cx="9324528" cy="745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85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19458" name="Picture 2" descr="D:\Videos\Prevención del Cáncer de Cuello Uterino(360p_H.264-AAC)\Prevención del Cáncer de Cuello Uterino(480p_H.264-AAC)4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42" y="-466833"/>
            <a:ext cx="9156041" cy="732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72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20482" name="Picture 2" descr="D:\Videos\Prevención del Cáncer de Cuello Uterino(360p_H.264-AAC)\Prevención del Cáncer de Cuello Uterino(480p_H.264-AAC)47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10" y="-481128"/>
            <a:ext cx="9173910" cy="733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65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E" dirty="0"/>
              <a:t>De acuerdo a Globocan 2008 (1), a nivel mundial el cáncer de cuello uterino es el tercero en frecuencia en mujeres (530 mil nuevos casos, 13,6% del total) </a:t>
            </a:r>
          </a:p>
          <a:p>
            <a:endParaRPr lang="es-PE" dirty="0"/>
          </a:p>
          <a:p>
            <a:r>
              <a:rPr lang="es-PE" dirty="0"/>
              <a:t>El sétimo más común a nivel general entre hombres y mujeres.</a:t>
            </a:r>
          </a:p>
          <a:p>
            <a:endParaRPr lang="es-PE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7" y="1"/>
            <a:ext cx="9145777" cy="689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75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21506" name="Picture 2" descr="D:\Videos\Prevención del Cáncer de Cuello Uterino(360p_H.264-AAC)\Prevención del Cáncer de Cuello Uterino(480p_H.264-AAC)48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" y="-451373"/>
            <a:ext cx="9136716" cy="730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26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22530" name="Picture 2" descr="D:\Videos\Prevención del Cáncer de Cuello Uterino(360p_H.264-AAC)\Prevención del Cáncer de Cuello Uterino(480p_H.264-AAC)49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590"/>
            <a:ext cx="8964488" cy="717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08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23554" name="Picture 2" descr="D:\Videos\Prevención del Cáncer de Cuello Uterino(360p_H.264-AAC)\Prevención del Cáncer de Cuello Uterino(480p_H.264-AAC)49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90" y="-1105251"/>
            <a:ext cx="9932881" cy="794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70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24578" name="Picture 2" descr="D:\Videos\Prevención del Cáncer de Cuello Uterino(360p_H.264-AAC)\Prevención del Cáncer de Cuello Uterino(480p_H.264-AAC)5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250"/>
            <a:ext cx="9324528" cy="705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82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5058" name="Picture 2" descr="D:\Videos\Prevención del Cáncer de Cuello Uterino(360p_H.264-AAC)\Prevención del Cáncer de Cuello Uterino(480p_H.264-AAC)67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4726"/>
            <a:ext cx="9324528" cy="745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10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6082" name="Picture 2" descr="D:\Videos\Prevención del Cáncer de Cuello Uterino(360p_H.264-AAC)\Prevención del Cáncer de Cuello Uterino(480p_H.264-AAC)69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50" y="-745114"/>
            <a:ext cx="9503893" cy="760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89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7106" name="Picture 2" descr="D:\Videos\Prevención del Cáncer de Cuello Uterino(360p_H.264-AAC)\Prevención del Cáncer de Cuello Uterino(480p_H.264-AAC)7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52" y="-648371"/>
            <a:ext cx="9421688" cy="75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15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8130" name="Picture 2" descr="D:\Videos\Prevención del Cáncer de Cuello Uterino(360p_H.264-AAC)\Prevención del Cáncer de Cuello Uterino(480p_H.264-AAC)7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4442"/>
            <a:ext cx="9540552" cy="763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68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9154" name="Picture 2" descr="D:\Videos\Prevención del Cáncer de Cuello Uterino(360p_H.264-AAC)\Prevención del Cáncer de Cuello Uterino(480p_H.264-AAC)7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7678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10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50178" name="Picture 2" descr="D:\Videos\Prevención del Cáncer de Cuello Uterino(360p_H.264-AAC)\Prevención del Cáncer de Cuello Uterino(480p_H.264-AAC)7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31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340768"/>
            <a:ext cx="3754760" cy="4525963"/>
          </a:xfrm>
        </p:spPr>
        <p:txBody>
          <a:bodyPr>
            <a:normAutofit fontScale="77500" lnSpcReduction="20000"/>
          </a:bodyPr>
          <a:lstStyle/>
          <a:p>
            <a:r>
              <a:rPr lang="es-PE" dirty="0"/>
              <a:t>6.038 millones de casos nuevos 47.5%</a:t>
            </a:r>
          </a:p>
          <a:p>
            <a:r>
              <a:rPr lang="es-PE" dirty="0"/>
              <a:t>Cáncer ginecológico representa el 40.2% de las NM en la mujer.</a:t>
            </a:r>
          </a:p>
          <a:p>
            <a:r>
              <a:rPr lang="es-PE" dirty="0" smtClean="0"/>
              <a:t>En </a:t>
            </a:r>
            <a:r>
              <a:rPr lang="es-PE" dirty="0"/>
              <a:t>el año 2008 hubieron 530,000 casos de Cáncer al Cuello Uterino en el Mundo</a:t>
            </a:r>
          </a:p>
          <a:p>
            <a:r>
              <a:rPr lang="es-PE" dirty="0" smtClean="0"/>
              <a:t>Representa </a:t>
            </a:r>
            <a:r>
              <a:rPr lang="es-PE" dirty="0"/>
              <a:t>el 8.8 % de cáncer en las </a:t>
            </a:r>
            <a:r>
              <a:rPr lang="es-PE" dirty="0" smtClean="0"/>
              <a:t>mujeres</a:t>
            </a:r>
            <a:endParaRPr lang="es-PE" dirty="0"/>
          </a:p>
          <a:p>
            <a:r>
              <a:rPr lang="es-PE" dirty="0"/>
              <a:t>Fallecieron 246,000 mujeres por cáncer uterino</a:t>
            </a:r>
          </a:p>
          <a:p>
            <a:endParaRPr lang="es-PE" dirty="0"/>
          </a:p>
        </p:txBody>
      </p:sp>
      <p:pic>
        <p:nvPicPr>
          <p:cNvPr id="4" name="Picture 2" descr="http://globocan.iarc.fr/factsheets/populations/graphs/bc90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40768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118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87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51202" name="Picture 2" descr="D:\Videos\Prevención del Cáncer de Cuello Uterino(360p_H.264-AAC)\Prevención del Cáncer de Cuello Uterino(480p_H.264-AAC)72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7678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89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52226" name="Picture 2" descr="D:\Videos\Prevención del Cáncer de Cuello Uterino(360p_H.264-AAC)\Prevención del Cáncer de Cuello Uterino(480p_H.264-AAC)7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9654"/>
            <a:ext cx="9684568" cy="774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66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53250" name="Picture 2" descr="D:\Videos\Prevención del Cáncer de Cuello Uterino(360p_H.264-AAC)\Prevención del Cáncer de Cuello Uterino(480p_H.264-AAC)72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45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54274" name="Picture 2" descr="D:\Videos\Prevención del Cáncer de Cuello Uterino(360p_H.264-AAC)\Prevención del Cáncer de Cuello Uterino(480p_H.264-AAC)72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2" y="-405624"/>
            <a:ext cx="9121227" cy="729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59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55298" name="Picture 2" descr="D:\Videos\Prevención del Cáncer de Cuello Uterino(360p_H.264-AAC)\Prevención del Cáncer de Cuello Uterino(480p_H.264-AAC)73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12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56322" name="Picture 2" descr="D:\Videos\Prevención del Cáncer de Cuello Uterino(360p_H.264-AAC)\Prevención del Cáncer de Cuello Uterino(480p_H.264-AAC)73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" y="-454014"/>
            <a:ext cx="9140017" cy="731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54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58370" name="Picture 2" descr="D:\Videos\Prevención del Cáncer de Cuello Uterino(360p_H.264-AAC)\Prevención del Cáncer de Cuello Uterino(480p_H.264-AAC)73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2333"/>
            <a:ext cx="9396536" cy="751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10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59394" name="Picture 2" descr="D:\Videos\Prevención del Cáncer de Cuello Uterino(360p_H.264-AAC)\Prevención del Cáncer de Cuello Uterino(480p_H.264-AAC)74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" y="-456034"/>
            <a:ext cx="9142543" cy="73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2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60418" name="Picture 2" descr="D:\Videos\Prevención del Cáncer de Cuello Uterino(360p_H.264-AAC)\Prevención del Cáncer de Cuello Uterino(480p_H.264-AAC)74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531440"/>
            <a:ext cx="9236800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89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61442" name="Picture 2" descr="D:\Videos\Prevención del Cáncer de Cuello Uterino(360p_H.264-AAC)\Prevención del Cáncer de Cuello Uterino(480p_H.264-AAC)7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40" y="-365001"/>
            <a:ext cx="8990028" cy="719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2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 smtClean="0"/>
          </a:p>
          <a:p>
            <a:endParaRPr lang="es-P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084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27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62466" name="Picture 2" descr="D:\Videos\Prevención del Cáncer de Cuello Uterino(360p_H.264-AAC)\Prevención del Cáncer de Cuello Uterino(480p_H.264-AAC)74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4442"/>
            <a:ext cx="9540552" cy="763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50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63490" name="Picture 2" descr="D:\Videos\Prevención del Cáncer de Cuello Uterino(360p_H.264-AAC)\Prevención del Cáncer de Cuello Uterino(480p_H.264-AAC)74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1622"/>
            <a:ext cx="9324528" cy="745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00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64514" name="Picture 2" descr="D:\Videos\Prevención del Cáncer de Cuello Uterino(360p_H.264-AAC)\Prevención del Cáncer de Cuello Uterino(480p_H.264-AAC)74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0506"/>
            <a:ext cx="10260632" cy="820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94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65538" name="Picture 2" descr="D:\Videos\Prevención del Cáncer de Cuello Uterino(360p_H.264-AAC)\Prevención del Cáncer de Cuello Uterino(480p_H.264-AAC)78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495538"/>
            <a:ext cx="9540552" cy="763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62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66562" name="Picture 2" descr="D:\Videos\Prevención del Cáncer de Cuello Uterino(360p_H.264-AAC)\Prevención del Cáncer de Cuello Uterino(480p_H.264-AAC)79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6835"/>
            <a:ext cx="9468544" cy="757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91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67586" name="Picture 2" descr="D:\Videos\Prevención del Cáncer de Cuello Uterino(360p_H.264-AAC)\Prevención del Cáncer de Cuello Uterino(480p_H.264-AAC)8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0" y="-462599"/>
            <a:ext cx="9150749" cy="732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90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68610" name="Picture 2" descr="D:\Videos\Prevención del Cáncer de Cuello Uterino(360p_H.264-AAC)\Prevención del Cáncer de Cuello Uterino(480p_H.264-AAC)8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34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69634" name="Picture 2" descr="D:\Videos\Prevención del Cáncer de Cuello Uterino(360p_H.264-AAC)\Prevención del Cáncer de Cuello Uterino(480p_H.264-AAC)82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6188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73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70658" name="Picture 2" descr="D:\Videos\Prevención del Cáncer de Cuello Uterino(360p_H.264-AAC)\Prevención del Cáncer de Cuello Uterino(480p_H.264-AAC)82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6" y="-285651"/>
            <a:ext cx="8932052" cy="714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91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71682" name="Picture 2" descr="D:\Videos\Prevención del Cáncer de Cuello Uterino(360p_H.264-AAC)\Prevención del Cáncer de Cuello Uterino(480p_H.264-AAC)83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2" y="-435486"/>
            <a:ext cx="9116857" cy="729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84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INCIDENCIA GLOBAL</a:t>
            </a:r>
            <a:endParaRPr lang="es-PE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556791"/>
            <a:ext cx="8982075" cy="531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58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72706" name="Picture 2" descr="D:\Videos\Prevención del Cáncer de Cuello Uterino(360p_H.264-AAC)\Prevención del Cáncer de Cuello Uterino(480p_H.264-AAC)83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034077"/>
            <a:ext cx="9865096" cy="789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28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73730" name="Picture 2" descr="D:\Videos\Prevención del Cáncer de Cuello Uterino(360p_H.264-AAC)\Prevención del Cáncer de Cuello Uterino(480p_H.264-AAC)8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4" y="-980512"/>
            <a:ext cx="9798140" cy="783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53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74754" name="Picture 2" descr="D:\Videos\Prevención del Cáncer de Cuello Uterino(360p_H.264-AAC)\Prevención del Cáncer de Cuello Uterino(480p_H.264-AAC)83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93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75778" name="Picture 2" descr="D:\Videos\Prevención del Cáncer de Cuello Uterino(360p_H.264-AAC)\Prevención del Cáncer de Cuello Uterino(480p_H.264-AAC)83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601622"/>
            <a:ext cx="9324528" cy="745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6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ctr"/>
            <a:r>
              <a:rPr lang="es-PE" dirty="0" smtClean="0"/>
              <a:t>PROBLEMAS QUE RESOLVER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600200"/>
            <a:ext cx="8964488" cy="4525963"/>
          </a:xfrm>
        </p:spPr>
        <p:txBody>
          <a:bodyPr>
            <a:normAutofit/>
          </a:bodyPr>
          <a:lstStyle/>
          <a:p>
            <a:r>
              <a:rPr lang="es-PE" dirty="0" smtClean="0"/>
              <a:t>LA NORMA TECNICA DE TAMIZAJE NO SE CUMPLE.</a:t>
            </a:r>
          </a:p>
          <a:p>
            <a:endParaRPr lang="es-PE" dirty="0"/>
          </a:p>
          <a:p>
            <a:r>
              <a:rPr lang="es-PE" dirty="0" smtClean="0"/>
              <a:t>FALTA DE CONTROL INTERNO Y EXTERNO.</a:t>
            </a:r>
          </a:p>
          <a:p>
            <a:endParaRPr lang="es-PE" dirty="0"/>
          </a:p>
          <a:p>
            <a:r>
              <a:rPr lang="es-PE" dirty="0" smtClean="0"/>
              <a:t>BETHESDA  SE UTILIZA EN FORMA DIVERSA Y COMPARTIDA CON OTRAS EXPRESIONES.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909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E" dirty="0"/>
              <a:t>PROBLEMAS QUE RESOLVER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s-PE" dirty="0" smtClean="0"/>
              <a:t>NO HAY INTEGRACION INSTITUCIONAL.</a:t>
            </a:r>
          </a:p>
          <a:p>
            <a:endParaRPr lang="es-PE" dirty="0"/>
          </a:p>
          <a:p>
            <a:r>
              <a:rPr lang="es-PE" dirty="0" smtClean="0"/>
              <a:t>EXISTE DESORGANIZACION DEL PROGRAMA EN TODO NIVEL.</a:t>
            </a:r>
          </a:p>
          <a:p>
            <a:endParaRPr lang="es-PE" dirty="0"/>
          </a:p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endParaRPr lang="es-PE" dirty="0"/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9786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E" dirty="0" smtClean="0"/>
              <a:t> EXPECTATIVAS Y METAS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PE" dirty="0" smtClean="0"/>
              <a:t>PLAN ESPERANZA .</a:t>
            </a:r>
          </a:p>
          <a:p>
            <a:endParaRPr lang="es-PE" dirty="0"/>
          </a:p>
          <a:p>
            <a:r>
              <a:rPr lang="es-PE" dirty="0" smtClean="0"/>
              <a:t>FORTALECIMIENTO DE LA SOCIEDAD DE CITOTECNOLOGOS</a:t>
            </a:r>
          </a:p>
          <a:p>
            <a:endParaRPr lang="es-PE" dirty="0"/>
          </a:p>
          <a:p>
            <a:r>
              <a:rPr lang="es-PE" dirty="0" smtClean="0"/>
              <a:t>CAPACITACION CONTINUA</a:t>
            </a:r>
          </a:p>
          <a:p>
            <a:endParaRPr lang="es-PE" dirty="0"/>
          </a:p>
          <a:p>
            <a:r>
              <a:rPr lang="es-PE" dirty="0" smtClean="0"/>
              <a:t>CONTROL DE CALIDAD EXTERNO E INTERNO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9897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E" dirty="0"/>
              <a:t>EXPECTATIVAS Y METAS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E" dirty="0" smtClean="0"/>
              <a:t>UNIFORMIDAD DE CRITERIOS</a:t>
            </a:r>
          </a:p>
          <a:p>
            <a:endParaRPr lang="es-PE" dirty="0"/>
          </a:p>
          <a:p>
            <a:r>
              <a:rPr lang="es-PE" dirty="0" smtClean="0"/>
              <a:t>EVALUCIONES EPIDEMIOLOGICAS  </a:t>
            </a:r>
          </a:p>
          <a:p>
            <a:endParaRPr lang="es-PE" dirty="0"/>
          </a:p>
          <a:p>
            <a:r>
              <a:rPr lang="es-PE" dirty="0" smtClean="0"/>
              <a:t>ESPECIALIZACION</a:t>
            </a:r>
          </a:p>
          <a:p>
            <a:endParaRPr lang="es-PE" dirty="0"/>
          </a:p>
          <a:p>
            <a:r>
              <a:rPr lang="es-PE" dirty="0" smtClean="0"/>
              <a:t>PARTICIPACION EN LOS EVENTOS NACIONALES E INTERNACIONALES</a:t>
            </a:r>
          </a:p>
        </p:txBody>
      </p:sp>
    </p:spTree>
    <p:extLst>
      <p:ext uri="{BB962C8B-B14F-4D97-AF65-F5344CB8AC3E}">
        <p14:creationId xmlns:p14="http://schemas.microsoft.com/office/powerpoint/2010/main" val="316584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4" y="22804"/>
            <a:ext cx="9149306" cy="683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52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8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89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0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elhospital.com/eh/formas/85433/Grafica2-40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5527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08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" name="Picture 2" descr="http://image.slidesharecdn.com/cancerdecervixalcp2010-100314182702-phpapp02/95/slide-15-728.jpg?12686098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77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5960" cy="688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08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18434" name="Picture 2" descr="http://image.slidesharecdn.com/cancerdecervixalcp2010-100314182702-phpapp02/95/slide-16-728.jpg?12686098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21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" y="0"/>
            <a:ext cx="91824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78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58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59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0" y="-4161"/>
            <a:ext cx="9170640" cy="69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04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33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8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78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0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45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2" y="0"/>
            <a:ext cx="9127438" cy="688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36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64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661035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72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24" y="381000"/>
            <a:ext cx="627697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72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65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723410" cy="6090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55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65375"/>
            <a:ext cx="7128792" cy="57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55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3714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60" y="2011226"/>
            <a:ext cx="5975212" cy="491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55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92696"/>
            <a:ext cx="325755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844" y="1807121"/>
            <a:ext cx="6867525" cy="40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55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6" y="-9526"/>
            <a:ext cx="9229726" cy="686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44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0"/>
            <a:ext cx="9152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72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55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84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745628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72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052736"/>
            <a:ext cx="6682807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72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96006"/>
            <a:ext cx="5904656" cy="496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75" y="611535"/>
            <a:ext cx="19716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72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72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7887"/>
            <a:ext cx="7555988" cy="441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04" y="5009961"/>
            <a:ext cx="8023749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72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03744"/>
            <a:ext cx="6918707" cy="592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43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719138"/>
            <a:ext cx="6267450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94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704857" cy="558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61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25324" cy="712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95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67193" cy="548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5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595358" cy="563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57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4223"/>
            <a:ext cx="6048672" cy="646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57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3978"/>
            <a:ext cx="8136904" cy="609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57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7907272" cy="542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34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64703"/>
            <a:ext cx="3528392" cy="512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8" y="231717"/>
            <a:ext cx="4314825" cy="581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7" y="6114774"/>
            <a:ext cx="669607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34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43075"/>
            <a:ext cx="63246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34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82175" cy="69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34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557213"/>
            <a:ext cx="7648575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34"/>
            <a:ext cx="9144000" cy="722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34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51912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28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11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675687" cy="650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63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675687" cy="650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29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748712" cy="656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2640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675687" cy="650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5291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748712" cy="656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76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748712" cy="656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4015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604250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7999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604250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4850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699500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1093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0"/>
            <a:ext cx="8699500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790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5" y="-99392"/>
            <a:ext cx="9127945" cy="712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91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675687" cy="650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3275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15900"/>
            <a:ext cx="899953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5723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748712" cy="656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3757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748712" cy="656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7474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820150" cy="661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8633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891587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5706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748712" cy="656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4053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15900"/>
            <a:ext cx="8748712" cy="656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9320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820150" cy="661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4560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891587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128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7"/>
            <a:ext cx="9144000" cy="707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12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699500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6936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675687" cy="650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2105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5400"/>
            <a:ext cx="9001125" cy="675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2365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820150" cy="661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41616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891587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56915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675687" cy="650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32784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748712" cy="656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43906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820150" cy="661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29612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51912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294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51912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938825"/>
      </p:ext>
    </p:extLst>
  </p:cSld>
  <p:clrMapOvr>
    <a:masterClrMapping/>
  </p:clrMapOvr>
</p:sld>
</file>

<file path=ppt/theme/theme1.xml><?xml version="1.0" encoding="utf-8"?>
<a:theme xmlns:a="http://schemas.openxmlformats.org/drawingml/2006/main" name="Técnico">
  <a:themeElements>
    <a:clrScheme name="Técnico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écnico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écnic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3506</TotalTime>
  <Words>281</Words>
  <Application>Microsoft Office PowerPoint</Application>
  <PresentationFormat>Presentación en pantalla (4:3)</PresentationFormat>
  <Paragraphs>54</Paragraphs>
  <Slides>287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287</vt:i4>
      </vt:variant>
    </vt:vector>
  </HeadingPairs>
  <TitlesOfParts>
    <vt:vector size="288" baseType="lpstr">
      <vt:lpstr>Técnico</vt:lpstr>
      <vt:lpstr> EPIDEMIOLOGIA DE LAS INFECCIONES POR EL VIRUS DE PAPILOMA HUMANO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INCIDENCIA GLOBAL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PROBLEMAS QUE RESOLVER</vt:lpstr>
      <vt:lpstr>PROBLEMAS QUE RESOLVER</vt:lpstr>
      <vt:lpstr> EXPECTATIVAS Y METAS</vt:lpstr>
      <vt:lpstr>EXPECTATIVAS Y METAS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</dc:creator>
  <cp:lastModifiedBy>Diego</cp:lastModifiedBy>
  <cp:revision>94</cp:revision>
  <dcterms:created xsi:type="dcterms:W3CDTF">2013-02-05T23:38:05Z</dcterms:created>
  <dcterms:modified xsi:type="dcterms:W3CDTF">2014-11-27T11:49:55Z</dcterms:modified>
</cp:coreProperties>
</file>