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4"/>
  </p:notesMasterIdLst>
  <p:sldIdLst>
    <p:sldId id="256" r:id="rId2"/>
    <p:sldId id="261" r:id="rId3"/>
    <p:sldId id="263" r:id="rId4"/>
    <p:sldId id="258" r:id="rId5"/>
    <p:sldId id="262" r:id="rId6"/>
    <p:sldId id="260" r:id="rId7"/>
    <p:sldId id="264" r:id="rId8"/>
    <p:sldId id="270" r:id="rId9"/>
    <p:sldId id="274" r:id="rId10"/>
    <p:sldId id="272" r:id="rId11"/>
    <p:sldId id="275" r:id="rId12"/>
    <p:sldId id="276" r:id="rId13"/>
    <p:sldId id="327" r:id="rId14"/>
    <p:sldId id="277" r:id="rId15"/>
    <p:sldId id="316" r:id="rId16"/>
    <p:sldId id="317" r:id="rId17"/>
    <p:sldId id="323" r:id="rId18"/>
    <p:sldId id="324" r:id="rId19"/>
    <p:sldId id="325" r:id="rId20"/>
    <p:sldId id="326" r:id="rId21"/>
    <p:sldId id="318" r:id="rId22"/>
    <p:sldId id="319" r:id="rId23"/>
    <p:sldId id="320" r:id="rId24"/>
    <p:sldId id="321" r:id="rId25"/>
    <p:sldId id="294" r:id="rId26"/>
    <p:sldId id="295" r:id="rId27"/>
    <p:sldId id="296" r:id="rId28"/>
    <p:sldId id="286" r:id="rId29"/>
    <p:sldId id="287" r:id="rId30"/>
    <p:sldId id="297" r:id="rId31"/>
    <p:sldId id="298" r:id="rId32"/>
    <p:sldId id="357" r:id="rId33"/>
    <p:sldId id="355" r:id="rId34"/>
    <p:sldId id="299" r:id="rId35"/>
    <p:sldId id="300" r:id="rId36"/>
    <p:sldId id="358" r:id="rId37"/>
    <p:sldId id="363" r:id="rId38"/>
    <p:sldId id="359" r:id="rId39"/>
    <p:sldId id="369" r:id="rId40"/>
    <p:sldId id="364" r:id="rId41"/>
    <p:sldId id="370" r:id="rId42"/>
    <p:sldId id="371" r:id="rId43"/>
    <p:sldId id="387" r:id="rId44"/>
    <p:sldId id="289" r:id="rId45"/>
    <p:sldId id="265" r:id="rId46"/>
    <p:sldId id="266" r:id="rId47"/>
    <p:sldId id="267" r:id="rId48"/>
    <p:sldId id="268" r:id="rId49"/>
    <p:sldId id="429" r:id="rId50"/>
    <p:sldId id="399" r:id="rId51"/>
    <p:sldId id="430" r:id="rId52"/>
    <p:sldId id="400" r:id="rId53"/>
    <p:sldId id="401" r:id="rId54"/>
    <p:sldId id="402" r:id="rId55"/>
    <p:sldId id="431" r:id="rId56"/>
    <p:sldId id="432" r:id="rId57"/>
    <p:sldId id="403" r:id="rId58"/>
    <p:sldId id="404" r:id="rId59"/>
    <p:sldId id="405" r:id="rId60"/>
    <p:sldId id="373" r:id="rId61"/>
    <p:sldId id="374" r:id="rId62"/>
    <p:sldId id="375" r:id="rId63"/>
    <p:sldId id="376" r:id="rId64"/>
    <p:sldId id="377" r:id="rId65"/>
    <p:sldId id="425" r:id="rId66"/>
    <p:sldId id="426" r:id="rId67"/>
    <p:sldId id="427" r:id="rId68"/>
    <p:sldId id="428" r:id="rId69"/>
    <p:sldId id="416" r:id="rId70"/>
    <p:sldId id="417" r:id="rId71"/>
    <p:sldId id="418" r:id="rId72"/>
    <p:sldId id="388" r:id="rId73"/>
    <p:sldId id="389" r:id="rId74"/>
    <p:sldId id="390" r:id="rId75"/>
    <p:sldId id="391" r:id="rId76"/>
    <p:sldId id="392" r:id="rId77"/>
    <p:sldId id="393" r:id="rId78"/>
    <p:sldId id="406" r:id="rId79"/>
    <p:sldId id="434" r:id="rId80"/>
    <p:sldId id="394" r:id="rId81"/>
    <p:sldId id="395" r:id="rId82"/>
    <p:sldId id="396" r:id="rId83"/>
    <p:sldId id="411" r:id="rId84"/>
    <p:sldId id="412" r:id="rId85"/>
    <p:sldId id="413" r:id="rId86"/>
    <p:sldId id="420" r:id="rId87"/>
    <p:sldId id="419" r:id="rId88"/>
    <p:sldId id="415" r:id="rId89"/>
    <p:sldId id="423" r:id="rId90"/>
    <p:sldId id="424" r:id="rId91"/>
    <p:sldId id="309" r:id="rId92"/>
    <p:sldId id="310" r:id="rId93"/>
    <p:sldId id="306" r:id="rId94"/>
    <p:sldId id="356" r:id="rId95"/>
    <p:sldId id="307" r:id="rId96"/>
    <p:sldId id="433" r:id="rId97"/>
    <p:sldId id="311" r:id="rId98"/>
    <p:sldId id="313" r:id="rId99"/>
    <p:sldId id="435" r:id="rId100"/>
    <p:sldId id="436" r:id="rId101"/>
    <p:sldId id="437" r:id="rId102"/>
    <p:sldId id="440" r:id="rId103"/>
    <p:sldId id="439" r:id="rId104"/>
    <p:sldId id="315" r:id="rId105"/>
    <p:sldId id="329" r:id="rId106"/>
    <p:sldId id="332" r:id="rId107"/>
    <p:sldId id="333" r:id="rId108"/>
    <p:sldId id="339" r:id="rId109"/>
    <p:sldId id="341" r:id="rId110"/>
    <p:sldId id="344" r:id="rId111"/>
    <p:sldId id="350" r:id="rId112"/>
    <p:sldId id="353" r:id="rId113"/>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226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AEA97-573D-459E-9E65-D1BB1A079838}" type="doc">
      <dgm:prSet loTypeId="urn:microsoft.com/office/officeart/2005/8/layout/matrix3" loCatId="matrix" qsTypeId="urn:microsoft.com/office/officeart/2005/8/quickstyle/3d2" qsCatId="3D" csTypeId="urn:microsoft.com/office/officeart/2005/8/colors/colorful1#1" csCatId="colorful" phldr="1"/>
      <dgm:spPr/>
      <dgm:t>
        <a:bodyPr/>
        <a:lstStyle/>
        <a:p>
          <a:endParaRPr lang="es-ES"/>
        </a:p>
      </dgm:t>
    </dgm:pt>
    <dgm:pt modelId="{4DF614C0-7E66-4938-8289-02B9E2C9F108}">
      <dgm:prSet custT="1"/>
      <dgm:spPr>
        <a:effectLst>
          <a:glow rad="228600">
            <a:schemeClr val="accent2">
              <a:satMod val="175000"/>
              <a:alpha val="40000"/>
            </a:schemeClr>
          </a:glow>
        </a:effectLst>
      </dgm:spPr>
      <dgm:t>
        <a:bodyPr/>
        <a:lstStyle/>
        <a:p>
          <a:pPr algn="ctr" rtl="0"/>
          <a:r>
            <a:rPr lang="es-MX" sz="2300" b="1" i="0" baseline="0" dirty="0" smtClean="0"/>
            <a:t>Disminución de la presión osmótica.</a:t>
          </a:r>
          <a:endParaRPr lang="es-ES" sz="2300" b="1" dirty="0"/>
        </a:p>
      </dgm:t>
    </dgm:pt>
    <dgm:pt modelId="{8988336A-34E1-40A4-A16F-988A749EE510}" type="parTrans" cxnId="{AE1BCF2A-4303-4210-BBA2-4D3330C405BB}">
      <dgm:prSet/>
      <dgm:spPr/>
      <dgm:t>
        <a:bodyPr/>
        <a:lstStyle/>
        <a:p>
          <a:endParaRPr lang="es-ES" b="1">
            <a:solidFill>
              <a:schemeClr val="tx1"/>
            </a:solidFill>
          </a:endParaRPr>
        </a:p>
      </dgm:t>
    </dgm:pt>
    <dgm:pt modelId="{82971F40-6E34-4A19-8200-07ECDAE40F25}" type="sibTrans" cxnId="{AE1BCF2A-4303-4210-BBA2-4D3330C405BB}">
      <dgm:prSet/>
      <dgm:spPr/>
      <dgm:t>
        <a:bodyPr/>
        <a:lstStyle/>
        <a:p>
          <a:endParaRPr lang="es-ES" b="1">
            <a:solidFill>
              <a:schemeClr val="tx1"/>
            </a:solidFill>
          </a:endParaRPr>
        </a:p>
      </dgm:t>
    </dgm:pt>
    <dgm:pt modelId="{D52E191C-53EB-43F0-AEB9-F4D5E010D7B7}">
      <dgm:prSet custT="1">
        <dgm:style>
          <a:lnRef idx="1">
            <a:schemeClr val="accent3"/>
          </a:lnRef>
          <a:fillRef idx="3">
            <a:schemeClr val="accent3"/>
          </a:fillRef>
          <a:effectRef idx="2">
            <a:schemeClr val="accent3"/>
          </a:effectRef>
          <a:fontRef idx="minor">
            <a:schemeClr val="lt1"/>
          </a:fontRef>
        </dgm:style>
      </dgm:prSet>
      <dgm:spPr>
        <a:effectLst>
          <a:glow rad="228600">
            <a:schemeClr val="accent3">
              <a:satMod val="175000"/>
              <a:alpha val="40000"/>
            </a:schemeClr>
          </a:glow>
        </a:effectLst>
      </dgm:spPr>
      <dgm:t>
        <a:bodyPr/>
        <a:lstStyle/>
        <a:p>
          <a:pPr algn="just" rtl="0"/>
          <a:r>
            <a:rPr lang="es-MX" sz="2300" b="1" i="0" baseline="0" dirty="0" smtClean="0"/>
            <a:t>Aumento de la permeabilidad capilar.</a:t>
          </a:r>
          <a:endParaRPr lang="es-ES" sz="2300" b="1" dirty="0"/>
        </a:p>
      </dgm:t>
    </dgm:pt>
    <dgm:pt modelId="{CF1EA0C7-9ABB-423C-B6E2-1C3E8C815CD3}" type="parTrans" cxnId="{3A286193-AB1E-4A05-A037-465957C5EB3A}">
      <dgm:prSet/>
      <dgm:spPr/>
      <dgm:t>
        <a:bodyPr/>
        <a:lstStyle/>
        <a:p>
          <a:endParaRPr lang="es-ES" b="1">
            <a:solidFill>
              <a:schemeClr val="tx1"/>
            </a:solidFill>
          </a:endParaRPr>
        </a:p>
      </dgm:t>
    </dgm:pt>
    <dgm:pt modelId="{F14EDF49-5D94-4F9E-A846-409A1EFF60A5}" type="sibTrans" cxnId="{3A286193-AB1E-4A05-A037-465957C5EB3A}">
      <dgm:prSet/>
      <dgm:spPr/>
      <dgm:t>
        <a:bodyPr/>
        <a:lstStyle/>
        <a:p>
          <a:endParaRPr lang="es-ES" b="1">
            <a:solidFill>
              <a:schemeClr val="tx1"/>
            </a:solidFill>
          </a:endParaRPr>
        </a:p>
      </dgm:t>
    </dgm:pt>
    <dgm:pt modelId="{055DDB6D-4F42-4BE8-8CC7-448D018C68CE}">
      <dgm:prSet custT="1"/>
      <dgm:spPr>
        <a:effectLst>
          <a:glow rad="228600">
            <a:schemeClr val="accent4">
              <a:satMod val="175000"/>
              <a:alpha val="40000"/>
            </a:schemeClr>
          </a:glow>
        </a:effectLst>
      </dgm:spPr>
      <dgm:t>
        <a:bodyPr/>
        <a:lstStyle/>
        <a:p>
          <a:pPr algn="ctr" rtl="0"/>
          <a:r>
            <a:rPr lang="es-MX" sz="2300" b="1" i="0" baseline="0" dirty="0" smtClean="0"/>
            <a:t>Aumento de la presión hidrostática </a:t>
          </a:r>
          <a:endParaRPr lang="es-ES" sz="2300" b="1" dirty="0"/>
        </a:p>
      </dgm:t>
    </dgm:pt>
    <dgm:pt modelId="{B3C2579C-DD83-4092-9374-5B6EAC939982}" type="parTrans" cxnId="{A4179AB1-12E6-4EF3-94B8-84A36FAAD403}">
      <dgm:prSet/>
      <dgm:spPr/>
      <dgm:t>
        <a:bodyPr/>
        <a:lstStyle/>
        <a:p>
          <a:endParaRPr lang="es-ES" b="1">
            <a:solidFill>
              <a:schemeClr val="tx1"/>
            </a:solidFill>
          </a:endParaRPr>
        </a:p>
      </dgm:t>
    </dgm:pt>
    <dgm:pt modelId="{45A7674B-AADD-42CD-9CE7-AE747152F410}" type="sibTrans" cxnId="{A4179AB1-12E6-4EF3-94B8-84A36FAAD403}">
      <dgm:prSet/>
      <dgm:spPr/>
      <dgm:t>
        <a:bodyPr/>
        <a:lstStyle/>
        <a:p>
          <a:endParaRPr lang="es-ES" b="1">
            <a:solidFill>
              <a:schemeClr val="tx1"/>
            </a:solidFill>
          </a:endParaRPr>
        </a:p>
      </dgm:t>
    </dgm:pt>
    <dgm:pt modelId="{184DC991-5E93-4931-B9E6-BC1DD3A51671}">
      <dgm:prSet/>
      <dgm:spPr>
        <a:effectLst>
          <a:glow rad="228600">
            <a:schemeClr val="accent5">
              <a:satMod val="175000"/>
              <a:alpha val="40000"/>
            </a:schemeClr>
          </a:glow>
        </a:effectLst>
      </dgm:spPr>
      <dgm:t>
        <a:bodyPr/>
        <a:lstStyle/>
        <a:p>
          <a:pPr rtl="0"/>
          <a:r>
            <a:rPr lang="es-MX" b="1" i="0" baseline="0" dirty="0" smtClean="0"/>
            <a:t>Disminución del drenaje linfático obstrucción, ruptura de los conductos linfáticos</a:t>
          </a:r>
          <a:endParaRPr lang="es-ES" b="1" i="0" baseline="0" dirty="0"/>
        </a:p>
      </dgm:t>
    </dgm:pt>
    <dgm:pt modelId="{DC8D8231-5D39-4C34-8609-9B68932C4DF6}" type="parTrans" cxnId="{1DC5C08B-7295-4DF8-9D38-C0F42424C5EA}">
      <dgm:prSet/>
      <dgm:spPr/>
      <dgm:t>
        <a:bodyPr/>
        <a:lstStyle/>
        <a:p>
          <a:endParaRPr lang="es-ES" b="1">
            <a:solidFill>
              <a:schemeClr val="tx1"/>
            </a:solidFill>
          </a:endParaRPr>
        </a:p>
      </dgm:t>
    </dgm:pt>
    <dgm:pt modelId="{FC15C396-FA83-45FA-A11E-F6E9CB45488E}" type="sibTrans" cxnId="{1DC5C08B-7295-4DF8-9D38-C0F42424C5EA}">
      <dgm:prSet/>
      <dgm:spPr/>
      <dgm:t>
        <a:bodyPr/>
        <a:lstStyle/>
        <a:p>
          <a:endParaRPr lang="es-ES" b="1">
            <a:solidFill>
              <a:schemeClr val="tx1"/>
            </a:solidFill>
          </a:endParaRPr>
        </a:p>
      </dgm:t>
    </dgm:pt>
    <dgm:pt modelId="{43C12DD0-FDE7-403C-B71E-A6345A5EF976}" type="pres">
      <dgm:prSet presAssocID="{3C5AEA97-573D-459E-9E65-D1BB1A079838}" presName="matrix" presStyleCnt="0">
        <dgm:presLayoutVars>
          <dgm:chMax val="1"/>
          <dgm:dir/>
          <dgm:resizeHandles val="exact"/>
        </dgm:presLayoutVars>
      </dgm:prSet>
      <dgm:spPr/>
      <dgm:t>
        <a:bodyPr/>
        <a:lstStyle/>
        <a:p>
          <a:endParaRPr lang="es-ES"/>
        </a:p>
      </dgm:t>
    </dgm:pt>
    <dgm:pt modelId="{DDFB5948-B96C-468B-A532-511AC9FBEE26}" type="pres">
      <dgm:prSet presAssocID="{3C5AEA97-573D-459E-9E65-D1BB1A079838}" presName="diamond" presStyleLbl="bgShp" presStyleIdx="0" presStyleCnt="1"/>
      <dgm:spPr>
        <a:blipFill rotWithShape="0">
          <a:blip xmlns:r="http://schemas.openxmlformats.org/officeDocument/2006/relationships" r:embed="rId1"/>
          <a:stretch>
            <a:fillRect/>
          </a:stretch>
        </a:blipFill>
        <a:effectLst>
          <a:glow rad="228600">
            <a:schemeClr val="accent6">
              <a:satMod val="175000"/>
              <a:alpha val="40000"/>
            </a:schemeClr>
          </a:glow>
        </a:effectLst>
      </dgm:spPr>
      <dgm:t>
        <a:bodyPr/>
        <a:lstStyle/>
        <a:p>
          <a:endParaRPr lang="es-ES"/>
        </a:p>
      </dgm:t>
    </dgm:pt>
    <dgm:pt modelId="{BEEA337F-274D-419E-B2FC-A907384B4C4B}" type="pres">
      <dgm:prSet presAssocID="{3C5AEA97-573D-459E-9E65-D1BB1A079838}" presName="quad1" presStyleLbl="node1" presStyleIdx="0" presStyleCnt="4">
        <dgm:presLayoutVars>
          <dgm:chMax val="0"/>
          <dgm:chPref val="0"/>
          <dgm:bulletEnabled val="1"/>
        </dgm:presLayoutVars>
      </dgm:prSet>
      <dgm:spPr/>
      <dgm:t>
        <a:bodyPr/>
        <a:lstStyle/>
        <a:p>
          <a:endParaRPr lang="es-ES"/>
        </a:p>
      </dgm:t>
    </dgm:pt>
    <dgm:pt modelId="{0A86D7E8-9319-468A-A14A-945259C8CB40}" type="pres">
      <dgm:prSet presAssocID="{3C5AEA97-573D-459E-9E65-D1BB1A079838}" presName="quad2" presStyleLbl="node1" presStyleIdx="1" presStyleCnt="4">
        <dgm:presLayoutVars>
          <dgm:chMax val="0"/>
          <dgm:chPref val="0"/>
          <dgm:bulletEnabled val="1"/>
        </dgm:presLayoutVars>
      </dgm:prSet>
      <dgm:spPr/>
      <dgm:t>
        <a:bodyPr/>
        <a:lstStyle/>
        <a:p>
          <a:endParaRPr lang="es-ES"/>
        </a:p>
      </dgm:t>
    </dgm:pt>
    <dgm:pt modelId="{E926397C-4E99-422E-9281-5947AE322F73}" type="pres">
      <dgm:prSet presAssocID="{3C5AEA97-573D-459E-9E65-D1BB1A079838}" presName="quad3" presStyleLbl="node1" presStyleIdx="2" presStyleCnt="4">
        <dgm:presLayoutVars>
          <dgm:chMax val="0"/>
          <dgm:chPref val="0"/>
          <dgm:bulletEnabled val="1"/>
        </dgm:presLayoutVars>
      </dgm:prSet>
      <dgm:spPr/>
      <dgm:t>
        <a:bodyPr/>
        <a:lstStyle/>
        <a:p>
          <a:endParaRPr lang="es-ES"/>
        </a:p>
      </dgm:t>
    </dgm:pt>
    <dgm:pt modelId="{54D77434-BE37-42CD-AE0B-8E7A2484584D}" type="pres">
      <dgm:prSet presAssocID="{3C5AEA97-573D-459E-9E65-D1BB1A079838}" presName="quad4" presStyleLbl="node1" presStyleIdx="3" presStyleCnt="4">
        <dgm:presLayoutVars>
          <dgm:chMax val="0"/>
          <dgm:chPref val="0"/>
          <dgm:bulletEnabled val="1"/>
        </dgm:presLayoutVars>
      </dgm:prSet>
      <dgm:spPr/>
      <dgm:t>
        <a:bodyPr/>
        <a:lstStyle/>
        <a:p>
          <a:endParaRPr lang="es-ES"/>
        </a:p>
      </dgm:t>
    </dgm:pt>
  </dgm:ptLst>
  <dgm:cxnLst>
    <dgm:cxn modelId="{AE1BCF2A-4303-4210-BBA2-4D3330C405BB}" srcId="{3C5AEA97-573D-459E-9E65-D1BB1A079838}" destId="{4DF614C0-7E66-4938-8289-02B9E2C9F108}" srcOrd="0" destOrd="0" parTransId="{8988336A-34E1-40A4-A16F-988A749EE510}" sibTransId="{82971F40-6E34-4A19-8200-07ECDAE40F25}"/>
    <dgm:cxn modelId="{A0ED4B0B-E23C-4E4C-A56B-85BCF7D2BBA6}" type="presOf" srcId="{4DF614C0-7E66-4938-8289-02B9E2C9F108}" destId="{BEEA337F-274D-419E-B2FC-A907384B4C4B}" srcOrd="0" destOrd="0" presId="urn:microsoft.com/office/officeart/2005/8/layout/matrix3"/>
    <dgm:cxn modelId="{107F0294-0DD3-426C-8E8D-29135D14C0A7}" type="presOf" srcId="{184DC991-5E93-4931-B9E6-BC1DD3A51671}" destId="{54D77434-BE37-42CD-AE0B-8E7A2484584D}" srcOrd="0" destOrd="0" presId="urn:microsoft.com/office/officeart/2005/8/layout/matrix3"/>
    <dgm:cxn modelId="{A4179AB1-12E6-4EF3-94B8-84A36FAAD403}" srcId="{3C5AEA97-573D-459E-9E65-D1BB1A079838}" destId="{055DDB6D-4F42-4BE8-8CC7-448D018C68CE}" srcOrd="2" destOrd="0" parTransId="{B3C2579C-DD83-4092-9374-5B6EAC939982}" sibTransId="{45A7674B-AADD-42CD-9CE7-AE747152F410}"/>
    <dgm:cxn modelId="{1DC5C08B-7295-4DF8-9D38-C0F42424C5EA}" srcId="{3C5AEA97-573D-459E-9E65-D1BB1A079838}" destId="{184DC991-5E93-4931-B9E6-BC1DD3A51671}" srcOrd="3" destOrd="0" parTransId="{DC8D8231-5D39-4C34-8609-9B68932C4DF6}" sibTransId="{FC15C396-FA83-45FA-A11E-F6E9CB45488E}"/>
    <dgm:cxn modelId="{832D20ED-77DE-49FE-911D-D6170DE09A41}" type="presOf" srcId="{D52E191C-53EB-43F0-AEB9-F4D5E010D7B7}" destId="{0A86D7E8-9319-468A-A14A-945259C8CB40}" srcOrd="0" destOrd="0" presId="urn:microsoft.com/office/officeart/2005/8/layout/matrix3"/>
    <dgm:cxn modelId="{3A286193-AB1E-4A05-A037-465957C5EB3A}" srcId="{3C5AEA97-573D-459E-9E65-D1BB1A079838}" destId="{D52E191C-53EB-43F0-AEB9-F4D5E010D7B7}" srcOrd="1" destOrd="0" parTransId="{CF1EA0C7-9ABB-423C-B6E2-1C3E8C815CD3}" sibTransId="{F14EDF49-5D94-4F9E-A846-409A1EFF60A5}"/>
    <dgm:cxn modelId="{E7131FF7-2713-41C7-85B0-B0516B2544DA}" type="presOf" srcId="{3C5AEA97-573D-459E-9E65-D1BB1A079838}" destId="{43C12DD0-FDE7-403C-B71E-A6345A5EF976}" srcOrd="0" destOrd="0" presId="urn:microsoft.com/office/officeart/2005/8/layout/matrix3"/>
    <dgm:cxn modelId="{DA270D3F-2710-483C-9412-4128DEAC107A}" type="presOf" srcId="{055DDB6D-4F42-4BE8-8CC7-448D018C68CE}" destId="{E926397C-4E99-422E-9281-5947AE322F73}" srcOrd="0" destOrd="0" presId="urn:microsoft.com/office/officeart/2005/8/layout/matrix3"/>
    <dgm:cxn modelId="{3526740D-CF59-4C85-8268-35EC5E110D69}" type="presParOf" srcId="{43C12DD0-FDE7-403C-B71E-A6345A5EF976}" destId="{DDFB5948-B96C-468B-A532-511AC9FBEE26}" srcOrd="0" destOrd="0" presId="urn:microsoft.com/office/officeart/2005/8/layout/matrix3"/>
    <dgm:cxn modelId="{A11CB613-28AE-41E6-B675-530DB399985F}" type="presParOf" srcId="{43C12DD0-FDE7-403C-B71E-A6345A5EF976}" destId="{BEEA337F-274D-419E-B2FC-A907384B4C4B}" srcOrd="1" destOrd="0" presId="urn:microsoft.com/office/officeart/2005/8/layout/matrix3"/>
    <dgm:cxn modelId="{9F79DAB8-9F24-47C2-B142-5A2338095806}" type="presParOf" srcId="{43C12DD0-FDE7-403C-B71E-A6345A5EF976}" destId="{0A86D7E8-9319-468A-A14A-945259C8CB40}" srcOrd="2" destOrd="0" presId="urn:microsoft.com/office/officeart/2005/8/layout/matrix3"/>
    <dgm:cxn modelId="{FE19EA54-43A4-4AB8-BC94-7CACB382FCC8}" type="presParOf" srcId="{43C12DD0-FDE7-403C-B71E-A6345A5EF976}" destId="{E926397C-4E99-422E-9281-5947AE322F73}" srcOrd="3" destOrd="0" presId="urn:microsoft.com/office/officeart/2005/8/layout/matrix3"/>
    <dgm:cxn modelId="{E0C2DC32-73F5-42E3-BCF9-E052E0EE6E3C}" type="presParOf" srcId="{43C12DD0-FDE7-403C-B71E-A6345A5EF976}" destId="{54D77434-BE37-42CD-AE0B-8E7A2484584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B5948-B96C-468B-A532-511AC9FBEE26}">
      <dsp:nvSpPr>
        <dsp:cNvPr id="0" name=""/>
        <dsp:cNvSpPr/>
      </dsp:nvSpPr>
      <dsp:spPr>
        <a:xfrm>
          <a:off x="905978" y="0"/>
          <a:ext cx="6468963" cy="6468963"/>
        </a:xfrm>
        <a:prstGeom prst="diamond">
          <a:avLst/>
        </a:prstGeom>
        <a:blipFill rotWithShape="0">
          <a:blip xmlns:r="http://schemas.openxmlformats.org/officeDocument/2006/relationships" r:embed="rId1"/>
          <a:stretch>
            <a:fillRect/>
          </a:stretch>
        </a:blipFill>
        <a:ln>
          <a:noFill/>
        </a:ln>
        <a:effectLst>
          <a:glow rad="228600">
            <a:schemeClr val="accent6">
              <a:satMod val="175000"/>
              <a:alpha val="40000"/>
            </a:schemeClr>
          </a:glow>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BEEA337F-274D-419E-B2FC-A907384B4C4B}">
      <dsp:nvSpPr>
        <dsp:cNvPr id="0" name=""/>
        <dsp:cNvSpPr/>
      </dsp:nvSpPr>
      <dsp:spPr>
        <a:xfrm>
          <a:off x="1520529" y="614551"/>
          <a:ext cx="2522895" cy="2522895"/>
        </a:xfrm>
        <a:prstGeom prst="round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glow rad="228600">
            <a:schemeClr val="accent2">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MX" sz="2300" b="1" i="0" kern="1200" baseline="0" dirty="0" smtClean="0"/>
            <a:t>Disminución de la presión osmótica.</a:t>
          </a:r>
          <a:endParaRPr lang="es-ES" sz="2300" b="1" kern="1200" dirty="0"/>
        </a:p>
      </dsp:txBody>
      <dsp:txXfrm>
        <a:off x="1643687" y="737709"/>
        <a:ext cx="2276579" cy="2276579"/>
      </dsp:txXfrm>
    </dsp:sp>
    <dsp:sp modelId="{0A86D7E8-9319-468A-A14A-945259C8CB40}">
      <dsp:nvSpPr>
        <dsp:cNvPr id="0" name=""/>
        <dsp:cNvSpPr/>
      </dsp:nvSpPr>
      <dsp:spPr>
        <a:xfrm>
          <a:off x="4237494" y="614551"/>
          <a:ext cx="2522895" cy="2522895"/>
        </a:xfrm>
        <a:prstGeom prst="roundRect">
          <a:avLst/>
        </a:prstGeom>
        <a:gradFill rotWithShape="1">
          <a:gsLst>
            <a:gs pos="0">
              <a:schemeClr val="accent3">
                <a:tint val="75000"/>
                <a:shade val="85000"/>
                <a:satMod val="230000"/>
              </a:schemeClr>
            </a:gs>
            <a:gs pos="25000">
              <a:schemeClr val="accent3">
                <a:tint val="90000"/>
                <a:shade val="70000"/>
                <a:satMod val="220000"/>
              </a:schemeClr>
            </a:gs>
            <a:gs pos="50000">
              <a:schemeClr val="accent3">
                <a:tint val="90000"/>
                <a:shade val="58000"/>
                <a:satMod val="225000"/>
              </a:schemeClr>
            </a:gs>
            <a:gs pos="65000">
              <a:schemeClr val="accent3">
                <a:tint val="90000"/>
                <a:shade val="58000"/>
                <a:satMod val="225000"/>
              </a:schemeClr>
            </a:gs>
            <a:gs pos="80000">
              <a:schemeClr val="accent3">
                <a:tint val="90000"/>
                <a:shade val="69000"/>
                <a:satMod val="220000"/>
              </a:schemeClr>
            </a:gs>
            <a:gs pos="100000">
              <a:schemeClr val="accent3">
                <a:tint val="77000"/>
                <a:shade val="80000"/>
                <a:satMod val="230000"/>
              </a:schemeClr>
            </a:gs>
          </a:gsLst>
          <a:lin ang="5400000" scaled="1"/>
        </a:gradFill>
        <a:ln w="10000" cap="flat" cmpd="sng" algn="ctr">
          <a:solidFill>
            <a:schemeClr val="accent3"/>
          </a:solidFill>
          <a:prstDash val="solid"/>
        </a:ln>
        <a:effectLst>
          <a:glow rad="228600">
            <a:schemeClr val="accent3">
              <a:satMod val="175000"/>
              <a:alpha val="40000"/>
            </a:schemeClr>
          </a:glow>
        </a:effectLst>
        <a:scene3d>
          <a:camera prst="orthographicFront"/>
          <a:lightRig rig="threePt" dir="t">
            <a:rot lat="0" lon="0" rev="7500000"/>
          </a:lightRig>
        </a:scene3d>
        <a:sp3d prstMaterial="metal">
          <a:bevelT w="10000" h="10000"/>
        </a:sp3d>
      </dsp:spPr>
      <dsp:style>
        <a:lnRef idx="1">
          <a:schemeClr val="accent3"/>
        </a:lnRef>
        <a:fillRef idx="3">
          <a:schemeClr val="accent3"/>
        </a:fillRef>
        <a:effectRef idx="2">
          <a:schemeClr val="accent3"/>
        </a:effectRef>
        <a:fontRef idx="minor">
          <a:schemeClr val="lt1"/>
        </a:fontRef>
      </dsp:style>
      <dsp:txBody>
        <a:bodyPr spcFirstLastPara="0" vert="horz" wrap="square" lIns="87630" tIns="87630" rIns="87630" bIns="87630" numCol="1" spcCol="1270" anchor="ctr" anchorCtr="0">
          <a:noAutofit/>
        </a:bodyPr>
        <a:lstStyle/>
        <a:p>
          <a:pPr lvl="0" algn="just" defTabSz="1022350" rtl="0">
            <a:lnSpc>
              <a:spcPct val="90000"/>
            </a:lnSpc>
            <a:spcBef>
              <a:spcPct val="0"/>
            </a:spcBef>
            <a:spcAft>
              <a:spcPct val="35000"/>
            </a:spcAft>
          </a:pPr>
          <a:r>
            <a:rPr lang="es-MX" sz="2300" b="1" i="0" kern="1200" baseline="0" dirty="0" smtClean="0"/>
            <a:t>Aumento de la permeabilidad capilar.</a:t>
          </a:r>
          <a:endParaRPr lang="es-ES" sz="2300" b="1" kern="1200" dirty="0"/>
        </a:p>
      </dsp:txBody>
      <dsp:txXfrm>
        <a:off x="4360652" y="737709"/>
        <a:ext cx="2276579" cy="2276579"/>
      </dsp:txXfrm>
    </dsp:sp>
    <dsp:sp modelId="{E926397C-4E99-422E-9281-5947AE322F73}">
      <dsp:nvSpPr>
        <dsp:cNvPr id="0" name=""/>
        <dsp:cNvSpPr/>
      </dsp:nvSpPr>
      <dsp:spPr>
        <a:xfrm>
          <a:off x="1520529" y="3331515"/>
          <a:ext cx="2522895" cy="2522895"/>
        </a:xfrm>
        <a:prstGeom prst="roundRec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glow rad="228600">
            <a:schemeClr val="accent4">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MX" sz="2300" b="1" i="0" kern="1200" baseline="0" dirty="0" smtClean="0"/>
            <a:t>Aumento de la presión hidrostática </a:t>
          </a:r>
          <a:endParaRPr lang="es-ES" sz="2300" b="1" kern="1200" dirty="0"/>
        </a:p>
      </dsp:txBody>
      <dsp:txXfrm>
        <a:off x="1643687" y="3454673"/>
        <a:ext cx="2276579" cy="2276579"/>
      </dsp:txXfrm>
    </dsp:sp>
    <dsp:sp modelId="{54D77434-BE37-42CD-AE0B-8E7A2484584D}">
      <dsp:nvSpPr>
        <dsp:cNvPr id="0" name=""/>
        <dsp:cNvSpPr/>
      </dsp:nvSpPr>
      <dsp:spPr>
        <a:xfrm>
          <a:off x="4237494" y="3331515"/>
          <a:ext cx="2522895" cy="2522895"/>
        </a:xfrm>
        <a:prstGeom prst="round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glow rad="228600">
            <a:schemeClr val="accent5">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MX" sz="2400" b="1" i="0" kern="1200" baseline="0" dirty="0" smtClean="0"/>
            <a:t>Disminución del drenaje linfático obstrucción, ruptura de los conductos linfáticos</a:t>
          </a:r>
          <a:endParaRPr lang="es-ES" sz="2400" b="1" i="0" kern="1200" baseline="0" dirty="0"/>
        </a:p>
      </dsp:txBody>
      <dsp:txXfrm>
        <a:off x="4360652" y="3454673"/>
        <a:ext cx="2276579" cy="2276579"/>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40EFBB-DC9F-49E0-989B-BD0570AC6CF5}" type="datetimeFigureOut">
              <a:rPr lang="es-PE" smtClean="0"/>
              <a:t>16/11/2014</a:t>
            </a:fld>
            <a:endParaRPr lang="es-P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562D5-2D59-45A0-8215-214A1C787010}" type="slidenum">
              <a:rPr lang="es-PE" smtClean="0"/>
              <a:t>‹Nº›</a:t>
            </a:fld>
            <a:endParaRPr lang="es-PE"/>
          </a:p>
        </p:txBody>
      </p:sp>
    </p:spTree>
    <p:extLst>
      <p:ext uri="{BB962C8B-B14F-4D97-AF65-F5344CB8AC3E}">
        <p14:creationId xmlns:p14="http://schemas.microsoft.com/office/powerpoint/2010/main" val="3498641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1EDA43C7-85A5-4D63-B7AA-088EE20F15E3}" type="slidenum">
              <a:rPr lang="es-PE" smtClean="0"/>
              <a:t>14</a:t>
            </a:fld>
            <a:endParaRPr lang="es-PE" dirty="0"/>
          </a:p>
        </p:txBody>
      </p:sp>
    </p:spTree>
    <p:extLst>
      <p:ext uri="{BB962C8B-B14F-4D97-AF65-F5344CB8AC3E}">
        <p14:creationId xmlns:p14="http://schemas.microsoft.com/office/powerpoint/2010/main" val="121647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1EDA43C7-85A5-4D63-B7AA-088EE20F15E3}" type="slidenum">
              <a:rPr lang="es-PE" smtClean="0"/>
              <a:t>73</a:t>
            </a:fld>
            <a:endParaRPr lang="es-PE" dirty="0"/>
          </a:p>
        </p:txBody>
      </p:sp>
    </p:spTree>
    <p:extLst>
      <p:ext uri="{BB962C8B-B14F-4D97-AF65-F5344CB8AC3E}">
        <p14:creationId xmlns:p14="http://schemas.microsoft.com/office/powerpoint/2010/main" val="3539957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2" name="1 Marcador de pie de página"/>
          <p:cNvSpPr>
            <a:spLocks noGrp="1"/>
          </p:cNvSpPr>
          <p:nvPr>
            <p:ph type="ftr" sz="quarter" idx="11"/>
          </p:nvPr>
        </p:nvSpPr>
        <p:spPr/>
        <p:txBody>
          <a:bodyPr/>
          <a:lstStyle/>
          <a:p>
            <a:endParaRPr lang="es-PE"/>
          </a:p>
        </p:txBody>
      </p:sp>
      <p:sp>
        <p:nvSpPr>
          <p:cNvPr id="15" name="14 Marcador de número de diapositiva"/>
          <p:cNvSpPr>
            <a:spLocks noGrp="1"/>
          </p:cNvSpPr>
          <p:nvPr>
            <p:ph type="sldNum" sz="quarter" idx="12"/>
          </p:nvPr>
        </p:nvSpPr>
        <p:spPr>
          <a:xfrm>
            <a:off x="8229600" y="6473952"/>
            <a:ext cx="758952" cy="246888"/>
          </a:xfrm>
        </p:spPr>
        <p:txBody>
          <a:bodyPr/>
          <a:lstStyle/>
          <a:p>
            <a:fld id="{C0E40EED-73D6-4E46-96B1-E28DD9714D59}" type="slidenum">
              <a:rPr lang="es-PE" smtClean="0"/>
              <a:t>‹Nº›</a:t>
            </a:fld>
            <a:endParaRPr lang="es-P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C0E40EED-73D6-4E46-96B1-E28DD9714D59}" type="slidenum">
              <a:rPr lang="es-PE" smtClean="0"/>
              <a:t>‹Nº›</a:t>
            </a:fld>
            <a:endParaRPr lang="es-P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C0E40EED-73D6-4E46-96B1-E28DD9714D59}" type="slidenum">
              <a:rPr lang="es-PE" smtClean="0"/>
              <a:t>‹Nº›</a:t>
            </a:fld>
            <a:endParaRPr lang="es-P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19" name="18 Marcador de pie de página"/>
          <p:cNvSpPr>
            <a:spLocks noGrp="1"/>
          </p:cNvSpPr>
          <p:nvPr>
            <p:ph type="ftr" sz="quarter" idx="11"/>
          </p:nvPr>
        </p:nvSpPr>
        <p:spPr>
          <a:xfrm>
            <a:off x="3581400" y="76200"/>
            <a:ext cx="2895600" cy="288925"/>
          </a:xfrm>
        </p:spPr>
        <p:txBody>
          <a:bodyPr/>
          <a:lstStyle/>
          <a:p>
            <a:endParaRPr lang="es-PE"/>
          </a:p>
        </p:txBody>
      </p:sp>
      <p:sp>
        <p:nvSpPr>
          <p:cNvPr id="16" name="15 Marcador de número de diapositiva"/>
          <p:cNvSpPr>
            <a:spLocks noGrp="1"/>
          </p:cNvSpPr>
          <p:nvPr>
            <p:ph type="sldNum" sz="quarter" idx="12"/>
          </p:nvPr>
        </p:nvSpPr>
        <p:spPr>
          <a:xfrm>
            <a:off x="8229600" y="6473952"/>
            <a:ext cx="758952" cy="246888"/>
          </a:xfrm>
        </p:spPr>
        <p:txBody>
          <a:bodyPr/>
          <a:lstStyle/>
          <a:p>
            <a:fld id="{C0E40EED-73D6-4E46-96B1-E28DD9714D59}" type="slidenum">
              <a:rPr lang="es-PE" smtClean="0"/>
              <a:t>‹Nº›</a:t>
            </a:fld>
            <a:endParaRPr lang="es-P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11" name="10 Marcador de pie de página"/>
          <p:cNvSpPr>
            <a:spLocks noGrp="1"/>
          </p:cNvSpPr>
          <p:nvPr>
            <p:ph type="ftr" sz="quarter" idx="11"/>
          </p:nvPr>
        </p:nvSpPr>
        <p:spPr/>
        <p:txBody>
          <a:bodyPr/>
          <a:lstStyle/>
          <a:p>
            <a:endParaRPr lang="es-PE"/>
          </a:p>
        </p:txBody>
      </p:sp>
      <p:sp>
        <p:nvSpPr>
          <p:cNvPr id="16" name="15 Marcador de número de diapositiva"/>
          <p:cNvSpPr>
            <a:spLocks noGrp="1"/>
          </p:cNvSpPr>
          <p:nvPr>
            <p:ph type="sldNum" sz="quarter" idx="12"/>
          </p:nvPr>
        </p:nvSpPr>
        <p:spPr/>
        <p:txBody>
          <a:bodyPr/>
          <a:lstStyle/>
          <a:p>
            <a:fld id="{C0E40EED-73D6-4E46-96B1-E28DD9714D59}" type="slidenum">
              <a:rPr lang="es-PE" smtClean="0"/>
              <a:t>‹Nº›</a:t>
            </a:fld>
            <a:endParaRPr lang="es-PE"/>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10" name="9 Marcador de pie de página"/>
          <p:cNvSpPr>
            <a:spLocks noGrp="1"/>
          </p:cNvSpPr>
          <p:nvPr>
            <p:ph type="ftr" sz="quarter" idx="11"/>
          </p:nvPr>
        </p:nvSpPr>
        <p:spPr/>
        <p:txBody>
          <a:bodyPr/>
          <a:lstStyle/>
          <a:p>
            <a:endParaRPr lang="es-PE"/>
          </a:p>
        </p:txBody>
      </p:sp>
      <p:sp>
        <p:nvSpPr>
          <p:cNvPr id="31" name="30 Marcador de número de diapositiva"/>
          <p:cNvSpPr>
            <a:spLocks noGrp="1"/>
          </p:cNvSpPr>
          <p:nvPr>
            <p:ph type="sldNum" sz="quarter" idx="12"/>
          </p:nvPr>
        </p:nvSpPr>
        <p:spPr/>
        <p:txBody>
          <a:bodyPr/>
          <a:lstStyle/>
          <a:p>
            <a:fld id="{C0E40EED-73D6-4E46-96B1-E28DD9714D59}" type="slidenum">
              <a:rPr lang="es-PE" smtClean="0"/>
              <a:t>‹Nº›</a:t>
            </a:fld>
            <a:endParaRPr lang="es-P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a:xfrm>
            <a:off x="8229600" y="6477000"/>
            <a:ext cx="762000" cy="246888"/>
          </a:xfrm>
        </p:spPr>
        <p:txBody>
          <a:bodyPr/>
          <a:lstStyle/>
          <a:p>
            <a:fld id="{C0E40EED-73D6-4E46-96B1-E28DD9714D59}" type="slidenum">
              <a:rPr lang="es-PE" smtClean="0"/>
              <a:t>‹Nº›</a:t>
            </a:fld>
            <a:endParaRPr lang="es-PE"/>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21" name="20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C0E40EED-73D6-4E46-96B1-E28DD9714D59}" type="slidenum">
              <a:rPr lang="es-PE" smtClean="0"/>
              <a:t>‹Nº›</a:t>
            </a:fld>
            <a:endParaRPr lang="es-P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24" name="23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C0E40EED-73D6-4E46-96B1-E28DD9714D59}" type="slidenum">
              <a:rPr lang="es-PE" smtClean="0"/>
              <a:t>‹Nº›</a:t>
            </a:fld>
            <a:endParaRPr lang="es-P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29" name="28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C0E40EED-73D6-4E46-96B1-E28DD9714D59}" type="slidenum">
              <a:rPr lang="es-PE" smtClean="0"/>
              <a:t>‹Nº›</a:t>
            </a:fld>
            <a:endParaRPr lang="es-P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2B7FB8B3-57A0-499C-A1B4-6479764DDA21}" type="datetimeFigureOut">
              <a:rPr lang="es-PE" smtClean="0"/>
              <a:t>16/11/2014</a:t>
            </a:fld>
            <a:endParaRPr lang="es-PE"/>
          </a:p>
        </p:txBody>
      </p:sp>
      <p:sp>
        <p:nvSpPr>
          <p:cNvPr id="5" name="4 Marcador de pie de página"/>
          <p:cNvSpPr>
            <a:spLocks noGrp="1"/>
          </p:cNvSpPr>
          <p:nvPr>
            <p:ph type="ftr" sz="quarter" idx="11"/>
          </p:nvPr>
        </p:nvSpPr>
        <p:spPr/>
        <p:txBody>
          <a:bodyPr/>
          <a:lstStyle/>
          <a:p>
            <a:endParaRPr lang="es-PE"/>
          </a:p>
        </p:txBody>
      </p:sp>
      <p:sp>
        <p:nvSpPr>
          <p:cNvPr id="31" name="30 Marcador de número de diapositiva"/>
          <p:cNvSpPr>
            <a:spLocks noGrp="1"/>
          </p:cNvSpPr>
          <p:nvPr>
            <p:ph type="sldNum" sz="quarter" idx="12"/>
          </p:nvPr>
        </p:nvSpPr>
        <p:spPr/>
        <p:txBody>
          <a:bodyPr/>
          <a:lstStyle/>
          <a:p>
            <a:fld id="{C0E40EED-73D6-4E46-96B1-E28DD9714D59}" type="slidenum">
              <a:rPr lang="es-PE" smtClean="0"/>
              <a:t>‹Nº›</a:t>
            </a:fld>
            <a:endParaRPr lang="es-PE"/>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B7FB8B3-57A0-499C-A1B4-6479764DDA21}" type="datetimeFigureOut">
              <a:rPr lang="es-PE" smtClean="0"/>
              <a:t>16/11/2014</a:t>
            </a:fld>
            <a:endParaRPr lang="es-PE"/>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PE"/>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0E40EED-73D6-4E46-96B1-E28DD9714D59}" type="slidenum">
              <a:rPr lang="es-PE" smtClean="0"/>
              <a:t>‹Nº›</a:t>
            </a:fld>
            <a:endParaRPr lang="es-PE"/>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0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m.pe/url?sa=i&amp;rct=j&amp;q=membrana+mesotelio&amp;source=images&amp;cd=&amp;cad=rja&amp;docid=5dJmHFo6-OsgHM&amp;tbnid=8XEjGJFN5yClBM:&amp;ved=0CAUQjRw&amp;url=http://plantaodemedico.blogspot.com/2011_11_01_archive.html&amp;ei=np_LUf-TLLXe4AOll4DQBw&amp;bvm=bv.48340889,d.dmg&amp;psig=AFQjCNGjqR51_TvZ0njWbIqhJfUamxQ5Sw&amp;ust=1372385384085284"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mesotelioma.ws/wp-content/uploads/Mesotelioma-del-pericardio.jpg"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mesotelioma.ws/wp-content/uploads/Mesotelioma-del-peritoneo.jpg"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xml"/><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58759" y="1412776"/>
            <a:ext cx="8458200" cy="1222375"/>
          </a:xfrm>
        </p:spPr>
        <p:txBody>
          <a:bodyPr>
            <a:normAutofit/>
          </a:bodyPr>
          <a:lstStyle/>
          <a:p>
            <a:pPr algn="ctr"/>
            <a:r>
              <a:rPr lang="es-PE" dirty="0" smtClean="0"/>
              <a:t>CITOLOGIA LIQUIDOS </a:t>
            </a:r>
            <a:r>
              <a:rPr lang="es-PE" dirty="0" smtClean="0"/>
              <a:t>CORPORALES </a:t>
            </a:r>
            <a:br>
              <a:rPr lang="es-PE" dirty="0" smtClean="0"/>
            </a:br>
            <a:endParaRPr lang="es-PE" dirty="0"/>
          </a:p>
        </p:txBody>
      </p:sp>
      <p:sp>
        <p:nvSpPr>
          <p:cNvPr id="4" name="1 CuadroTexto"/>
          <p:cNvSpPr txBox="1">
            <a:spLocks noChangeArrowheads="1"/>
          </p:cNvSpPr>
          <p:nvPr/>
        </p:nvSpPr>
        <p:spPr bwMode="auto">
          <a:xfrm>
            <a:off x="827584" y="4057638"/>
            <a:ext cx="7520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 b="1" dirty="0"/>
              <a:t>LIC. TM. </a:t>
            </a:r>
            <a:r>
              <a:rPr lang="es-ES" b="1" dirty="0" smtClean="0"/>
              <a:t>CARLOS HUGO GARCIA VASQUEZ</a:t>
            </a:r>
            <a:endParaRPr lang="es-ES" b="1" dirty="0"/>
          </a:p>
          <a:p>
            <a:pPr eaLnBrk="1" hangingPunct="1"/>
            <a:endParaRPr lang="es-ES" dirty="0"/>
          </a:p>
        </p:txBody>
      </p:sp>
    </p:spTree>
    <p:extLst>
      <p:ext uri="{BB962C8B-B14F-4D97-AF65-F5344CB8AC3E}">
        <p14:creationId xmlns:p14="http://schemas.microsoft.com/office/powerpoint/2010/main" val="3555678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idx="1"/>
          </p:nvPr>
        </p:nvSpPr>
        <p:spPr/>
        <p:txBody>
          <a:bodyPr/>
          <a:lstStyle/>
          <a:p>
            <a:endParaRPr lang="es-P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9324528" cy="698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2629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332656"/>
            <a:ext cx="8458200" cy="520700"/>
          </a:xfrm>
        </p:spPr>
        <p:txBody>
          <a:bodyPr rtlCol="0">
            <a:noAutofit/>
          </a:bodyPr>
          <a:lstStyle/>
          <a:p>
            <a:pPr fontAlgn="auto">
              <a:spcAft>
                <a:spcPts val="0"/>
              </a:spcAft>
              <a:defRPr/>
            </a:pPr>
            <a:r>
              <a:rPr lang="es-MX" sz="2400" i="1" dirty="0" smtClean="0">
                <a:solidFill>
                  <a:srgbClr val="9900FF"/>
                </a:solidFill>
                <a:effectLst>
                  <a:outerShdw blurRad="38100" dist="38100" dir="2700000" algn="tl">
                    <a:srgbClr val="000000">
                      <a:alpha val="43137"/>
                    </a:srgbClr>
                  </a:outerShdw>
                </a:effectLst>
              </a:rPr>
              <a:t>Formaciones </a:t>
            </a:r>
            <a:r>
              <a:rPr lang="es-MX" sz="2400" i="1" dirty="0" err="1">
                <a:solidFill>
                  <a:srgbClr val="9900FF"/>
                </a:solidFill>
                <a:effectLst>
                  <a:outerShdw blurRad="38100" dist="38100" dir="2700000" algn="tl">
                    <a:srgbClr val="000000">
                      <a:alpha val="43137"/>
                    </a:srgbClr>
                  </a:outerShdw>
                </a:effectLst>
              </a:rPr>
              <a:t>G</a:t>
            </a:r>
            <a:r>
              <a:rPr lang="es-MX" sz="2400" i="1" dirty="0" err="1" smtClean="0">
                <a:solidFill>
                  <a:srgbClr val="9900FF"/>
                </a:solidFill>
                <a:effectLst>
                  <a:outerShdw blurRad="38100" dist="38100" dir="2700000" algn="tl">
                    <a:srgbClr val="000000">
                      <a:alpha val="43137"/>
                    </a:srgbClr>
                  </a:outerShdw>
                </a:effectLst>
              </a:rPr>
              <a:t>landuliformes</a:t>
            </a:r>
            <a:r>
              <a:rPr lang="es-MX" sz="2400" i="1" dirty="0" smtClean="0">
                <a:solidFill>
                  <a:srgbClr val="9900FF"/>
                </a:solidFill>
                <a:effectLst>
                  <a:outerShdw blurRad="38100" dist="38100" dir="2700000" algn="tl">
                    <a:srgbClr val="000000">
                      <a:alpha val="43137"/>
                    </a:srgbClr>
                  </a:outerShdw>
                </a:effectLst>
              </a:rPr>
              <a:t> y </a:t>
            </a:r>
            <a:r>
              <a:rPr lang="es-MX" sz="2400" i="1" dirty="0">
                <a:solidFill>
                  <a:srgbClr val="9900FF"/>
                </a:solidFill>
                <a:effectLst>
                  <a:outerShdw blurRad="38100" dist="38100" dir="2700000" algn="tl">
                    <a:srgbClr val="000000">
                      <a:alpha val="43137"/>
                    </a:srgbClr>
                  </a:outerShdw>
                </a:effectLst>
              </a:rPr>
              <a:t>A</a:t>
            </a:r>
            <a:r>
              <a:rPr lang="es-MX" sz="2400" i="1" dirty="0" smtClean="0">
                <a:solidFill>
                  <a:srgbClr val="9900FF"/>
                </a:solidFill>
                <a:effectLst>
                  <a:outerShdw blurRad="38100" dist="38100" dir="2700000" algn="tl">
                    <a:srgbClr val="000000">
                      <a:alpha val="43137"/>
                    </a:srgbClr>
                  </a:outerShdw>
                </a:effectLst>
              </a:rPr>
              <a:t>cinares</a:t>
            </a:r>
            <a:endParaRPr lang="es-MX" sz="2400" i="1" dirty="0">
              <a:solidFill>
                <a:srgbClr val="9900FF"/>
              </a:solidFill>
              <a:effectLst>
                <a:outerShdw blurRad="38100" dist="38100" dir="2700000" algn="tl">
                  <a:srgbClr val="000000">
                    <a:alpha val="43137"/>
                  </a:srgbClr>
                </a:outerShdw>
              </a:effectLst>
            </a:endParaRPr>
          </a:p>
        </p:txBody>
      </p:sp>
      <p:sp>
        <p:nvSpPr>
          <p:cNvPr id="4" name="3 Marcador de texto"/>
          <p:cNvSpPr>
            <a:spLocks noGrp="1"/>
          </p:cNvSpPr>
          <p:nvPr>
            <p:ph type="body" sz="half" idx="2"/>
          </p:nvPr>
        </p:nvSpPr>
        <p:spPr>
          <a:xfrm>
            <a:off x="251520" y="1412875"/>
            <a:ext cx="3682305" cy="4691063"/>
          </a:xfrm>
        </p:spPr>
        <p:txBody>
          <a:bodyPr rtlCol="0">
            <a:normAutofit/>
          </a:bodyPr>
          <a:lstStyle/>
          <a:p>
            <a:pPr marL="285750" indent="-285750" fontAlgn="auto">
              <a:spcAft>
                <a:spcPts val="0"/>
              </a:spcAft>
              <a:buFont typeface="Arial" pitchFamily="34" charset="0"/>
              <a:buChar char="•"/>
              <a:defRPr/>
            </a:pPr>
            <a:r>
              <a:rPr lang="es-MX" sz="2800" b="1" i="1" dirty="0" smtClean="0">
                <a:solidFill>
                  <a:srgbClr val="9900FF"/>
                </a:solidFill>
                <a:effectLst>
                  <a:outerShdw blurRad="38100" dist="38100" dir="2700000" algn="tl">
                    <a:srgbClr val="000000">
                      <a:alpha val="43137"/>
                    </a:srgbClr>
                  </a:outerShdw>
                </a:effectLst>
              </a:rPr>
              <a:t>CA </a:t>
            </a:r>
            <a:r>
              <a:rPr lang="es-MX" sz="2800" b="1" i="1" dirty="0" err="1" smtClean="0">
                <a:solidFill>
                  <a:srgbClr val="9900FF"/>
                </a:solidFill>
                <a:effectLst>
                  <a:outerShdw blurRad="38100" dist="38100" dir="2700000" algn="tl">
                    <a:srgbClr val="000000">
                      <a:alpha val="43137"/>
                    </a:srgbClr>
                  </a:outerShdw>
                </a:effectLst>
              </a:rPr>
              <a:t>Colorectal</a:t>
            </a:r>
            <a:endParaRPr lang="es-MX" sz="2800" b="1" i="1" dirty="0" smtClean="0">
              <a:solidFill>
                <a:srgbClr val="9900FF"/>
              </a:solidFill>
              <a:effectLst>
                <a:outerShdw blurRad="38100" dist="38100" dir="2700000" algn="tl">
                  <a:srgbClr val="000000">
                    <a:alpha val="43137"/>
                  </a:srgbClr>
                </a:outerShdw>
              </a:effectLst>
            </a:endParaRPr>
          </a:p>
          <a:p>
            <a:pPr marL="285750" indent="-285750" fontAlgn="auto">
              <a:spcAft>
                <a:spcPts val="0"/>
              </a:spcAft>
              <a:buFont typeface="Arial" pitchFamily="34" charset="0"/>
              <a:buChar char="•"/>
              <a:defRPr/>
            </a:pPr>
            <a:r>
              <a:rPr lang="es-MX" sz="2800" b="1" i="1" dirty="0" err="1" smtClean="0">
                <a:solidFill>
                  <a:srgbClr val="9900FF"/>
                </a:solidFill>
                <a:effectLst>
                  <a:outerShdw blurRad="38100" dist="38100" dir="2700000" algn="tl">
                    <a:srgbClr val="000000">
                      <a:alpha val="43137"/>
                    </a:srgbClr>
                  </a:outerShdw>
                </a:effectLst>
              </a:rPr>
              <a:t>Colangiocarcinoma</a:t>
            </a:r>
            <a:endParaRPr lang="es-MX" sz="2800" b="1" i="1" dirty="0" smtClean="0">
              <a:solidFill>
                <a:srgbClr val="9900FF"/>
              </a:solidFill>
              <a:effectLst>
                <a:outerShdw blurRad="38100" dist="38100" dir="2700000" algn="tl">
                  <a:srgbClr val="000000">
                    <a:alpha val="43137"/>
                  </a:srgbClr>
                </a:outerShdw>
              </a:effectLst>
            </a:endParaRPr>
          </a:p>
          <a:p>
            <a:pPr marL="285750" indent="-285750" fontAlgn="auto">
              <a:spcAft>
                <a:spcPts val="0"/>
              </a:spcAft>
              <a:buFont typeface="Arial" pitchFamily="34" charset="0"/>
              <a:buChar char="•"/>
              <a:defRPr/>
            </a:pPr>
            <a:r>
              <a:rPr lang="es-MX" sz="2800" b="1" i="1" dirty="0" smtClean="0">
                <a:solidFill>
                  <a:srgbClr val="9900FF"/>
                </a:solidFill>
                <a:effectLst>
                  <a:outerShdw blurRad="38100" dist="38100" dir="2700000" algn="tl">
                    <a:srgbClr val="000000">
                      <a:alpha val="43137"/>
                    </a:srgbClr>
                  </a:outerShdw>
                </a:effectLst>
              </a:rPr>
              <a:t>CA de Ovario</a:t>
            </a:r>
          </a:p>
          <a:p>
            <a:pPr marL="285750" indent="-285750" fontAlgn="auto">
              <a:spcAft>
                <a:spcPts val="0"/>
              </a:spcAft>
              <a:buFont typeface="Arial" pitchFamily="34" charset="0"/>
              <a:buChar char="•"/>
              <a:defRPr/>
            </a:pPr>
            <a:r>
              <a:rPr lang="es-MX" sz="2800" b="1" i="1" dirty="0" smtClean="0">
                <a:solidFill>
                  <a:srgbClr val="9900FF"/>
                </a:solidFill>
                <a:effectLst>
                  <a:outerShdw blurRad="38100" dist="38100" dir="2700000" algn="tl">
                    <a:srgbClr val="000000">
                      <a:alpha val="43137"/>
                    </a:srgbClr>
                  </a:outerShdw>
                </a:effectLst>
              </a:rPr>
              <a:t>ADC del pulmón</a:t>
            </a:r>
          </a:p>
          <a:p>
            <a:pPr marL="285750" indent="-285750" fontAlgn="auto">
              <a:spcAft>
                <a:spcPts val="0"/>
              </a:spcAft>
              <a:buFont typeface="Arial" pitchFamily="34" charset="0"/>
              <a:buChar char="•"/>
              <a:defRPr/>
            </a:pPr>
            <a:r>
              <a:rPr lang="es-MX" sz="2800" b="1" i="1" dirty="0" smtClean="0">
                <a:solidFill>
                  <a:srgbClr val="9900FF"/>
                </a:solidFill>
                <a:effectLst>
                  <a:outerShdw blurRad="38100" dist="38100" dir="2700000" algn="tl">
                    <a:srgbClr val="000000">
                      <a:alpha val="43137"/>
                    </a:srgbClr>
                  </a:outerShdw>
                </a:effectLst>
              </a:rPr>
              <a:t>Endometriosis</a:t>
            </a:r>
          </a:p>
          <a:p>
            <a:pPr marL="285750" indent="-285750" fontAlgn="auto">
              <a:spcAft>
                <a:spcPts val="0"/>
              </a:spcAft>
              <a:buFont typeface="Arial" pitchFamily="34" charset="0"/>
              <a:buChar char="•"/>
              <a:defRPr/>
            </a:pPr>
            <a:r>
              <a:rPr lang="es-MX" sz="2800" b="1" i="1" dirty="0" err="1" smtClean="0">
                <a:solidFill>
                  <a:srgbClr val="9900FF"/>
                </a:solidFill>
                <a:effectLst>
                  <a:outerShdw blurRad="38100" dist="38100" dir="2700000" algn="tl">
                    <a:srgbClr val="000000">
                      <a:alpha val="43137"/>
                    </a:srgbClr>
                  </a:outerShdw>
                </a:effectLst>
              </a:rPr>
              <a:t>Mesotelial</a:t>
            </a:r>
            <a:endParaRPr lang="es-MX" sz="2800" b="1" i="1" dirty="0">
              <a:solidFill>
                <a:srgbClr val="9900FF"/>
              </a:solidFill>
              <a:effectLst>
                <a:outerShdw blurRad="38100" dist="38100" dir="2700000" algn="tl">
                  <a:srgbClr val="000000">
                    <a:alpha val="43137"/>
                  </a:srgbClr>
                </a:outerShdw>
              </a:effectLst>
            </a:endParaRPr>
          </a:p>
        </p:txBody>
      </p:sp>
      <p:pic>
        <p:nvPicPr>
          <p:cNvPr id="1331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84663" y="1052736"/>
            <a:ext cx="3983047" cy="511311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6378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idx="1"/>
          </p:nvPr>
        </p:nvSpPr>
        <p:spPr/>
        <p:txBody>
          <a:bodyPr/>
          <a:lstStyle/>
          <a:p>
            <a:endParaRPr lang="es-PE" dirty="0"/>
          </a:p>
        </p:txBody>
      </p:sp>
      <p:pic>
        <p:nvPicPr>
          <p:cNvPr id="58370" name="Picture 2" descr="D:\Pictures\citologia congreso\Imagen 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47606" cy="789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0470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115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13259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83" y="836712"/>
            <a:ext cx="8829802" cy="554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92728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4" y="-1635"/>
            <a:ext cx="9173066" cy="685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0783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51520" y="332656"/>
            <a:ext cx="8604250" cy="990600"/>
          </a:xfrm>
          <a:noFill/>
          <a:ln/>
        </p:spPr>
        <p:txBody>
          <a:bodyPr lIns="92075" tIns="46038" rIns="92075" bIns="46038">
            <a:normAutofit fontScale="90000"/>
          </a:bodyPr>
          <a:lstStyle/>
          <a:p>
            <a:pPr algn="ctr"/>
            <a:r>
              <a:rPr lang="es-ES" sz="3200" b="1" i="1" dirty="0"/>
              <a:t>Estudio </a:t>
            </a:r>
            <a:r>
              <a:rPr lang="es-ES" sz="3200" b="1" i="1" dirty="0" err="1"/>
              <a:t>Citogenético</a:t>
            </a:r>
            <a:r>
              <a:rPr lang="es-ES" sz="3200" b="1" i="1" dirty="0"/>
              <a:t> de Líquidos  Orgánicos</a:t>
            </a:r>
            <a:endParaRPr lang="es-ES" b="1" dirty="0"/>
          </a:p>
        </p:txBody>
      </p:sp>
      <p:sp>
        <p:nvSpPr>
          <p:cNvPr id="171011" name="Rectangle 3"/>
          <p:cNvSpPr>
            <a:spLocks noGrp="1" noChangeArrowheads="1"/>
          </p:cNvSpPr>
          <p:nvPr>
            <p:ph type="body" idx="1"/>
          </p:nvPr>
        </p:nvSpPr>
        <p:spPr>
          <a:xfrm>
            <a:off x="611188" y="1989138"/>
            <a:ext cx="7772400" cy="4025900"/>
          </a:xfrm>
          <a:noFill/>
          <a:ln/>
        </p:spPr>
        <p:txBody>
          <a:bodyPr lIns="92075" tIns="46038" rIns="92075" bIns="46038"/>
          <a:lstStyle/>
          <a:p>
            <a:pPr>
              <a:buFontTx/>
              <a:buNone/>
            </a:pPr>
            <a:r>
              <a:rPr lang="es-ES" sz="3600" b="1" i="1" dirty="0">
                <a:latin typeface="Arial Narrow" pitchFamily="34" charset="0"/>
              </a:rPr>
              <a:t>Criterios de Malignidad</a:t>
            </a:r>
          </a:p>
          <a:p>
            <a:pPr>
              <a:buFontTx/>
              <a:buNone/>
            </a:pPr>
            <a:r>
              <a:rPr lang="es-ES" b="1" i="1" dirty="0">
                <a:solidFill>
                  <a:schemeClr val="tx2">
                    <a:lumMod val="50000"/>
                  </a:schemeClr>
                </a:solidFill>
                <a:latin typeface="Arial Narrow" pitchFamily="34" charset="0"/>
              </a:rPr>
              <a:t>1. Alteraciones Numéricas (</a:t>
            </a:r>
            <a:r>
              <a:rPr lang="es-ES" b="1" i="1" dirty="0" err="1">
                <a:solidFill>
                  <a:schemeClr val="tx2">
                    <a:lumMod val="50000"/>
                  </a:schemeClr>
                </a:solidFill>
                <a:latin typeface="Arial Narrow" pitchFamily="34" charset="0"/>
              </a:rPr>
              <a:t>ploidía</a:t>
            </a:r>
            <a:r>
              <a:rPr lang="es-ES" b="1" i="1" dirty="0">
                <a:solidFill>
                  <a:schemeClr val="tx2">
                    <a:lumMod val="50000"/>
                  </a:schemeClr>
                </a:solidFill>
                <a:latin typeface="Arial Narrow" pitchFamily="34" charset="0"/>
              </a:rPr>
              <a:t>)</a:t>
            </a:r>
          </a:p>
          <a:p>
            <a:pPr algn="ctr">
              <a:buFont typeface="Monotype Sorts" pitchFamily="2" charset="2"/>
              <a:buNone/>
            </a:pPr>
            <a:r>
              <a:rPr lang="es-ES" i="1" dirty="0">
                <a:solidFill>
                  <a:schemeClr val="tx2">
                    <a:lumMod val="75000"/>
                  </a:schemeClr>
                </a:solidFill>
                <a:latin typeface="Arial Narrow" pitchFamily="34" charset="0"/>
              </a:rPr>
              <a:t>   </a:t>
            </a:r>
            <a:r>
              <a:rPr lang="es-ES" i="1" dirty="0" err="1">
                <a:solidFill>
                  <a:schemeClr val="tx2">
                    <a:lumMod val="75000"/>
                  </a:schemeClr>
                </a:solidFill>
                <a:latin typeface="Arial Narrow" pitchFamily="34" charset="0"/>
              </a:rPr>
              <a:t>Hipodiploidía</a:t>
            </a:r>
            <a:r>
              <a:rPr lang="es-ES" i="1" dirty="0">
                <a:solidFill>
                  <a:schemeClr val="tx2">
                    <a:lumMod val="75000"/>
                  </a:schemeClr>
                </a:solidFill>
                <a:latin typeface="Arial Narrow" pitchFamily="34" charset="0"/>
              </a:rPr>
              <a:t> </a:t>
            </a:r>
            <a:endParaRPr lang="es-ES" i="1" dirty="0" smtClean="0">
              <a:solidFill>
                <a:schemeClr val="tx2">
                  <a:lumMod val="75000"/>
                </a:schemeClr>
              </a:solidFill>
              <a:latin typeface="Arial Narrow" pitchFamily="34" charset="0"/>
            </a:endParaRPr>
          </a:p>
          <a:p>
            <a:pPr algn="ctr">
              <a:buFont typeface="Monotype Sorts" pitchFamily="2" charset="2"/>
              <a:buNone/>
            </a:pPr>
            <a:r>
              <a:rPr lang="es-ES" i="1" dirty="0" smtClean="0">
                <a:solidFill>
                  <a:schemeClr val="tx2">
                    <a:lumMod val="75000"/>
                  </a:schemeClr>
                </a:solidFill>
                <a:latin typeface="Arial Narrow" pitchFamily="34" charset="0"/>
              </a:rPr>
              <a:t>    </a:t>
            </a:r>
            <a:r>
              <a:rPr lang="es-ES" i="1" dirty="0" err="1" smtClean="0">
                <a:solidFill>
                  <a:schemeClr val="tx2">
                    <a:lumMod val="75000"/>
                  </a:schemeClr>
                </a:solidFill>
                <a:latin typeface="Arial Narrow" pitchFamily="34" charset="0"/>
              </a:rPr>
              <a:t>Hiperdiploidía</a:t>
            </a:r>
            <a:r>
              <a:rPr lang="es-ES" i="1" dirty="0" smtClean="0">
                <a:solidFill>
                  <a:schemeClr val="tx2">
                    <a:lumMod val="75000"/>
                  </a:schemeClr>
                </a:solidFill>
                <a:latin typeface="Arial Narrow" pitchFamily="34" charset="0"/>
              </a:rPr>
              <a:t>  </a:t>
            </a:r>
          </a:p>
          <a:p>
            <a:pPr algn="ctr">
              <a:buFont typeface="Monotype Sorts" pitchFamily="2" charset="2"/>
              <a:buNone/>
            </a:pPr>
            <a:r>
              <a:rPr lang="es-ES" i="1" dirty="0">
                <a:solidFill>
                  <a:schemeClr val="tx2">
                    <a:lumMod val="75000"/>
                  </a:schemeClr>
                </a:solidFill>
                <a:latin typeface="Arial Narrow" pitchFamily="34" charset="0"/>
              </a:rPr>
              <a:t> </a:t>
            </a:r>
            <a:r>
              <a:rPr lang="es-ES" i="1" dirty="0" smtClean="0">
                <a:solidFill>
                  <a:schemeClr val="tx2">
                    <a:lumMod val="75000"/>
                  </a:schemeClr>
                </a:solidFill>
                <a:latin typeface="Arial Narrow" pitchFamily="34" charset="0"/>
              </a:rPr>
              <a:t>    </a:t>
            </a:r>
            <a:r>
              <a:rPr lang="es-ES" i="1" dirty="0" err="1" smtClean="0">
                <a:solidFill>
                  <a:schemeClr val="tx2">
                    <a:lumMod val="75000"/>
                  </a:schemeClr>
                </a:solidFill>
                <a:latin typeface="Arial Narrow" pitchFamily="34" charset="0"/>
              </a:rPr>
              <a:t>Poliploidía</a:t>
            </a:r>
            <a:r>
              <a:rPr lang="es-ES" i="1" dirty="0" smtClean="0">
                <a:solidFill>
                  <a:schemeClr val="tx2">
                    <a:lumMod val="75000"/>
                  </a:schemeClr>
                </a:solidFill>
                <a:latin typeface="Arial Narrow" pitchFamily="34" charset="0"/>
              </a:rPr>
              <a:t> </a:t>
            </a:r>
            <a:endParaRPr lang="es-ES" i="1" dirty="0">
              <a:solidFill>
                <a:schemeClr val="tx2">
                  <a:lumMod val="75000"/>
                </a:schemeClr>
              </a:solidFill>
              <a:latin typeface="Arial Narrow" pitchFamily="34" charset="0"/>
            </a:endParaRPr>
          </a:p>
        </p:txBody>
      </p:sp>
    </p:spTree>
    <p:extLst>
      <p:ext uri="{BB962C8B-B14F-4D97-AF65-F5344CB8AC3E}">
        <p14:creationId xmlns:p14="http://schemas.microsoft.com/office/powerpoint/2010/main" val="2164502026"/>
      </p:ext>
    </p:extLst>
  </p:cSld>
  <p:clrMapOvr>
    <a:masterClrMapping/>
  </p:clrMapOvr>
  <p:transition>
    <p:cu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Título"/>
          <p:cNvSpPr>
            <a:spLocks noGrp="1"/>
          </p:cNvSpPr>
          <p:nvPr>
            <p:ph type="title"/>
          </p:nvPr>
        </p:nvSpPr>
        <p:spPr/>
        <p:txBody>
          <a:bodyPr/>
          <a:lstStyle/>
          <a:p>
            <a:endParaRPr lang="es-PE" smtClean="0"/>
          </a:p>
        </p:txBody>
      </p:sp>
      <p:sp>
        <p:nvSpPr>
          <p:cNvPr id="98307" name="2 Marcador de contenido"/>
          <p:cNvSpPr>
            <a:spLocks noGrp="1"/>
          </p:cNvSpPr>
          <p:nvPr>
            <p:ph idx="1"/>
          </p:nvPr>
        </p:nvSpPr>
        <p:spPr/>
        <p:txBody>
          <a:bodyPr/>
          <a:lstStyle/>
          <a:p>
            <a:endParaRPr lang="es-PE" smtClean="0"/>
          </a:p>
        </p:txBody>
      </p:sp>
      <p:pic>
        <p:nvPicPr>
          <p:cNvPr id="98308" name="3 Imagen"/>
          <p:cNvPicPr>
            <a:picLocks noChangeAspect="1" noChangeArrowheads="1"/>
          </p:cNvPicPr>
          <p:nvPr/>
        </p:nvPicPr>
        <p:blipFill>
          <a:blip r:embed="rId2" cstate="print">
            <a:lum bright="-10000" contrast="20000"/>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94779010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endParaRPr lang="es-PE" smtClean="0"/>
          </a:p>
        </p:txBody>
      </p:sp>
      <p:sp>
        <p:nvSpPr>
          <p:cNvPr id="100355" name="Rectangle 3"/>
          <p:cNvSpPr>
            <a:spLocks noGrp="1" noChangeArrowheads="1"/>
          </p:cNvSpPr>
          <p:nvPr>
            <p:ph type="body" idx="1"/>
          </p:nvPr>
        </p:nvSpPr>
        <p:spPr/>
        <p:txBody>
          <a:bodyPr/>
          <a:lstStyle/>
          <a:p>
            <a:pPr eaLnBrk="1" hangingPunct="1"/>
            <a:endParaRPr lang="es-PE" dirty="0" smtClean="0"/>
          </a:p>
        </p:txBody>
      </p:sp>
      <p:pic>
        <p:nvPicPr>
          <p:cNvPr id="100356" name="Picture 4"/>
          <p:cNvPicPr>
            <a:picLocks noChangeAspect="1" noChangeArrowheads="1"/>
          </p:cNvPicPr>
          <p:nvPr/>
        </p:nvPicPr>
        <p:blipFill>
          <a:blip r:embed="rId2" cstate="print">
            <a:lum bright="-20000" contrast="10000"/>
          </a:blip>
          <a:srcRect/>
          <a:stretch>
            <a:fillRect/>
          </a:stretch>
        </p:blipFill>
        <p:spPr bwMode="auto">
          <a:xfrm>
            <a:off x="4859338" y="332656"/>
            <a:ext cx="3816350" cy="3024907"/>
          </a:xfrm>
          <a:prstGeom prst="rect">
            <a:avLst/>
          </a:prstGeom>
          <a:noFill/>
          <a:ln w="28575">
            <a:solidFill>
              <a:schemeClr val="accent3">
                <a:lumMod val="75000"/>
              </a:schemeClr>
            </a:solidFill>
            <a:miter lim="800000"/>
            <a:headEnd/>
            <a:tailEnd/>
          </a:ln>
        </p:spPr>
      </p:pic>
      <p:pic>
        <p:nvPicPr>
          <p:cNvPr id="100357" name="Picture 5"/>
          <p:cNvPicPr>
            <a:picLocks noChangeAspect="1" noChangeArrowheads="1"/>
          </p:cNvPicPr>
          <p:nvPr/>
        </p:nvPicPr>
        <p:blipFill>
          <a:blip r:embed="rId3" cstate="print">
            <a:lum bright="-20000" contrast="20000"/>
          </a:blip>
          <a:srcRect/>
          <a:stretch>
            <a:fillRect/>
          </a:stretch>
        </p:blipFill>
        <p:spPr bwMode="auto">
          <a:xfrm>
            <a:off x="323851" y="332656"/>
            <a:ext cx="4248150" cy="3024907"/>
          </a:xfrm>
          <a:prstGeom prst="rect">
            <a:avLst/>
          </a:prstGeom>
          <a:noFill/>
          <a:ln w="28575">
            <a:solidFill>
              <a:schemeClr val="accent3">
                <a:lumMod val="75000"/>
              </a:schemeClr>
            </a:solidFill>
            <a:miter lim="800000"/>
            <a:headEnd/>
            <a:tailEnd/>
          </a:ln>
        </p:spPr>
      </p:pic>
      <p:pic>
        <p:nvPicPr>
          <p:cNvPr id="100358" name="Picture 6"/>
          <p:cNvPicPr>
            <a:picLocks noChangeAspect="1" noChangeArrowheads="1"/>
          </p:cNvPicPr>
          <p:nvPr/>
        </p:nvPicPr>
        <p:blipFill>
          <a:blip r:embed="rId4" cstate="print">
            <a:lum bright="-10000" contrast="10000"/>
          </a:blip>
          <a:srcRect/>
          <a:stretch>
            <a:fillRect/>
          </a:stretch>
        </p:blipFill>
        <p:spPr bwMode="auto">
          <a:xfrm>
            <a:off x="2195513" y="3716338"/>
            <a:ext cx="4392612" cy="2879725"/>
          </a:xfrm>
          <a:prstGeom prst="rect">
            <a:avLst/>
          </a:prstGeom>
          <a:noFill/>
          <a:ln w="28575">
            <a:solidFill>
              <a:schemeClr val="accent3">
                <a:lumMod val="75000"/>
              </a:schemeClr>
            </a:solidFill>
            <a:miter lim="800000"/>
            <a:headEnd/>
            <a:tailEnd/>
          </a:ln>
        </p:spPr>
      </p:pic>
    </p:spTree>
    <p:extLst>
      <p:ext uri="{BB962C8B-B14F-4D97-AF65-F5344CB8AC3E}">
        <p14:creationId xmlns:p14="http://schemas.microsoft.com/office/powerpoint/2010/main" val="380918273"/>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lum bright="-20000" contrast="30000"/>
          </a:blip>
          <a:srcRect/>
          <a:stretch>
            <a:fillRect/>
          </a:stretch>
        </p:blipFill>
        <p:spPr bwMode="auto">
          <a:xfrm>
            <a:off x="611560" y="476672"/>
            <a:ext cx="7920880" cy="6048672"/>
          </a:xfrm>
          <a:prstGeom prst="rect">
            <a:avLst/>
          </a:prstGeom>
          <a:noFill/>
          <a:ln w="9525">
            <a:noFill/>
            <a:miter lim="800000"/>
            <a:headEnd/>
            <a:tailEnd/>
          </a:ln>
        </p:spPr>
      </p:pic>
      <p:sp>
        <p:nvSpPr>
          <p:cNvPr id="5" name="4 Rectángulo"/>
          <p:cNvSpPr/>
          <p:nvPr/>
        </p:nvSpPr>
        <p:spPr>
          <a:xfrm>
            <a:off x="5076056" y="5373216"/>
            <a:ext cx="3312368" cy="648072"/>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800" b="1" dirty="0" smtClean="0">
                <a:solidFill>
                  <a:schemeClr val="accent2">
                    <a:lumMod val="50000"/>
                  </a:schemeClr>
                </a:solidFill>
              </a:rPr>
              <a:t>HIPODIPLOIDIA</a:t>
            </a:r>
            <a:endParaRPr lang="es-PE" sz="2800" b="1" dirty="0">
              <a:solidFill>
                <a:schemeClr val="accent2">
                  <a:lumMod val="50000"/>
                </a:schemeClr>
              </a:solidFill>
            </a:endParaRPr>
          </a:p>
        </p:txBody>
      </p:sp>
    </p:spTree>
    <p:extLst>
      <p:ext uri="{BB962C8B-B14F-4D97-AF65-F5344CB8AC3E}">
        <p14:creationId xmlns:p14="http://schemas.microsoft.com/office/powerpoint/2010/main" val="21138680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2074"/>
          </a:xfrm>
        </p:spPr>
        <p:txBody>
          <a:bodyPr>
            <a:normAutofit fontScale="90000"/>
          </a:bodyPr>
          <a:lstStyle/>
          <a:p>
            <a:r>
              <a:rPr lang="es-PE" b="1" dirty="0" smtClean="0">
                <a:solidFill>
                  <a:schemeClr val="accent3">
                    <a:lumMod val="50000"/>
                  </a:schemeClr>
                </a:solidFill>
              </a:rPr>
              <a:t>HIPERDIPLOIDIA</a:t>
            </a:r>
            <a:endParaRPr lang="es-PE" b="1" dirty="0">
              <a:solidFill>
                <a:schemeClr val="accent3">
                  <a:lumMod val="50000"/>
                </a:schemeClr>
              </a:solidFill>
            </a:endParaRPr>
          </a:p>
        </p:txBody>
      </p:sp>
      <p:sp>
        <p:nvSpPr>
          <p:cNvPr id="3" name="2 Marcador de contenido"/>
          <p:cNvSpPr>
            <a:spLocks noGrp="1"/>
          </p:cNvSpPr>
          <p:nvPr>
            <p:ph idx="1"/>
          </p:nvPr>
        </p:nvSpPr>
        <p:spPr/>
        <p:txBody>
          <a:bodyPr/>
          <a:lstStyle/>
          <a:p>
            <a:endParaRPr lang="es-PE" dirty="0"/>
          </a:p>
        </p:txBody>
      </p:sp>
      <p:pic>
        <p:nvPicPr>
          <p:cNvPr id="10242" name="Picture 2"/>
          <p:cNvPicPr>
            <a:picLocks noChangeAspect="1" noChangeArrowheads="1"/>
          </p:cNvPicPr>
          <p:nvPr/>
        </p:nvPicPr>
        <p:blipFill>
          <a:blip r:embed="rId2" cstate="print">
            <a:lum bright="-20000" contrast="30000"/>
          </a:blip>
          <a:srcRect/>
          <a:stretch>
            <a:fillRect/>
          </a:stretch>
        </p:blipFill>
        <p:spPr bwMode="auto">
          <a:xfrm>
            <a:off x="827584" y="1052736"/>
            <a:ext cx="7488832" cy="5472608"/>
          </a:xfrm>
          <a:prstGeom prst="rect">
            <a:avLst/>
          </a:prstGeom>
          <a:noFill/>
          <a:ln w="28575">
            <a:solidFill>
              <a:schemeClr val="accent3">
                <a:lumMod val="75000"/>
              </a:schemeClr>
            </a:solidFill>
            <a:miter lim="800000"/>
            <a:headEnd/>
            <a:tailEnd/>
          </a:ln>
        </p:spPr>
      </p:pic>
    </p:spTree>
    <p:extLst>
      <p:ext uri="{BB962C8B-B14F-4D97-AF65-F5344CB8AC3E}">
        <p14:creationId xmlns:p14="http://schemas.microsoft.com/office/powerpoint/2010/main" val="302030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idx="1"/>
          </p:nvPr>
        </p:nvSpPr>
        <p:spPr/>
        <p:txBody>
          <a:bodyPr/>
          <a:lstStyle/>
          <a:p>
            <a:endParaRPr lang="es-PE" dirty="0"/>
          </a:p>
        </p:txBody>
      </p:sp>
      <p:pic>
        <p:nvPicPr>
          <p:cNvPr id="4" name="Picture 4" descr="foto2"/>
          <p:cNvPicPr>
            <a:picLocks noChangeAspect="1" noChangeArrowheads="1"/>
          </p:cNvPicPr>
          <p:nvPr/>
        </p:nvPicPr>
        <p:blipFill>
          <a:blip r:embed="rId2" cstate="print">
            <a:lum bright="-6000" contrast="12000"/>
          </a:blip>
          <a:srcRect/>
          <a:stretch>
            <a:fillRect/>
          </a:stretch>
        </p:blipFill>
        <p:spPr bwMode="auto">
          <a:xfrm>
            <a:off x="0" y="0"/>
            <a:ext cx="9144000" cy="6815950"/>
          </a:xfrm>
          <a:prstGeom prst="rect">
            <a:avLst/>
          </a:prstGeom>
          <a:noFill/>
          <a:ln w="9525">
            <a:noFill/>
            <a:miter lim="800000"/>
            <a:headEnd/>
            <a:tailEnd/>
          </a:ln>
        </p:spPr>
      </p:pic>
    </p:spTree>
    <p:extLst>
      <p:ext uri="{BB962C8B-B14F-4D97-AF65-F5344CB8AC3E}">
        <p14:creationId xmlns:p14="http://schemas.microsoft.com/office/powerpoint/2010/main" val="116569309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576064"/>
          </a:xfrm>
        </p:spPr>
        <p:txBody>
          <a:bodyPr>
            <a:normAutofit fontScale="90000"/>
          </a:bodyPr>
          <a:lstStyle/>
          <a:p>
            <a:r>
              <a:rPr lang="es-PE" b="1" dirty="0" smtClean="0">
                <a:solidFill>
                  <a:schemeClr val="accent1">
                    <a:lumMod val="75000"/>
                  </a:schemeClr>
                </a:solidFill>
              </a:rPr>
              <a:t>POLIPLOIDIA</a:t>
            </a:r>
            <a:endParaRPr lang="es-PE" b="1" dirty="0">
              <a:solidFill>
                <a:schemeClr val="accent1">
                  <a:lumMod val="75000"/>
                </a:schemeClr>
              </a:solidFill>
            </a:endParaRPr>
          </a:p>
        </p:txBody>
      </p:sp>
      <p:sp>
        <p:nvSpPr>
          <p:cNvPr id="3" name="2 Marcador de contenido"/>
          <p:cNvSpPr>
            <a:spLocks noGrp="1"/>
          </p:cNvSpPr>
          <p:nvPr>
            <p:ph idx="1"/>
          </p:nvPr>
        </p:nvSpPr>
        <p:spPr/>
        <p:txBody>
          <a:bodyPr/>
          <a:lstStyle/>
          <a:p>
            <a:endParaRPr lang="es-PE"/>
          </a:p>
        </p:txBody>
      </p:sp>
      <p:pic>
        <p:nvPicPr>
          <p:cNvPr id="1026" name="Picture 2"/>
          <p:cNvPicPr>
            <a:picLocks noChangeAspect="1" noChangeArrowheads="1"/>
          </p:cNvPicPr>
          <p:nvPr/>
        </p:nvPicPr>
        <p:blipFill>
          <a:blip r:embed="rId2" cstate="print">
            <a:lum contrast="10000"/>
          </a:blip>
          <a:srcRect/>
          <a:stretch>
            <a:fillRect/>
          </a:stretch>
        </p:blipFill>
        <p:spPr bwMode="auto">
          <a:xfrm rot="5400000">
            <a:off x="1835696" y="116632"/>
            <a:ext cx="5472608" cy="7344816"/>
          </a:xfrm>
          <a:prstGeom prst="rect">
            <a:avLst/>
          </a:prstGeom>
          <a:noFill/>
          <a:ln w="28575">
            <a:solidFill>
              <a:schemeClr val="tx2">
                <a:lumMod val="60000"/>
                <a:lumOff val="40000"/>
              </a:schemeClr>
            </a:solidFill>
            <a:miter lim="800000"/>
            <a:headEnd/>
            <a:tailEnd/>
          </a:ln>
        </p:spPr>
      </p:pic>
    </p:spTree>
    <p:extLst>
      <p:ext uri="{BB962C8B-B14F-4D97-AF65-F5344CB8AC3E}">
        <p14:creationId xmlns:p14="http://schemas.microsoft.com/office/powerpoint/2010/main" val="42300729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44824"/>
            <a:ext cx="8229600" cy="4281339"/>
          </a:xfrm>
        </p:spPr>
        <p:txBody>
          <a:bodyPr>
            <a:normAutofit fontScale="70000" lnSpcReduction="20000"/>
          </a:bodyPr>
          <a:lstStyle/>
          <a:p>
            <a:r>
              <a:rPr lang="es-PE" dirty="0" smtClean="0"/>
              <a:t>20 pacientes portadores de EP asociado  bien a patología </a:t>
            </a:r>
            <a:r>
              <a:rPr lang="es-PE" dirty="0" err="1" smtClean="0"/>
              <a:t>pleuro</a:t>
            </a:r>
            <a:r>
              <a:rPr lang="es-PE" dirty="0" smtClean="0"/>
              <a:t>-pulmonar maligna conocida (16 de ellos) o a TBC </a:t>
            </a:r>
            <a:r>
              <a:rPr lang="es-PE" dirty="0" err="1" smtClean="0"/>
              <a:t>pleuro</a:t>
            </a:r>
            <a:r>
              <a:rPr lang="es-PE" dirty="0" smtClean="0"/>
              <a:t>- pulmonar (4 casos).</a:t>
            </a:r>
          </a:p>
          <a:p>
            <a:pPr>
              <a:buNone/>
            </a:pPr>
            <a:endParaRPr lang="es-PE" dirty="0" smtClean="0"/>
          </a:p>
          <a:p>
            <a:r>
              <a:rPr lang="es-PE" dirty="0" smtClean="0"/>
              <a:t>A todos se les realizo estudio </a:t>
            </a:r>
            <a:r>
              <a:rPr lang="es-PE" dirty="0" err="1" smtClean="0"/>
              <a:t>citogenético</a:t>
            </a:r>
            <a:r>
              <a:rPr lang="es-PE" dirty="0" smtClean="0"/>
              <a:t>, adicionalmente a la </a:t>
            </a:r>
            <a:r>
              <a:rPr lang="es-PE" dirty="0" err="1" smtClean="0"/>
              <a:t>Bx</a:t>
            </a:r>
            <a:r>
              <a:rPr lang="es-PE" dirty="0" smtClean="0"/>
              <a:t> </a:t>
            </a:r>
            <a:r>
              <a:rPr lang="es-PE" dirty="0" err="1" smtClean="0"/>
              <a:t>pleuraly</a:t>
            </a:r>
            <a:r>
              <a:rPr lang="es-PE" dirty="0" smtClean="0"/>
              <a:t>/o a la </a:t>
            </a:r>
            <a:r>
              <a:rPr lang="es-PE" dirty="0" err="1" smtClean="0"/>
              <a:t>citologáa</a:t>
            </a:r>
            <a:r>
              <a:rPr lang="es-PE" dirty="0" smtClean="0"/>
              <a:t> de LP.</a:t>
            </a:r>
          </a:p>
          <a:p>
            <a:pPr>
              <a:buNone/>
            </a:pPr>
            <a:endParaRPr lang="es-PE" dirty="0" smtClean="0"/>
          </a:p>
          <a:p>
            <a:r>
              <a:rPr lang="es-PE" dirty="0" smtClean="0">
                <a:solidFill>
                  <a:srgbClr val="C00000"/>
                </a:solidFill>
              </a:rPr>
              <a:t>El estudio muestra un incremento sustancial de la sensibilidad de combinación citología de LP/</a:t>
            </a:r>
            <a:r>
              <a:rPr lang="es-PE" dirty="0" err="1" smtClean="0">
                <a:solidFill>
                  <a:srgbClr val="C00000"/>
                </a:solidFill>
              </a:rPr>
              <a:t>Bx</a:t>
            </a:r>
            <a:r>
              <a:rPr lang="es-PE" dirty="0" smtClean="0">
                <a:solidFill>
                  <a:srgbClr val="C00000"/>
                </a:solidFill>
              </a:rPr>
              <a:t> pleural con la adición del análisis </a:t>
            </a:r>
            <a:r>
              <a:rPr lang="es-PE" dirty="0" err="1" smtClean="0">
                <a:solidFill>
                  <a:srgbClr val="C00000"/>
                </a:solidFill>
              </a:rPr>
              <a:t>citogenético</a:t>
            </a:r>
            <a:r>
              <a:rPr lang="es-PE" dirty="0" smtClean="0">
                <a:solidFill>
                  <a:srgbClr val="C00000"/>
                </a:solidFill>
              </a:rPr>
              <a:t>: de un 65% a un 94%.</a:t>
            </a:r>
          </a:p>
          <a:p>
            <a:endParaRPr lang="es-PE" dirty="0" smtClean="0"/>
          </a:p>
          <a:p>
            <a:r>
              <a:rPr lang="es-PE" b="1" dirty="0" smtClean="0"/>
              <a:t>Conclusión:</a:t>
            </a:r>
            <a:r>
              <a:rPr lang="es-PE" dirty="0" smtClean="0"/>
              <a:t> es razonable la inclusión de este método en el plan de trabajo diagnóstico ante todo EP sospechoso de ser </a:t>
            </a:r>
            <a:r>
              <a:rPr lang="es-PE" dirty="0" err="1" smtClean="0"/>
              <a:t>neoplásico</a:t>
            </a:r>
            <a:r>
              <a:rPr lang="es-PE" dirty="0" smtClean="0"/>
              <a:t> con citología de LP y </a:t>
            </a:r>
            <a:r>
              <a:rPr lang="es-PE" dirty="0" err="1" smtClean="0"/>
              <a:t>Bx</a:t>
            </a:r>
            <a:r>
              <a:rPr lang="es-PE" dirty="0" smtClean="0"/>
              <a:t> pleural no-concluyentes. </a:t>
            </a:r>
            <a:endParaRPr lang="es-PE" dirty="0"/>
          </a:p>
        </p:txBody>
      </p:sp>
      <p:pic>
        <p:nvPicPr>
          <p:cNvPr id="12290" name="Picture 2"/>
          <p:cNvPicPr>
            <a:picLocks noChangeAspect="1" noChangeArrowheads="1"/>
          </p:cNvPicPr>
          <p:nvPr/>
        </p:nvPicPr>
        <p:blipFill>
          <a:blip r:embed="rId2" cstate="print"/>
          <a:srcRect/>
          <a:stretch>
            <a:fillRect/>
          </a:stretch>
        </p:blipFill>
        <p:spPr bwMode="auto">
          <a:xfrm>
            <a:off x="1187624" y="260648"/>
            <a:ext cx="6264696" cy="936104"/>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1691680" y="1052736"/>
            <a:ext cx="5629275" cy="504056"/>
          </a:xfrm>
          <a:prstGeom prst="rect">
            <a:avLst/>
          </a:prstGeom>
          <a:noFill/>
          <a:ln w="9525">
            <a:noFill/>
            <a:miter lim="800000"/>
            <a:headEnd/>
            <a:tailEnd/>
          </a:ln>
        </p:spPr>
      </p:pic>
    </p:spTree>
    <p:extLst>
      <p:ext uri="{BB962C8B-B14F-4D97-AF65-F5344CB8AC3E}">
        <p14:creationId xmlns:p14="http://schemas.microsoft.com/office/powerpoint/2010/main" val="231100844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32656"/>
            <a:ext cx="4320480" cy="624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384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a:xfrm>
            <a:off x="609600" y="914400"/>
            <a:ext cx="7772400" cy="762000"/>
          </a:xfrm>
        </p:spPr>
        <p:txBody>
          <a:bodyPr/>
          <a:lstStyle/>
          <a:p>
            <a:pPr eaLnBrk="1" hangingPunct="1"/>
            <a:r>
              <a:rPr lang="es-ES_tradnl" sz="4000" b="1" dirty="0" smtClean="0">
                <a:solidFill>
                  <a:srgbClr val="FF0000"/>
                </a:solidFill>
                <a:latin typeface="Arial" charset="0"/>
              </a:rPr>
              <a:t>Toma de muestra</a:t>
            </a:r>
            <a:endParaRPr lang="es-ES" sz="4000" b="1" dirty="0" smtClean="0">
              <a:solidFill>
                <a:srgbClr val="FF0000"/>
              </a:solidFill>
              <a:latin typeface="Arial" charset="0"/>
            </a:endParaRPr>
          </a:p>
        </p:txBody>
      </p:sp>
      <p:sp>
        <p:nvSpPr>
          <p:cNvPr id="225283" name="Rectangle 1027"/>
          <p:cNvSpPr>
            <a:spLocks noChangeArrowheads="1"/>
          </p:cNvSpPr>
          <p:nvPr/>
        </p:nvSpPr>
        <p:spPr bwMode="auto">
          <a:xfrm>
            <a:off x="457200" y="2630488"/>
            <a:ext cx="8229600" cy="30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s-ES_tradnl" sz="2800" dirty="0">
                <a:solidFill>
                  <a:srgbClr val="000099"/>
                </a:solidFill>
                <a:effectLst>
                  <a:outerShdw blurRad="38100" dist="38100" dir="2700000" algn="tl">
                    <a:srgbClr val="000000"/>
                  </a:outerShdw>
                </a:effectLst>
                <a:latin typeface="Arial" charset="0"/>
              </a:rPr>
              <a:t>Toracocentesis		    		L. Pleural</a:t>
            </a:r>
          </a:p>
          <a:p>
            <a:pPr>
              <a:spcBef>
                <a:spcPct val="50000"/>
              </a:spcBef>
              <a:defRPr/>
            </a:pPr>
            <a:endParaRPr lang="es-ES_tradnl" sz="2800" dirty="0">
              <a:solidFill>
                <a:srgbClr val="000099"/>
              </a:solidFill>
              <a:effectLst>
                <a:outerShdw blurRad="38100" dist="38100" dir="2700000" algn="tl">
                  <a:srgbClr val="000000"/>
                </a:outerShdw>
              </a:effectLst>
              <a:latin typeface="Arial" charset="0"/>
            </a:endParaRPr>
          </a:p>
          <a:p>
            <a:pPr>
              <a:spcBef>
                <a:spcPct val="50000"/>
              </a:spcBef>
              <a:defRPr/>
            </a:pPr>
            <a:r>
              <a:rPr lang="es-ES_tradnl" sz="2800" dirty="0">
                <a:solidFill>
                  <a:srgbClr val="000099"/>
                </a:solidFill>
                <a:effectLst>
                  <a:outerShdw blurRad="38100" dist="38100" dir="2700000" algn="tl">
                    <a:srgbClr val="000000"/>
                  </a:outerShdw>
                </a:effectLst>
                <a:latin typeface="Arial" charset="0"/>
              </a:rPr>
              <a:t>Pericardiocentesis			L.  Pericárdico</a:t>
            </a:r>
          </a:p>
          <a:p>
            <a:pPr>
              <a:spcBef>
                <a:spcPct val="50000"/>
              </a:spcBef>
              <a:defRPr/>
            </a:pPr>
            <a:endParaRPr lang="es-ES_tradnl" sz="2800" dirty="0">
              <a:solidFill>
                <a:srgbClr val="000099"/>
              </a:solidFill>
              <a:effectLst>
                <a:outerShdw blurRad="38100" dist="38100" dir="2700000" algn="tl">
                  <a:srgbClr val="000000"/>
                </a:outerShdw>
              </a:effectLst>
              <a:latin typeface="Arial" charset="0"/>
            </a:endParaRPr>
          </a:p>
          <a:p>
            <a:pPr>
              <a:spcBef>
                <a:spcPct val="50000"/>
              </a:spcBef>
              <a:defRPr/>
            </a:pPr>
            <a:r>
              <a:rPr lang="es-ES_tradnl" sz="2800" dirty="0">
                <a:solidFill>
                  <a:srgbClr val="000099"/>
                </a:solidFill>
                <a:effectLst>
                  <a:outerShdw blurRad="38100" dist="38100" dir="2700000" algn="tl">
                    <a:srgbClr val="000000"/>
                  </a:outerShdw>
                </a:effectLst>
                <a:latin typeface="Arial" charset="0"/>
              </a:rPr>
              <a:t>Paracentesis abd.      	 		L. Peritoneal</a:t>
            </a:r>
            <a:r>
              <a:rPr lang="es-ES_tradnl" sz="2800" dirty="0">
                <a:solidFill>
                  <a:schemeClr val="bg1"/>
                </a:solidFill>
                <a:effectLst>
                  <a:outerShdw blurRad="38100" dist="38100" dir="2700000" algn="tl">
                    <a:srgbClr val="000000"/>
                  </a:outerShdw>
                </a:effectLst>
                <a:latin typeface="Arial" charset="0"/>
              </a:rPr>
              <a:t>.</a:t>
            </a:r>
            <a:endParaRPr lang="es-ES" sz="2800" dirty="0">
              <a:solidFill>
                <a:schemeClr val="bg1"/>
              </a:solidFill>
              <a:effectLst>
                <a:outerShdw blurRad="38100" dist="38100" dir="2700000" algn="tl">
                  <a:srgbClr val="000000"/>
                </a:outerShdw>
              </a:effectLst>
              <a:latin typeface="Arial" charset="0"/>
            </a:endParaRPr>
          </a:p>
        </p:txBody>
      </p:sp>
      <p:sp>
        <p:nvSpPr>
          <p:cNvPr id="5124" name="AutoShape 1028"/>
          <p:cNvSpPr>
            <a:spLocks noChangeArrowheads="1"/>
          </p:cNvSpPr>
          <p:nvPr/>
        </p:nvSpPr>
        <p:spPr bwMode="auto">
          <a:xfrm>
            <a:off x="3454400" y="3276600"/>
            <a:ext cx="1676400" cy="228600"/>
          </a:xfrm>
          <a:prstGeom prst="rightArrow">
            <a:avLst>
              <a:gd name="adj1" fmla="val 50000"/>
              <a:gd name="adj2" fmla="val 206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E" dirty="0"/>
          </a:p>
        </p:txBody>
      </p:sp>
      <p:sp>
        <p:nvSpPr>
          <p:cNvPr id="5125" name="AutoShape 1029"/>
          <p:cNvSpPr>
            <a:spLocks noChangeArrowheads="1"/>
          </p:cNvSpPr>
          <p:nvPr/>
        </p:nvSpPr>
        <p:spPr bwMode="auto">
          <a:xfrm>
            <a:off x="3606800" y="4495800"/>
            <a:ext cx="1676400" cy="228600"/>
          </a:xfrm>
          <a:prstGeom prst="rightArrow">
            <a:avLst>
              <a:gd name="adj1" fmla="val 50000"/>
              <a:gd name="adj2" fmla="val 206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E" dirty="0"/>
          </a:p>
        </p:txBody>
      </p:sp>
      <p:sp>
        <p:nvSpPr>
          <p:cNvPr id="5126" name="AutoShape 1030"/>
          <p:cNvSpPr>
            <a:spLocks noChangeArrowheads="1"/>
          </p:cNvSpPr>
          <p:nvPr/>
        </p:nvSpPr>
        <p:spPr bwMode="auto">
          <a:xfrm>
            <a:off x="3606800" y="5715000"/>
            <a:ext cx="1752600" cy="228600"/>
          </a:xfrm>
          <a:prstGeom prst="rightArrow">
            <a:avLst>
              <a:gd name="adj1" fmla="val 50000"/>
              <a:gd name="adj2" fmla="val 2156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E" dirty="0"/>
          </a:p>
        </p:txBody>
      </p:sp>
    </p:spTree>
    <p:extLst>
      <p:ext uri="{BB962C8B-B14F-4D97-AF65-F5344CB8AC3E}">
        <p14:creationId xmlns:p14="http://schemas.microsoft.com/office/powerpoint/2010/main" val="2781896544"/>
      </p:ext>
    </p:extLst>
  </p:cSld>
  <p:clrMapOvr>
    <a:masterClrMapping/>
  </p:clrMapOvr>
  <p:transition spd="med">
    <p:pull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74"/>
            <a:ext cx="9396535" cy="712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835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pic>
        <p:nvPicPr>
          <p:cNvPr id="3" name="Picture 2" descr="E:\cgv\DSC025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0"/>
            <a:ext cx="463015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cgv\DSC026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9" y="0"/>
            <a:ext cx="44999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530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idx="1"/>
          </p:nvPr>
        </p:nvSpPr>
        <p:spPr>
          <a:xfrm>
            <a:off x="603956" y="363538"/>
            <a:ext cx="8174567" cy="5873750"/>
          </a:xfrm>
        </p:spPr>
        <p:txBody>
          <a:bodyPr>
            <a:normAutofit/>
          </a:bodyPr>
          <a:lstStyle/>
          <a:p>
            <a:pPr marL="609600" indent="-609600" algn="ctr" eaLnBrk="1" hangingPunct="1">
              <a:buClr>
                <a:srgbClr val="FFFF00"/>
              </a:buClr>
              <a:buFontTx/>
              <a:buNone/>
              <a:defRPr/>
            </a:pPr>
            <a:r>
              <a:rPr lang="es-MX" sz="3600" dirty="0" smtClean="0">
                <a:effectLst>
                  <a:outerShdw blurRad="38100" dist="38100" dir="2700000" algn="tl">
                    <a:srgbClr val="000000"/>
                  </a:outerShdw>
                </a:effectLst>
                <a:latin typeface="Arial" charset="0"/>
              </a:rPr>
              <a:t>Citopatología de los Líquidos Corporales. </a:t>
            </a:r>
          </a:p>
          <a:p>
            <a:pPr marL="609600" indent="-609600" eaLnBrk="1" hangingPunct="1">
              <a:buClr>
                <a:srgbClr val="FFFF00"/>
              </a:buClr>
              <a:buFontTx/>
              <a:buNone/>
              <a:defRPr/>
            </a:pPr>
            <a:endParaRPr lang="es-MX" sz="3600" dirty="0" smtClean="0">
              <a:solidFill>
                <a:schemeClr val="bg1"/>
              </a:solidFill>
              <a:effectLst>
                <a:outerShdw blurRad="38100" dist="38100" dir="2700000" algn="tl">
                  <a:srgbClr val="000000"/>
                </a:outerShdw>
              </a:effectLst>
              <a:latin typeface="Arial" charset="0"/>
            </a:endParaRPr>
          </a:p>
          <a:p>
            <a:pPr marL="609600" indent="-609600" eaLnBrk="1" hangingPunct="1">
              <a:buClr>
                <a:srgbClr val="FFFF00"/>
              </a:buClr>
              <a:defRPr/>
            </a:pPr>
            <a:r>
              <a:rPr lang="es-MX" sz="3600" dirty="0" smtClean="0">
                <a:effectLst>
                  <a:outerShdw blurRad="38100" dist="38100" dir="2700000" algn="tl">
                    <a:srgbClr val="000000"/>
                  </a:outerShdw>
                </a:effectLst>
                <a:latin typeface="Arial" charset="0"/>
              </a:rPr>
              <a:t>Para el diagnóstico citológico se debe tener en cuenta lo siguiente :</a:t>
            </a:r>
          </a:p>
          <a:p>
            <a:pPr marL="609600" indent="-609600" eaLnBrk="1" hangingPunct="1">
              <a:buClr>
                <a:srgbClr val="FFFF00"/>
              </a:buClr>
              <a:buFontTx/>
              <a:buAutoNum type="arabicPeriod"/>
              <a:defRPr/>
            </a:pPr>
            <a:r>
              <a:rPr lang="es-MX" sz="3600" dirty="0" smtClean="0">
                <a:effectLst>
                  <a:outerShdw blurRad="38100" dist="38100" dir="2700000" algn="tl">
                    <a:srgbClr val="000000"/>
                  </a:outerShdw>
                </a:effectLst>
                <a:latin typeface="Arial" charset="0"/>
              </a:rPr>
              <a:t>Historia clínica del paciente</a:t>
            </a:r>
          </a:p>
          <a:p>
            <a:pPr marL="609600" indent="-609600" eaLnBrk="1" hangingPunct="1">
              <a:buClr>
                <a:srgbClr val="FFFF00"/>
              </a:buClr>
              <a:buFontTx/>
              <a:buAutoNum type="arabicPeriod"/>
              <a:defRPr/>
            </a:pPr>
            <a:r>
              <a:rPr lang="es-MX" sz="3600" dirty="0" smtClean="0">
                <a:effectLst>
                  <a:outerShdw blurRad="38100" dist="38100" dir="2700000" algn="tl">
                    <a:srgbClr val="000000"/>
                  </a:outerShdw>
                </a:effectLst>
                <a:latin typeface="Arial" charset="0"/>
              </a:rPr>
              <a:t>Características macroscópicas y analíticas</a:t>
            </a:r>
          </a:p>
          <a:p>
            <a:pPr marL="609600" indent="-609600" eaLnBrk="1" hangingPunct="1">
              <a:buClr>
                <a:srgbClr val="FFFF00"/>
              </a:buClr>
              <a:buFontTx/>
              <a:buAutoNum type="arabicPeriod"/>
              <a:defRPr/>
            </a:pPr>
            <a:r>
              <a:rPr lang="es-MX" sz="3600" dirty="0" smtClean="0">
                <a:effectLst>
                  <a:outerShdw blurRad="38100" dist="38100" dir="2700000" algn="tl">
                    <a:srgbClr val="000000"/>
                  </a:outerShdw>
                </a:effectLst>
                <a:latin typeface="Arial" charset="0"/>
              </a:rPr>
              <a:t>Estudio microscópico.</a:t>
            </a:r>
          </a:p>
        </p:txBody>
      </p:sp>
    </p:spTree>
    <p:extLst>
      <p:ext uri="{BB962C8B-B14F-4D97-AF65-F5344CB8AC3E}">
        <p14:creationId xmlns:p14="http://schemas.microsoft.com/office/powerpoint/2010/main" val="277208980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idx="1"/>
          </p:nvPr>
        </p:nvSpPr>
        <p:spPr>
          <a:xfrm>
            <a:off x="603956" y="363538"/>
            <a:ext cx="8174567" cy="5873750"/>
          </a:xfrm>
        </p:spPr>
        <p:txBody>
          <a:bodyPr>
            <a:normAutofit lnSpcReduction="10000"/>
          </a:bodyPr>
          <a:lstStyle/>
          <a:p>
            <a:pPr marL="609600" indent="-609600" algn="ctr" eaLnBrk="1" hangingPunct="1">
              <a:lnSpc>
                <a:spcPct val="90000"/>
              </a:lnSpc>
              <a:buClr>
                <a:srgbClr val="FFFF00"/>
              </a:buClr>
              <a:buFontTx/>
              <a:buNone/>
              <a:defRPr/>
            </a:pPr>
            <a:r>
              <a:rPr lang="es-MX" sz="4000" dirty="0" smtClean="0">
                <a:effectLst>
                  <a:outerShdw blurRad="38100" dist="38100" dir="2700000" algn="tl">
                    <a:srgbClr val="000000"/>
                  </a:outerShdw>
                </a:effectLst>
                <a:latin typeface="Arial" charset="0"/>
              </a:rPr>
              <a:t>Citopatología de los Líquidos Corporales. </a:t>
            </a:r>
          </a:p>
          <a:p>
            <a:pPr marL="609600" indent="-609600" eaLnBrk="1" hangingPunct="1">
              <a:lnSpc>
                <a:spcPct val="90000"/>
              </a:lnSpc>
              <a:buClr>
                <a:srgbClr val="FFFF00"/>
              </a:buClr>
              <a:buFontTx/>
              <a:buAutoNum type="arabicPeriod"/>
              <a:defRPr/>
            </a:pPr>
            <a:endParaRPr lang="es-MX" sz="3600" dirty="0" smtClean="0">
              <a:solidFill>
                <a:srgbClr val="FFFF00"/>
              </a:solidFill>
              <a:effectLst>
                <a:outerShdw blurRad="38100" dist="38100" dir="2700000" algn="tl">
                  <a:srgbClr val="000000"/>
                </a:outerShdw>
              </a:effectLst>
              <a:latin typeface="Arial" charset="0"/>
            </a:endParaRPr>
          </a:p>
          <a:p>
            <a:pPr marL="0" indent="0" eaLnBrk="1" hangingPunct="1">
              <a:lnSpc>
                <a:spcPct val="90000"/>
              </a:lnSpc>
              <a:buClr>
                <a:srgbClr val="FFFF00"/>
              </a:buClr>
              <a:buFontTx/>
              <a:buNone/>
              <a:defRPr/>
            </a:pPr>
            <a:r>
              <a:rPr lang="es-MX" sz="3600" dirty="0" smtClean="0">
                <a:solidFill>
                  <a:srgbClr val="FFFF00"/>
                </a:solidFill>
                <a:effectLst>
                  <a:outerShdw blurRad="38100" dist="38100" dir="2700000" algn="tl">
                    <a:srgbClr val="000000"/>
                  </a:outerShdw>
                </a:effectLst>
                <a:latin typeface="Arial" charset="0"/>
              </a:rPr>
              <a:t>      </a:t>
            </a:r>
            <a:r>
              <a:rPr lang="es-MX" sz="3600" dirty="0" smtClean="0">
                <a:effectLst>
                  <a:outerShdw blurRad="38100" dist="38100" dir="2700000" algn="tl">
                    <a:srgbClr val="000000"/>
                  </a:outerShdw>
                </a:effectLst>
                <a:latin typeface="Arial" charset="0"/>
              </a:rPr>
              <a:t>Historia clínica del paciente</a:t>
            </a:r>
          </a:p>
          <a:p>
            <a:pPr marL="0" indent="0" eaLnBrk="1" hangingPunct="1">
              <a:lnSpc>
                <a:spcPct val="90000"/>
              </a:lnSpc>
              <a:buClr>
                <a:srgbClr val="FFFF00"/>
              </a:buClr>
              <a:buFontTx/>
              <a:buNone/>
              <a:defRPr/>
            </a:pPr>
            <a:endParaRPr lang="es-MX" dirty="0" smtClean="0">
              <a:solidFill>
                <a:srgbClr val="FFFF00"/>
              </a:solidFill>
              <a:effectLst>
                <a:outerShdw blurRad="38100" dist="38100" dir="2700000" algn="tl">
                  <a:srgbClr val="000000"/>
                </a:outerShdw>
              </a:effectLst>
              <a:latin typeface="Arial" charset="0"/>
            </a:endParaRPr>
          </a:p>
          <a:p>
            <a:pPr marL="609600" indent="-609600" eaLnBrk="1" hangingPunct="1">
              <a:lnSpc>
                <a:spcPct val="90000"/>
              </a:lnSpc>
              <a:buClr>
                <a:srgbClr val="FFFF00"/>
              </a:buClr>
              <a:defRPr/>
            </a:pPr>
            <a:r>
              <a:rPr lang="es-MX" dirty="0" smtClean="0">
                <a:effectLst>
                  <a:outerShdw blurRad="38100" dist="38100" dir="2700000" algn="tl">
                    <a:srgbClr val="000000"/>
                  </a:outerShdw>
                </a:effectLst>
                <a:latin typeface="Arial" charset="0"/>
              </a:rPr>
              <a:t>Sexo</a:t>
            </a:r>
          </a:p>
          <a:p>
            <a:pPr marL="609600" indent="-609600" eaLnBrk="1" hangingPunct="1">
              <a:lnSpc>
                <a:spcPct val="90000"/>
              </a:lnSpc>
              <a:buClr>
                <a:srgbClr val="FFFF00"/>
              </a:buClr>
              <a:defRPr/>
            </a:pPr>
            <a:r>
              <a:rPr lang="es-MX" dirty="0" smtClean="0">
                <a:effectLst>
                  <a:outerShdw blurRad="38100" dist="38100" dir="2700000" algn="tl">
                    <a:srgbClr val="000000"/>
                  </a:outerShdw>
                </a:effectLst>
                <a:latin typeface="Arial" charset="0"/>
              </a:rPr>
              <a:t>Edad,</a:t>
            </a:r>
          </a:p>
          <a:p>
            <a:pPr marL="609600" indent="-609600" eaLnBrk="1" hangingPunct="1">
              <a:lnSpc>
                <a:spcPct val="90000"/>
              </a:lnSpc>
              <a:buClr>
                <a:srgbClr val="FFFF00"/>
              </a:buClr>
              <a:defRPr/>
            </a:pPr>
            <a:r>
              <a:rPr lang="es-MX" dirty="0">
                <a:effectLst>
                  <a:outerShdw blurRad="38100" dist="38100" dir="2700000" algn="tl">
                    <a:srgbClr val="000000"/>
                  </a:outerShdw>
                </a:effectLst>
                <a:latin typeface="Arial" charset="0"/>
              </a:rPr>
              <a:t>A</a:t>
            </a:r>
            <a:r>
              <a:rPr lang="es-MX" dirty="0" smtClean="0">
                <a:effectLst>
                  <a:outerShdw blurRad="38100" dist="38100" dir="2700000" algn="tl">
                    <a:srgbClr val="000000"/>
                  </a:outerShdw>
                </a:effectLst>
                <a:latin typeface="Arial" charset="0"/>
              </a:rPr>
              <a:t>ntecedentes de presencia o ausencia de enfermedad neoplásica u otra enfermedad.</a:t>
            </a:r>
          </a:p>
          <a:p>
            <a:pPr marL="609600" indent="-609600" eaLnBrk="1" hangingPunct="1">
              <a:lnSpc>
                <a:spcPct val="90000"/>
              </a:lnSpc>
              <a:buClr>
                <a:srgbClr val="FFFF00"/>
              </a:buClr>
              <a:defRPr/>
            </a:pPr>
            <a:r>
              <a:rPr lang="es-MX" dirty="0" smtClean="0">
                <a:effectLst>
                  <a:outerShdw blurRad="38100" dist="38100" dir="2700000" algn="tl">
                    <a:srgbClr val="000000"/>
                  </a:outerShdw>
                </a:effectLst>
                <a:latin typeface="Arial" charset="0"/>
              </a:rPr>
              <a:t>Tratamiento de quimioterapia o radioterapia.</a:t>
            </a:r>
          </a:p>
        </p:txBody>
      </p:sp>
    </p:spTree>
    <p:extLst>
      <p:ext uri="{BB962C8B-B14F-4D97-AF65-F5344CB8AC3E}">
        <p14:creationId xmlns:p14="http://schemas.microsoft.com/office/powerpoint/2010/main" val="146456134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2050" name="Picture 2" descr="http://t1.gstatic.com/images?q=tbn:ANd9GcTkb-cEDnJMvfZ41mDU5U4nLNI6cPCkebTtLxi0uRXqYfrhKpNp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 y="25553"/>
            <a:ext cx="9392019" cy="701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222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2079185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21138"/>
            <a:ext cx="9144000" cy="6978530"/>
          </a:xfrm>
          <a:prstGeom prst="rect">
            <a:avLst/>
          </a:prstGeom>
          <a:noFill/>
          <a:ln>
            <a:noFill/>
          </a:ln>
        </p:spPr>
      </p:pic>
    </p:spTree>
    <p:extLst>
      <p:ext uri="{BB962C8B-B14F-4D97-AF65-F5344CB8AC3E}">
        <p14:creationId xmlns:p14="http://schemas.microsoft.com/office/powerpoint/2010/main" val="35859268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79"/>
            <a:ext cx="9252520" cy="6856721"/>
          </a:xfrm>
          <a:prstGeom prst="rect">
            <a:avLst/>
          </a:prstGeom>
          <a:noFill/>
          <a:ln>
            <a:noFill/>
          </a:ln>
        </p:spPr>
      </p:pic>
    </p:spTree>
    <p:extLst>
      <p:ext uri="{BB962C8B-B14F-4D97-AF65-F5344CB8AC3E}">
        <p14:creationId xmlns:p14="http://schemas.microsoft.com/office/powerpoint/2010/main" val="22073642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idx="1"/>
          </p:nvPr>
        </p:nvSpPr>
        <p:spPr/>
        <p:txBody>
          <a:bodyPr/>
          <a:lstStyle/>
          <a:p>
            <a:endParaRPr lang="es-P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96" y="0"/>
            <a:ext cx="94303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709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ChangeArrowheads="1"/>
          </p:cNvSpPr>
          <p:nvPr/>
        </p:nvSpPr>
        <p:spPr bwMode="auto">
          <a:xfrm>
            <a:off x="603956" y="152400"/>
            <a:ext cx="7488767" cy="8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lgn="ctr">
              <a:lnSpc>
                <a:spcPct val="70000"/>
              </a:lnSpc>
              <a:spcBef>
                <a:spcPct val="20000"/>
              </a:spcBef>
              <a:buClr>
                <a:srgbClr val="FFFF00"/>
              </a:buClr>
              <a:defRPr/>
            </a:pPr>
            <a:r>
              <a:rPr lang="es-MX" sz="3200" dirty="0">
                <a:effectLst>
                  <a:outerShdw blurRad="38100" dist="38100" dir="2700000" algn="tl">
                    <a:srgbClr val="000000"/>
                  </a:outerShdw>
                </a:effectLst>
                <a:latin typeface="Arial" charset="0"/>
              </a:rPr>
              <a:t> </a:t>
            </a:r>
            <a:r>
              <a:rPr lang="es-MX" sz="3200" dirty="0" smtClean="0">
                <a:effectLst>
                  <a:outerShdw blurRad="38100" dist="38100" dir="2700000" algn="tl">
                    <a:srgbClr val="000000"/>
                  </a:outerShdw>
                </a:effectLst>
                <a:latin typeface="Arial" charset="0"/>
              </a:rPr>
              <a:t>  Características </a:t>
            </a:r>
            <a:r>
              <a:rPr lang="es-MX" sz="3200" dirty="0">
                <a:effectLst>
                  <a:outerShdw blurRad="38100" dist="38100" dir="2700000" algn="tl">
                    <a:srgbClr val="000000"/>
                  </a:outerShdw>
                </a:effectLst>
                <a:latin typeface="Arial" charset="0"/>
              </a:rPr>
              <a:t>macroscópicas y </a:t>
            </a:r>
          </a:p>
          <a:p>
            <a:pPr marL="457200" indent="-457200" algn="ctr">
              <a:lnSpc>
                <a:spcPct val="70000"/>
              </a:lnSpc>
              <a:spcBef>
                <a:spcPct val="20000"/>
              </a:spcBef>
              <a:buClr>
                <a:srgbClr val="FFFF00"/>
              </a:buClr>
              <a:defRPr/>
            </a:pPr>
            <a:r>
              <a:rPr lang="es-MX" sz="3200" dirty="0">
                <a:effectLst>
                  <a:outerShdw blurRad="38100" dist="38100" dir="2700000" algn="tl">
                    <a:srgbClr val="000000"/>
                  </a:outerShdw>
                </a:effectLst>
                <a:latin typeface="Arial" charset="0"/>
              </a:rPr>
              <a:t>	analíticas de los derrames Pleurales</a:t>
            </a:r>
            <a:endParaRPr lang="es-MX" sz="3200" dirty="0">
              <a:latin typeface="Arial" charset="0"/>
            </a:endParaRPr>
          </a:p>
        </p:txBody>
      </p:sp>
      <p:pic>
        <p:nvPicPr>
          <p:cNvPr id="22531" name="Picture 4" descr="tabla"/>
          <p:cNvPicPr>
            <a:picLocks noChangeAspect="1" noChangeArrowheads="1"/>
          </p:cNvPicPr>
          <p:nvPr/>
        </p:nvPicPr>
        <p:blipFill>
          <a:blip r:embed="rId2">
            <a:extLst>
              <a:ext uri="{28A0092B-C50C-407E-A947-70E740481C1C}">
                <a14:useLocalDpi xmlns:a14="http://schemas.microsoft.com/office/drawing/2010/main" val="0"/>
              </a:ext>
            </a:extLst>
          </a:blip>
          <a:srcRect t="6418"/>
          <a:stretch>
            <a:fillRect/>
          </a:stretch>
        </p:blipFill>
        <p:spPr bwMode="auto">
          <a:xfrm>
            <a:off x="0" y="9906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18477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84 Conector recto"/>
          <p:cNvCxnSpPr/>
          <p:nvPr/>
        </p:nvCxnSpPr>
        <p:spPr>
          <a:xfrm>
            <a:off x="1142976" y="4357694"/>
            <a:ext cx="2643206"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a:off x="2786050" y="4000504"/>
            <a:ext cx="400052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3 Rectángulo redondeado"/>
          <p:cNvSpPr/>
          <p:nvPr/>
        </p:nvSpPr>
        <p:spPr>
          <a:xfrm>
            <a:off x="214282" y="142852"/>
            <a:ext cx="8715436" cy="6572296"/>
          </a:xfrm>
          <a:prstGeom prst="roundRect">
            <a:avLst/>
          </a:prstGeom>
          <a:noFill/>
          <a:ln w="762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kern="1200" dirty="0">
              <a:solidFill>
                <a:prstClr val="white"/>
              </a:solidFill>
              <a:latin typeface="Calibri"/>
              <a:ea typeface="+mn-ea"/>
              <a:cs typeface="+mn-cs"/>
            </a:endParaRPr>
          </a:p>
        </p:txBody>
      </p:sp>
      <p:sp>
        <p:nvSpPr>
          <p:cNvPr id="5" name="4 CuadroTexto"/>
          <p:cNvSpPr txBox="1"/>
          <p:nvPr/>
        </p:nvSpPr>
        <p:spPr>
          <a:xfrm>
            <a:off x="3500430" y="285728"/>
            <a:ext cx="2000264"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s-PE" sz="1200" b="1" dirty="0" smtClean="0">
                <a:solidFill>
                  <a:sysClr val="windowText" lastClr="000000"/>
                </a:solidFill>
              </a:rPr>
              <a:t>COLOR Y ASPECTO DEL LÍQUIDO PLEURAL</a:t>
            </a:r>
            <a:endParaRPr lang="es-ES" sz="1200" b="1" dirty="0">
              <a:solidFill>
                <a:sysClr val="windowText" lastClr="000000"/>
              </a:solidFill>
            </a:endParaRPr>
          </a:p>
        </p:txBody>
      </p:sp>
      <p:sp>
        <p:nvSpPr>
          <p:cNvPr id="7" name="6 Rectángulo"/>
          <p:cNvSpPr/>
          <p:nvPr/>
        </p:nvSpPr>
        <p:spPr>
          <a:xfrm>
            <a:off x="1000100" y="1071546"/>
            <a:ext cx="696024" cy="276999"/>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PE" sz="1200" dirty="0" smtClean="0">
                <a:solidFill>
                  <a:prstClr val="black"/>
                </a:solidFill>
              </a:rPr>
              <a:t>amarillo</a:t>
            </a:r>
            <a:endParaRPr lang="es-ES" dirty="0"/>
          </a:p>
        </p:txBody>
      </p:sp>
      <p:sp>
        <p:nvSpPr>
          <p:cNvPr id="8" name="7 Rectángulo"/>
          <p:cNvSpPr/>
          <p:nvPr/>
        </p:nvSpPr>
        <p:spPr>
          <a:xfrm>
            <a:off x="1785918" y="1071546"/>
            <a:ext cx="606256" cy="276999"/>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PE" sz="1200" dirty="0" smtClean="0">
                <a:solidFill>
                  <a:prstClr val="black"/>
                </a:solidFill>
              </a:rPr>
              <a:t>pálido </a:t>
            </a:r>
            <a:endParaRPr lang="es-ES" dirty="0"/>
          </a:p>
        </p:txBody>
      </p:sp>
      <p:sp>
        <p:nvSpPr>
          <p:cNvPr id="9" name="8 Rectángulo"/>
          <p:cNvSpPr/>
          <p:nvPr/>
        </p:nvSpPr>
        <p:spPr>
          <a:xfrm>
            <a:off x="1000100" y="1643050"/>
            <a:ext cx="631904" cy="276999"/>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lgn="ctr"/>
            <a:r>
              <a:rPr lang="es-PE" sz="1200" dirty="0" smtClean="0">
                <a:solidFill>
                  <a:prstClr val="black"/>
                </a:solidFill>
              </a:rPr>
              <a:t>normal</a:t>
            </a:r>
            <a:endParaRPr lang="es-ES" sz="1200" dirty="0">
              <a:solidFill>
                <a:prstClr val="black"/>
              </a:solidFill>
            </a:endParaRPr>
          </a:p>
        </p:txBody>
      </p:sp>
      <p:sp>
        <p:nvSpPr>
          <p:cNvPr id="10" name="9 Rectángulo"/>
          <p:cNvSpPr/>
          <p:nvPr/>
        </p:nvSpPr>
        <p:spPr>
          <a:xfrm>
            <a:off x="357158" y="1071546"/>
            <a:ext cx="526811" cy="276999"/>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PE" sz="1200" dirty="0" smtClean="0">
                <a:solidFill>
                  <a:prstClr val="black"/>
                </a:solidFill>
              </a:rPr>
              <a:t>claro </a:t>
            </a:r>
            <a:endParaRPr lang="es-ES" dirty="0"/>
          </a:p>
        </p:txBody>
      </p:sp>
      <p:sp>
        <p:nvSpPr>
          <p:cNvPr id="11" name="10 Rectángulo"/>
          <p:cNvSpPr/>
          <p:nvPr/>
        </p:nvSpPr>
        <p:spPr>
          <a:xfrm>
            <a:off x="3428992" y="1761643"/>
            <a:ext cx="799065" cy="27699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PE" sz="1200" dirty="0" smtClean="0">
                <a:solidFill>
                  <a:prstClr val="black"/>
                </a:solidFill>
              </a:rPr>
              <a:t>HTO&gt;50%</a:t>
            </a:r>
            <a:endParaRPr lang="es-ES" dirty="0"/>
          </a:p>
        </p:txBody>
      </p:sp>
      <p:sp>
        <p:nvSpPr>
          <p:cNvPr id="12" name="11 Rectángulo"/>
          <p:cNvSpPr/>
          <p:nvPr/>
        </p:nvSpPr>
        <p:spPr>
          <a:xfrm>
            <a:off x="2884165" y="1071546"/>
            <a:ext cx="1116331" cy="27699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PE" sz="1200" dirty="0" smtClean="0">
                <a:solidFill>
                  <a:prstClr val="black"/>
                </a:solidFill>
              </a:rPr>
              <a:t>Sanguinolento </a:t>
            </a:r>
            <a:endParaRPr lang="es-ES" dirty="0"/>
          </a:p>
        </p:txBody>
      </p:sp>
      <p:sp>
        <p:nvSpPr>
          <p:cNvPr id="13" name="12 Rectángulo"/>
          <p:cNvSpPr/>
          <p:nvPr/>
        </p:nvSpPr>
        <p:spPr>
          <a:xfrm>
            <a:off x="2285984" y="1761643"/>
            <a:ext cx="791050" cy="27699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PE" sz="1200" dirty="0" smtClean="0">
                <a:solidFill>
                  <a:prstClr val="black"/>
                </a:solidFill>
              </a:rPr>
              <a:t>HTO&gt; 1% </a:t>
            </a:r>
            <a:endParaRPr lang="es-ES" dirty="0"/>
          </a:p>
        </p:txBody>
      </p:sp>
      <p:sp>
        <p:nvSpPr>
          <p:cNvPr id="14" name="13 Rectángulo"/>
          <p:cNvSpPr/>
          <p:nvPr/>
        </p:nvSpPr>
        <p:spPr>
          <a:xfrm>
            <a:off x="2143108" y="2143116"/>
            <a:ext cx="1000132"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PE" sz="1200" dirty="0" smtClean="0">
                <a:solidFill>
                  <a:prstClr val="black"/>
                </a:solidFill>
              </a:rPr>
              <a:t>Neoplasias </a:t>
            </a:r>
          </a:p>
          <a:p>
            <a:pPr algn="just"/>
            <a:r>
              <a:rPr lang="es-PE" sz="1200" dirty="0" smtClean="0">
                <a:solidFill>
                  <a:prstClr val="black"/>
                </a:solidFill>
              </a:rPr>
              <a:t>Embolia pulmonar</a:t>
            </a:r>
          </a:p>
          <a:p>
            <a:pPr algn="just"/>
            <a:r>
              <a:rPr lang="es-PE" sz="1200" dirty="0" smtClean="0">
                <a:solidFill>
                  <a:prstClr val="black"/>
                </a:solidFill>
              </a:rPr>
              <a:t>Traumatismo</a:t>
            </a:r>
          </a:p>
        </p:txBody>
      </p:sp>
      <p:sp>
        <p:nvSpPr>
          <p:cNvPr id="15" name="14 Rectángulo"/>
          <p:cNvSpPr/>
          <p:nvPr/>
        </p:nvSpPr>
        <p:spPr>
          <a:xfrm>
            <a:off x="3357554" y="2143116"/>
            <a:ext cx="1143008"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PE" sz="1200" dirty="0" smtClean="0">
                <a:solidFill>
                  <a:prstClr val="black"/>
                </a:solidFill>
              </a:rPr>
              <a:t>Hemotórax </a:t>
            </a:r>
          </a:p>
          <a:p>
            <a:pPr algn="just"/>
            <a:r>
              <a:rPr lang="es-PE" sz="1200" dirty="0" smtClean="0">
                <a:solidFill>
                  <a:prstClr val="black"/>
                </a:solidFill>
              </a:rPr>
              <a:t>Traumatismo</a:t>
            </a:r>
          </a:p>
          <a:p>
            <a:pPr algn="just"/>
            <a:r>
              <a:rPr lang="es-PE" sz="1200" dirty="0" smtClean="0">
                <a:solidFill>
                  <a:prstClr val="black"/>
                </a:solidFill>
              </a:rPr>
              <a:t>Caterización</a:t>
            </a:r>
          </a:p>
          <a:p>
            <a:pPr algn="just"/>
            <a:r>
              <a:rPr lang="es-PE" sz="1200" dirty="0" smtClean="0">
                <a:solidFill>
                  <a:prstClr val="black"/>
                </a:solidFill>
              </a:rPr>
              <a:t>Toracostomia</a:t>
            </a:r>
          </a:p>
          <a:p>
            <a:pPr algn="just"/>
            <a:r>
              <a:rPr lang="es-PE" sz="1200" dirty="0" smtClean="0">
                <a:solidFill>
                  <a:prstClr val="black"/>
                </a:solidFill>
              </a:rPr>
              <a:t>Hemorragia espontanea</a:t>
            </a:r>
          </a:p>
          <a:p>
            <a:pPr algn="just"/>
            <a:r>
              <a:rPr lang="es-PE" sz="1200" dirty="0" smtClean="0">
                <a:solidFill>
                  <a:prstClr val="black"/>
                </a:solidFill>
              </a:rPr>
              <a:t>Neoplasia coagulopatía</a:t>
            </a:r>
          </a:p>
        </p:txBody>
      </p:sp>
      <p:sp>
        <p:nvSpPr>
          <p:cNvPr id="16" name="15 Rectángulo"/>
          <p:cNvSpPr/>
          <p:nvPr/>
        </p:nvSpPr>
        <p:spPr>
          <a:xfrm>
            <a:off x="4786314" y="1071546"/>
            <a:ext cx="719684" cy="276999"/>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PE" sz="1200" dirty="0" smtClean="0">
                <a:solidFill>
                  <a:prstClr val="black"/>
                </a:solidFill>
              </a:rPr>
              <a:t>Castaño </a:t>
            </a:r>
            <a:endParaRPr lang="es-ES" dirty="0"/>
          </a:p>
        </p:txBody>
      </p:sp>
      <p:sp>
        <p:nvSpPr>
          <p:cNvPr id="17" name="16 Rectángulo"/>
          <p:cNvSpPr/>
          <p:nvPr/>
        </p:nvSpPr>
        <p:spPr>
          <a:xfrm>
            <a:off x="6429388" y="1071546"/>
            <a:ext cx="565283" cy="276999"/>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s-PE" sz="1200" dirty="0" smtClean="0">
                <a:solidFill>
                  <a:prstClr val="black"/>
                </a:solidFill>
              </a:rPr>
              <a:t>Negro</a:t>
            </a:r>
            <a:endParaRPr lang="es-ES" dirty="0"/>
          </a:p>
        </p:txBody>
      </p:sp>
      <p:sp>
        <p:nvSpPr>
          <p:cNvPr id="18" name="17 Rectángulo"/>
          <p:cNvSpPr/>
          <p:nvPr/>
        </p:nvSpPr>
        <p:spPr>
          <a:xfrm>
            <a:off x="7715272" y="1071546"/>
            <a:ext cx="656270" cy="276999"/>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s-PE" sz="1200" dirty="0" smtClean="0">
                <a:solidFill>
                  <a:prstClr val="black"/>
                </a:solidFill>
              </a:rPr>
              <a:t>Viscoso</a:t>
            </a:r>
            <a:endParaRPr lang="es-ES" dirty="0"/>
          </a:p>
        </p:txBody>
      </p:sp>
      <p:sp>
        <p:nvSpPr>
          <p:cNvPr id="19" name="18 Rectángulo"/>
          <p:cNvSpPr/>
          <p:nvPr/>
        </p:nvSpPr>
        <p:spPr>
          <a:xfrm>
            <a:off x="4714876" y="1571612"/>
            <a:ext cx="100013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PE" sz="1200" dirty="0" smtClean="0">
                <a:solidFill>
                  <a:prstClr val="black"/>
                </a:solidFill>
              </a:rPr>
              <a:t>Ruptura de abceso hepático amebiano</a:t>
            </a:r>
          </a:p>
        </p:txBody>
      </p:sp>
      <p:sp>
        <p:nvSpPr>
          <p:cNvPr id="20" name="19 Rectángulo"/>
          <p:cNvSpPr/>
          <p:nvPr/>
        </p:nvSpPr>
        <p:spPr>
          <a:xfrm>
            <a:off x="6215074" y="1571612"/>
            <a:ext cx="1000132" cy="27699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PE" sz="1200" dirty="0" smtClean="0">
                <a:solidFill>
                  <a:prstClr val="black"/>
                </a:solidFill>
              </a:rPr>
              <a:t>Aspergilosis</a:t>
            </a:r>
          </a:p>
        </p:txBody>
      </p:sp>
      <p:sp>
        <p:nvSpPr>
          <p:cNvPr id="21" name="20 Rectángulo"/>
          <p:cNvSpPr/>
          <p:nvPr/>
        </p:nvSpPr>
        <p:spPr>
          <a:xfrm>
            <a:off x="7572396" y="1571612"/>
            <a:ext cx="1000132"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PE" sz="1200" dirty="0" smtClean="0">
                <a:solidFill>
                  <a:prstClr val="black"/>
                </a:solidFill>
              </a:rPr>
              <a:t>Mesolioma maligno (aumento de ácido hialurónico)</a:t>
            </a:r>
          </a:p>
        </p:txBody>
      </p:sp>
      <p:sp>
        <p:nvSpPr>
          <p:cNvPr id="22" name="21 Rectángulo"/>
          <p:cNvSpPr/>
          <p:nvPr/>
        </p:nvSpPr>
        <p:spPr>
          <a:xfrm>
            <a:off x="4291736" y="3857628"/>
            <a:ext cx="1215461" cy="276999"/>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PE" sz="1200" dirty="0" smtClean="0">
                <a:solidFill>
                  <a:prstClr val="black"/>
                </a:solidFill>
              </a:rPr>
              <a:t>Turbio o lechoso</a:t>
            </a:r>
            <a:endParaRPr lang="es-ES" dirty="0"/>
          </a:p>
        </p:txBody>
      </p:sp>
      <p:sp>
        <p:nvSpPr>
          <p:cNvPr id="23" name="22 Rectángulo"/>
          <p:cNvSpPr/>
          <p:nvPr/>
        </p:nvSpPr>
        <p:spPr>
          <a:xfrm>
            <a:off x="2078173" y="4214818"/>
            <a:ext cx="1400127" cy="276999"/>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s-PE" sz="1200" dirty="0" smtClean="0">
                <a:solidFill>
                  <a:prstClr val="black"/>
                </a:solidFill>
              </a:rPr>
              <a:t>Sobrenadante claro</a:t>
            </a:r>
            <a:endParaRPr lang="es-ES" dirty="0"/>
          </a:p>
        </p:txBody>
      </p:sp>
      <p:sp>
        <p:nvSpPr>
          <p:cNvPr id="24" name="23 Rectángulo"/>
          <p:cNvSpPr/>
          <p:nvPr/>
        </p:nvSpPr>
        <p:spPr>
          <a:xfrm>
            <a:off x="4512017" y="4366447"/>
            <a:ext cx="917239" cy="276999"/>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s-PE" sz="1200" dirty="0" smtClean="0">
                <a:solidFill>
                  <a:prstClr val="black"/>
                </a:solidFill>
              </a:rPr>
              <a:t>Liq. Quiloso</a:t>
            </a:r>
            <a:endParaRPr lang="es-ES" dirty="0"/>
          </a:p>
        </p:txBody>
      </p:sp>
      <p:sp>
        <p:nvSpPr>
          <p:cNvPr id="25" name="24 Rectángulo"/>
          <p:cNvSpPr/>
          <p:nvPr/>
        </p:nvSpPr>
        <p:spPr>
          <a:xfrm>
            <a:off x="5864387" y="4214818"/>
            <a:ext cx="1350819" cy="276999"/>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PE" sz="1200" dirty="0" smtClean="0">
                <a:solidFill>
                  <a:prstClr val="black"/>
                </a:solidFill>
              </a:rPr>
              <a:t>Liq. Pseudoquiloso</a:t>
            </a:r>
            <a:endParaRPr lang="es-ES" dirty="0"/>
          </a:p>
        </p:txBody>
      </p:sp>
      <p:sp>
        <p:nvSpPr>
          <p:cNvPr id="26" name="25 Rectángulo"/>
          <p:cNvSpPr/>
          <p:nvPr/>
        </p:nvSpPr>
        <p:spPr>
          <a:xfrm>
            <a:off x="529292" y="4652199"/>
            <a:ext cx="1256626" cy="276999"/>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lvl="0" algn="ctr"/>
            <a:r>
              <a:rPr lang="es-PE" sz="1200" dirty="0" smtClean="0">
                <a:solidFill>
                  <a:prstClr val="black"/>
                </a:solidFill>
              </a:rPr>
              <a:t>Predominio PMN</a:t>
            </a:r>
            <a:endParaRPr lang="es-ES" sz="1200" dirty="0">
              <a:solidFill>
                <a:prstClr val="black"/>
              </a:solidFill>
            </a:endParaRPr>
          </a:p>
        </p:txBody>
      </p:sp>
      <p:sp>
        <p:nvSpPr>
          <p:cNvPr id="27" name="26 Rectángulo"/>
          <p:cNvSpPr/>
          <p:nvPr/>
        </p:nvSpPr>
        <p:spPr>
          <a:xfrm>
            <a:off x="2221049" y="4652199"/>
            <a:ext cx="718466" cy="276999"/>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lvl="0" algn="ctr"/>
            <a:r>
              <a:rPr lang="es-PE" sz="1200" dirty="0" smtClean="0">
                <a:solidFill>
                  <a:prstClr val="black"/>
                </a:solidFill>
              </a:rPr>
              <a:t>MN 50%</a:t>
            </a:r>
            <a:endParaRPr lang="es-ES" sz="1200" dirty="0">
              <a:solidFill>
                <a:prstClr val="black"/>
              </a:solidFill>
            </a:endParaRPr>
          </a:p>
        </p:txBody>
      </p:sp>
      <p:sp>
        <p:nvSpPr>
          <p:cNvPr id="28" name="27 Rectángulo"/>
          <p:cNvSpPr/>
          <p:nvPr/>
        </p:nvSpPr>
        <p:spPr>
          <a:xfrm>
            <a:off x="3221181" y="4643446"/>
            <a:ext cx="948465" cy="276999"/>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lvl="0" algn="ctr"/>
            <a:r>
              <a:rPr lang="es-PE" sz="1200" dirty="0" smtClean="0">
                <a:solidFill>
                  <a:prstClr val="black"/>
                </a:solidFill>
              </a:rPr>
              <a:t>EOSIN &gt;10%</a:t>
            </a:r>
            <a:endParaRPr lang="es-ES" sz="1200" dirty="0">
              <a:solidFill>
                <a:prstClr val="black"/>
              </a:solidFill>
            </a:endParaRPr>
          </a:p>
        </p:txBody>
      </p:sp>
      <p:sp>
        <p:nvSpPr>
          <p:cNvPr id="29" name="28 Rectángulo"/>
          <p:cNvSpPr/>
          <p:nvPr/>
        </p:nvSpPr>
        <p:spPr>
          <a:xfrm>
            <a:off x="4357686" y="4782933"/>
            <a:ext cx="121444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PE" sz="1200" dirty="0" smtClean="0">
                <a:solidFill>
                  <a:prstClr val="black"/>
                </a:solidFill>
              </a:rPr>
              <a:t>Linfocitos aumentados Trig. &gt;110 mg/dl</a:t>
            </a:r>
            <a:endParaRPr lang="es-ES" sz="1200" dirty="0">
              <a:solidFill>
                <a:prstClr val="black"/>
              </a:solidFill>
            </a:endParaRPr>
          </a:p>
        </p:txBody>
      </p:sp>
      <p:sp>
        <p:nvSpPr>
          <p:cNvPr id="30" name="29 Rectángulo"/>
          <p:cNvSpPr/>
          <p:nvPr/>
        </p:nvSpPr>
        <p:spPr>
          <a:xfrm>
            <a:off x="5935825" y="4643446"/>
            <a:ext cx="1214446"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r>
              <a:rPr lang="es-PE" sz="1200" dirty="0" smtClean="0">
                <a:solidFill>
                  <a:prstClr val="black"/>
                </a:solidFill>
              </a:rPr>
              <a:t>Leu. (Reacción mixta) Trig. &lt; 50mg/dl cristales de colesterol</a:t>
            </a:r>
            <a:endParaRPr lang="es-ES" sz="1200" dirty="0">
              <a:solidFill>
                <a:prstClr val="black"/>
              </a:solidFill>
            </a:endParaRPr>
          </a:p>
        </p:txBody>
      </p:sp>
      <p:sp>
        <p:nvSpPr>
          <p:cNvPr id="31" name="30 Rectángulo"/>
          <p:cNvSpPr/>
          <p:nvPr/>
        </p:nvSpPr>
        <p:spPr>
          <a:xfrm>
            <a:off x="500034" y="5080685"/>
            <a:ext cx="1357322" cy="127727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PE" sz="1100" dirty="0" smtClean="0">
                <a:solidFill>
                  <a:prstClr val="black"/>
                </a:solidFill>
              </a:rPr>
              <a:t>Inflamación aguda, Neumonía, Pancreatitis, Tromboembolismo pulmonar, Absceso, subfrénico, TBC fase inicial.</a:t>
            </a:r>
          </a:p>
        </p:txBody>
      </p:sp>
      <p:sp>
        <p:nvSpPr>
          <p:cNvPr id="32" name="31 Rectángulo"/>
          <p:cNvSpPr/>
          <p:nvPr/>
        </p:nvSpPr>
        <p:spPr>
          <a:xfrm>
            <a:off x="2000232" y="5043414"/>
            <a:ext cx="1285884" cy="6001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PE" sz="1100" dirty="0" smtClean="0">
                <a:solidFill>
                  <a:prstClr val="black"/>
                </a:solidFill>
              </a:rPr>
              <a:t>TBC, Quiilotórax, A. reumatoide. Lupus, Neoplasias.</a:t>
            </a:r>
          </a:p>
        </p:txBody>
      </p:sp>
      <p:sp>
        <p:nvSpPr>
          <p:cNvPr id="33" name="32 Rectángulo"/>
          <p:cNvSpPr/>
          <p:nvPr/>
        </p:nvSpPr>
        <p:spPr>
          <a:xfrm>
            <a:off x="2714612" y="5715016"/>
            <a:ext cx="1500198" cy="86177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PE" sz="1000" dirty="0" smtClean="0">
                <a:solidFill>
                  <a:prstClr val="black"/>
                </a:solidFill>
              </a:rPr>
              <a:t>Presencia de aire, Sangre en espacio pleural, Asbestosis, Reacciones a fármacos, Hidatidosis, amebiosis, Ascaridiasis.</a:t>
            </a:r>
          </a:p>
        </p:txBody>
      </p:sp>
      <p:sp>
        <p:nvSpPr>
          <p:cNvPr id="34" name="33 Rectángulo"/>
          <p:cNvSpPr/>
          <p:nvPr/>
        </p:nvSpPr>
        <p:spPr>
          <a:xfrm>
            <a:off x="4357686" y="5588517"/>
            <a:ext cx="1285884" cy="7694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PE" sz="1100" dirty="0" smtClean="0">
                <a:solidFill>
                  <a:prstClr val="black"/>
                </a:solidFill>
              </a:rPr>
              <a:t>Obstrucción por linfoma, Carcinoma, Déficit congénito en RN.</a:t>
            </a:r>
          </a:p>
        </p:txBody>
      </p:sp>
      <p:sp>
        <p:nvSpPr>
          <p:cNvPr id="35" name="34 Rectángulo"/>
          <p:cNvSpPr/>
          <p:nvPr/>
        </p:nvSpPr>
        <p:spPr>
          <a:xfrm>
            <a:off x="7429520" y="4659823"/>
            <a:ext cx="1285884" cy="93871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PE" sz="1100" dirty="0" smtClean="0">
                <a:solidFill>
                  <a:prstClr val="black"/>
                </a:solidFill>
              </a:rPr>
              <a:t>Proceso inflamatorio crónico, Pleuritis rematoidea, TBC, Mixedema.</a:t>
            </a:r>
          </a:p>
        </p:txBody>
      </p:sp>
      <p:sp>
        <p:nvSpPr>
          <p:cNvPr id="36" name="35 Rectángulo"/>
          <p:cNvSpPr/>
          <p:nvPr/>
        </p:nvSpPr>
        <p:spPr>
          <a:xfrm>
            <a:off x="5786446" y="6000768"/>
            <a:ext cx="1285884" cy="2616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PE" sz="1100" b="1" dirty="0" smtClean="0">
                <a:solidFill>
                  <a:prstClr val="black"/>
                </a:solidFill>
              </a:rPr>
              <a:t>OLOR FECALOIDEO</a:t>
            </a:r>
          </a:p>
        </p:txBody>
      </p:sp>
      <p:sp>
        <p:nvSpPr>
          <p:cNvPr id="37" name="36 Flecha derecha"/>
          <p:cNvSpPr/>
          <p:nvPr/>
        </p:nvSpPr>
        <p:spPr>
          <a:xfrm>
            <a:off x="7143768" y="6000768"/>
            <a:ext cx="285752" cy="2857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37 Rectángulo"/>
          <p:cNvSpPr/>
          <p:nvPr/>
        </p:nvSpPr>
        <p:spPr>
          <a:xfrm>
            <a:off x="7500958" y="6000768"/>
            <a:ext cx="1000132" cy="43088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PE" sz="1100" b="1" dirty="0" smtClean="0">
                <a:solidFill>
                  <a:prstClr val="black"/>
                </a:solidFill>
              </a:rPr>
              <a:t>INFECCIÓN ANAEROBIA</a:t>
            </a:r>
          </a:p>
        </p:txBody>
      </p:sp>
      <p:cxnSp>
        <p:nvCxnSpPr>
          <p:cNvPr id="40" name="39 Conector recto"/>
          <p:cNvCxnSpPr/>
          <p:nvPr/>
        </p:nvCxnSpPr>
        <p:spPr>
          <a:xfrm>
            <a:off x="714348" y="928670"/>
            <a:ext cx="750099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rot="16200000" flipH="1">
            <a:off x="642911" y="100010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rot="16200000" flipH="1">
            <a:off x="2000233" y="100010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47 Conector recto"/>
          <p:cNvCxnSpPr/>
          <p:nvPr/>
        </p:nvCxnSpPr>
        <p:spPr>
          <a:xfrm rot="16200000" flipH="1">
            <a:off x="1285853" y="100010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rot="16200000" flipH="1">
            <a:off x="6643703" y="100010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rot="16200000" flipH="1">
            <a:off x="5072067" y="100010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50 Conector recto"/>
          <p:cNvCxnSpPr/>
          <p:nvPr/>
        </p:nvCxnSpPr>
        <p:spPr>
          <a:xfrm rot="16200000" flipH="1">
            <a:off x="3357555" y="100010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rot="16200000" flipH="1">
            <a:off x="8143901" y="100010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a:off x="714348" y="1357298"/>
            <a:ext cx="357190" cy="2857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de flecha"/>
          <p:cNvCxnSpPr/>
          <p:nvPr/>
        </p:nvCxnSpPr>
        <p:spPr>
          <a:xfrm rot="5400000">
            <a:off x="1571604" y="1357298"/>
            <a:ext cx="357190" cy="3571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p:nvPr/>
        </p:nvCxnSpPr>
        <p:spPr>
          <a:xfrm rot="5400000">
            <a:off x="1215208" y="1499380"/>
            <a:ext cx="285752"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rot="16200000" flipH="1">
            <a:off x="2571737" y="2143115"/>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rot="16200000" flipH="1">
            <a:off x="3786183" y="207167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a:off x="2643174" y="1571612"/>
            <a:ext cx="135732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65 Conector recto"/>
          <p:cNvCxnSpPr/>
          <p:nvPr/>
        </p:nvCxnSpPr>
        <p:spPr>
          <a:xfrm rot="5400000">
            <a:off x="3894133" y="1677975"/>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67 Conector recto"/>
          <p:cNvCxnSpPr/>
          <p:nvPr/>
        </p:nvCxnSpPr>
        <p:spPr>
          <a:xfrm rot="5400000">
            <a:off x="2536811" y="1677975"/>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rot="5400000">
            <a:off x="3251191" y="1463661"/>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69 Conector recto"/>
          <p:cNvCxnSpPr/>
          <p:nvPr/>
        </p:nvCxnSpPr>
        <p:spPr>
          <a:xfrm rot="5400000">
            <a:off x="5037141" y="1463661"/>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70 Conector recto"/>
          <p:cNvCxnSpPr/>
          <p:nvPr/>
        </p:nvCxnSpPr>
        <p:spPr>
          <a:xfrm rot="5400000">
            <a:off x="6608777" y="1463661"/>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71 Conector recto"/>
          <p:cNvCxnSpPr/>
          <p:nvPr/>
        </p:nvCxnSpPr>
        <p:spPr>
          <a:xfrm rot="5400000">
            <a:off x="7966099" y="1463661"/>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72 Conector recto"/>
          <p:cNvCxnSpPr/>
          <p:nvPr/>
        </p:nvCxnSpPr>
        <p:spPr>
          <a:xfrm rot="5400000">
            <a:off x="2679687" y="4106867"/>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73 Conector recto"/>
          <p:cNvCxnSpPr/>
          <p:nvPr/>
        </p:nvCxnSpPr>
        <p:spPr>
          <a:xfrm rot="5400000">
            <a:off x="6680215" y="4106867"/>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74 Conector recto"/>
          <p:cNvCxnSpPr/>
          <p:nvPr/>
        </p:nvCxnSpPr>
        <p:spPr>
          <a:xfrm rot="5400000">
            <a:off x="4822827" y="3749677"/>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rot="5400000">
            <a:off x="3322629" y="5321313"/>
            <a:ext cx="78581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76 Conector recto"/>
          <p:cNvCxnSpPr/>
          <p:nvPr/>
        </p:nvCxnSpPr>
        <p:spPr>
          <a:xfrm rot="5400000">
            <a:off x="4894265" y="4249743"/>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rot="16200000" flipH="1">
            <a:off x="4929191" y="4714883"/>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rot="16200000" flipH="1">
            <a:off x="1071539" y="5000635"/>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81 Conector recto"/>
          <p:cNvCxnSpPr/>
          <p:nvPr/>
        </p:nvCxnSpPr>
        <p:spPr>
          <a:xfrm rot="16200000" flipH="1">
            <a:off x="2571737" y="5000635"/>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rot="16200000" flipH="1">
            <a:off x="4929191" y="5500701"/>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83 Conector recto"/>
          <p:cNvCxnSpPr/>
          <p:nvPr/>
        </p:nvCxnSpPr>
        <p:spPr>
          <a:xfrm rot="16200000" flipH="1">
            <a:off x="6429389" y="457200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86 Conector recto"/>
          <p:cNvCxnSpPr/>
          <p:nvPr/>
        </p:nvCxnSpPr>
        <p:spPr>
          <a:xfrm rot="5400000">
            <a:off x="3644100" y="4499776"/>
            <a:ext cx="28575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p:nvPr/>
        </p:nvCxnSpPr>
        <p:spPr>
          <a:xfrm rot="5400000">
            <a:off x="1000894" y="4499776"/>
            <a:ext cx="28575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rot="16200000" flipH="1">
            <a:off x="2500299" y="4572007"/>
            <a:ext cx="142877"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92 Conector recto"/>
          <p:cNvCxnSpPr/>
          <p:nvPr/>
        </p:nvCxnSpPr>
        <p:spPr>
          <a:xfrm rot="10800000">
            <a:off x="7143768" y="5214950"/>
            <a:ext cx="28575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a:srcRect l="52734" t="29297" r="23096" b="41406"/>
          <a:stretch>
            <a:fillRect/>
          </a:stretch>
        </p:blipFill>
        <p:spPr bwMode="auto">
          <a:xfrm>
            <a:off x="7086618" y="2786058"/>
            <a:ext cx="1414472" cy="1285884"/>
          </a:xfrm>
          <a:prstGeom prst="round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3"/>
          <a:srcRect l="63721" t="41992" r="23828" b="42383"/>
          <a:stretch>
            <a:fillRect/>
          </a:stretch>
        </p:blipFill>
        <p:spPr bwMode="auto">
          <a:xfrm>
            <a:off x="5143504" y="2500306"/>
            <a:ext cx="1357322" cy="1277480"/>
          </a:xfrm>
          <a:prstGeom prst="roundRect">
            <a:avLst/>
          </a:prstGeom>
          <a:ln>
            <a:noFill/>
          </a:ln>
          <a:effectLst>
            <a:outerShdw blurRad="292100" dist="139700" dir="2700000" algn="tl" rotWithShape="0">
              <a:srgbClr val="333333">
                <a:alpha val="65000"/>
              </a:srgbClr>
            </a:outerShdw>
          </a:effectLst>
        </p:spPr>
      </p:pic>
      <p:pic>
        <p:nvPicPr>
          <p:cNvPr id="78" name="Picture 3"/>
          <p:cNvPicPr>
            <a:picLocks noChangeAspect="1" noChangeArrowheads="1"/>
          </p:cNvPicPr>
          <p:nvPr/>
        </p:nvPicPr>
        <p:blipFill>
          <a:blip r:embed="rId3"/>
          <a:srcRect l="79737" t="41992" r="6347" b="42383"/>
          <a:stretch>
            <a:fillRect/>
          </a:stretch>
        </p:blipFill>
        <p:spPr bwMode="auto">
          <a:xfrm>
            <a:off x="500034" y="2357430"/>
            <a:ext cx="1500198" cy="1263325"/>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5302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ergamino horizontal"/>
          <p:cNvSpPr/>
          <p:nvPr/>
        </p:nvSpPr>
        <p:spPr>
          <a:xfrm>
            <a:off x="1357290" y="642918"/>
            <a:ext cx="3071834" cy="642942"/>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PE" b="1" dirty="0" smtClean="0">
                <a:solidFill>
                  <a:schemeClr val="tx1"/>
                </a:solidFill>
                <a:latin typeface="+mj-lt"/>
              </a:rPr>
              <a:t>ROTULAR LAS MUESTRAS A PROCESAR</a:t>
            </a:r>
            <a:endParaRPr lang="es-ES" b="1" dirty="0">
              <a:solidFill>
                <a:schemeClr val="tx1"/>
              </a:solidFill>
              <a:latin typeface="+mj-lt"/>
            </a:endParaRPr>
          </a:p>
        </p:txBody>
      </p:sp>
      <p:sp>
        <p:nvSpPr>
          <p:cNvPr id="106" name="105 Pergamino horizontal"/>
          <p:cNvSpPr/>
          <p:nvPr/>
        </p:nvSpPr>
        <p:spPr>
          <a:xfrm>
            <a:off x="5143504" y="642918"/>
            <a:ext cx="3429024" cy="71438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PE" sz="1400" b="1" dirty="0" smtClean="0">
                <a:solidFill>
                  <a:schemeClr val="tx1"/>
                </a:solidFill>
                <a:latin typeface="+mj-lt"/>
              </a:rPr>
              <a:t>COLOCAR UNA PEQUEÑA CANTIDAD DE LA MX. EN LOS TUBOS DE ENSAYO</a:t>
            </a:r>
            <a:endParaRPr lang="es-ES" sz="1400" b="1" dirty="0">
              <a:solidFill>
                <a:schemeClr val="tx1"/>
              </a:solidFill>
              <a:latin typeface="+mj-lt"/>
            </a:endParaRPr>
          </a:p>
        </p:txBody>
      </p:sp>
      <p:sp>
        <p:nvSpPr>
          <p:cNvPr id="53" name="52 Flecha a la derecha con muesca"/>
          <p:cNvSpPr/>
          <p:nvPr/>
        </p:nvSpPr>
        <p:spPr>
          <a:xfrm>
            <a:off x="4572000" y="857232"/>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53 Pergamino horizontal"/>
          <p:cNvSpPr/>
          <p:nvPr/>
        </p:nvSpPr>
        <p:spPr>
          <a:xfrm>
            <a:off x="3286116" y="3786190"/>
            <a:ext cx="2571768" cy="64294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PE" sz="1600" b="1" dirty="0" smtClean="0">
                <a:solidFill>
                  <a:schemeClr val="tx1"/>
                </a:solidFill>
                <a:latin typeface="+mj-lt"/>
              </a:rPr>
              <a:t>HOMOGENIZAR</a:t>
            </a:r>
            <a:endParaRPr lang="es-ES" sz="1600" b="1" dirty="0">
              <a:solidFill>
                <a:schemeClr val="tx1"/>
              </a:solidFill>
              <a:latin typeface="+mj-lt"/>
            </a:endParaRPr>
          </a:p>
        </p:txBody>
      </p:sp>
      <p:sp>
        <p:nvSpPr>
          <p:cNvPr id="55" name="54 Pergamino horizontal"/>
          <p:cNvSpPr/>
          <p:nvPr/>
        </p:nvSpPr>
        <p:spPr>
          <a:xfrm>
            <a:off x="285720" y="3714752"/>
            <a:ext cx="2571768" cy="642942"/>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PE" sz="1600" b="1" dirty="0" smtClean="0">
                <a:solidFill>
                  <a:schemeClr val="tx1"/>
                </a:solidFill>
                <a:latin typeface="+mj-lt"/>
              </a:rPr>
              <a:t>CENTRIFUGAR A 2000 RPM X 10 MINUTOS</a:t>
            </a:r>
            <a:endParaRPr lang="es-ES" sz="1600" b="1" dirty="0">
              <a:solidFill>
                <a:schemeClr val="tx1"/>
              </a:solidFill>
              <a:latin typeface="+mj-lt"/>
            </a:endParaRPr>
          </a:p>
        </p:txBody>
      </p:sp>
      <p:sp>
        <p:nvSpPr>
          <p:cNvPr id="59" name="58 Pergamino horizontal"/>
          <p:cNvSpPr/>
          <p:nvPr/>
        </p:nvSpPr>
        <p:spPr>
          <a:xfrm>
            <a:off x="6286512" y="3786190"/>
            <a:ext cx="2500330" cy="642942"/>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PE" sz="1400" b="1" dirty="0" smtClean="0">
                <a:solidFill>
                  <a:schemeClr val="tx1"/>
                </a:solidFill>
                <a:latin typeface="+mj-lt"/>
              </a:rPr>
              <a:t>AGREGARLE EL FIJADOR CITOLÓGICO (ALCOHOL-ETER)</a:t>
            </a:r>
            <a:endParaRPr lang="es-ES" sz="1400" b="1" dirty="0">
              <a:solidFill>
                <a:schemeClr val="tx1"/>
              </a:solidFill>
              <a:latin typeface="+mj-lt"/>
            </a:endParaRPr>
          </a:p>
        </p:txBody>
      </p:sp>
      <p:sp>
        <p:nvSpPr>
          <p:cNvPr id="67" name="66 Flecha a la derecha con muesca"/>
          <p:cNvSpPr/>
          <p:nvPr/>
        </p:nvSpPr>
        <p:spPr>
          <a:xfrm flipH="1">
            <a:off x="5857884" y="3929066"/>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8" name="67 Flecha a la derecha con muesca"/>
          <p:cNvSpPr/>
          <p:nvPr/>
        </p:nvSpPr>
        <p:spPr>
          <a:xfrm flipH="1">
            <a:off x="2857488" y="3857628"/>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0" name="69 Flecha a la derecha con muesca"/>
          <p:cNvSpPr/>
          <p:nvPr/>
        </p:nvSpPr>
        <p:spPr>
          <a:xfrm rot="16200000" flipH="1">
            <a:off x="8536809" y="3464719"/>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7" name="36 Conector recto"/>
          <p:cNvCxnSpPr/>
          <p:nvPr/>
        </p:nvCxnSpPr>
        <p:spPr>
          <a:xfrm>
            <a:off x="500034" y="928670"/>
            <a:ext cx="857256"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37 Flecha a la derecha con muesca"/>
          <p:cNvSpPr/>
          <p:nvPr/>
        </p:nvSpPr>
        <p:spPr>
          <a:xfrm rot="5400000">
            <a:off x="410736" y="1017968"/>
            <a:ext cx="321471"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34 Rectángulo redondeado"/>
          <p:cNvSpPr/>
          <p:nvPr/>
        </p:nvSpPr>
        <p:spPr>
          <a:xfrm>
            <a:off x="214282" y="142852"/>
            <a:ext cx="8715436" cy="6572296"/>
          </a:xfrm>
          <a:prstGeom prst="roundRect">
            <a:avLst/>
          </a:prstGeom>
          <a:noFill/>
          <a:ln w="762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kern="1200" dirty="0">
              <a:solidFill>
                <a:prstClr val="white"/>
              </a:solidFill>
              <a:latin typeface="Calibri"/>
              <a:ea typeface="+mn-ea"/>
              <a:cs typeface="+mn-cs"/>
            </a:endParaRPr>
          </a:p>
        </p:txBody>
      </p:sp>
      <p:pic>
        <p:nvPicPr>
          <p:cNvPr id="1026" name="Picture 2"/>
          <p:cNvPicPr>
            <a:picLocks noChangeAspect="1" noChangeArrowheads="1"/>
          </p:cNvPicPr>
          <p:nvPr/>
        </p:nvPicPr>
        <p:blipFill>
          <a:blip r:embed="rId2"/>
          <a:srcRect l="35156" t="14648" r="11377" b="32617"/>
          <a:stretch>
            <a:fillRect/>
          </a:stretch>
        </p:blipFill>
        <p:spPr bwMode="auto">
          <a:xfrm>
            <a:off x="357158" y="1500174"/>
            <a:ext cx="2414604" cy="1857388"/>
          </a:xfrm>
          <a:prstGeom prst="roundRect">
            <a:avLst/>
          </a:prstGeom>
          <a:ln>
            <a:noFill/>
          </a:ln>
          <a:effectLst>
            <a:outerShdw blurRad="292100" dist="139700" dir="2700000" algn="tl" rotWithShape="0">
              <a:srgbClr val="333333">
                <a:alpha val="65000"/>
              </a:srgbClr>
            </a:outerShdw>
          </a:effectLst>
        </p:spPr>
      </p:pic>
      <p:pic>
        <p:nvPicPr>
          <p:cNvPr id="40" name="Picture 2"/>
          <p:cNvPicPr>
            <a:picLocks noChangeAspect="1" noChangeArrowheads="1"/>
          </p:cNvPicPr>
          <p:nvPr/>
        </p:nvPicPr>
        <p:blipFill>
          <a:blip r:embed="rId2"/>
          <a:srcRect l="55446" t="21454" r="11377" b="44589"/>
          <a:stretch>
            <a:fillRect/>
          </a:stretch>
        </p:blipFill>
        <p:spPr bwMode="auto">
          <a:xfrm>
            <a:off x="2928926" y="1500174"/>
            <a:ext cx="2419595" cy="1857388"/>
          </a:xfrm>
          <a:prstGeom prst="round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a:srcRect l="34619" t="14844" r="11181" b="39258"/>
          <a:stretch>
            <a:fillRect/>
          </a:stretch>
        </p:blipFill>
        <p:spPr bwMode="auto">
          <a:xfrm>
            <a:off x="5715008" y="1428736"/>
            <a:ext cx="2928958" cy="1934696"/>
          </a:xfrm>
          <a:prstGeom prst="round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a:srcRect l="37549" t="15820" r="11181" b="32422"/>
          <a:stretch>
            <a:fillRect/>
          </a:stretch>
        </p:blipFill>
        <p:spPr bwMode="auto">
          <a:xfrm>
            <a:off x="6215074" y="4500570"/>
            <a:ext cx="2428892" cy="1839018"/>
          </a:xfrm>
          <a:prstGeom prst="round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5"/>
          <a:srcRect l="36621" t="14648" r="11377" b="31641"/>
          <a:stretch>
            <a:fillRect/>
          </a:stretch>
        </p:blipFill>
        <p:spPr bwMode="auto">
          <a:xfrm>
            <a:off x="3428992" y="4500570"/>
            <a:ext cx="2428892" cy="1881537"/>
          </a:xfrm>
          <a:prstGeom prst="round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6"/>
          <a:srcRect l="34619" t="14844" r="11181" b="31445"/>
          <a:stretch>
            <a:fillRect/>
          </a:stretch>
        </p:blipFill>
        <p:spPr bwMode="auto">
          <a:xfrm>
            <a:off x="571472" y="4552700"/>
            <a:ext cx="2428892" cy="1805258"/>
          </a:xfrm>
          <a:prstGeom prst="roundRect">
            <a:avLst/>
          </a:prstGeom>
          <a:ln>
            <a:noFill/>
          </a:ln>
          <a:effectLst>
            <a:outerShdw blurRad="292100" dist="139700" dir="2700000" algn="tl" rotWithShape="0">
              <a:srgbClr val="333333">
                <a:alpha val="65000"/>
              </a:srgbClr>
            </a:outerShdw>
          </a:effectLst>
        </p:spPr>
      </p:pic>
      <p:sp>
        <p:nvSpPr>
          <p:cNvPr id="21" name="20 Rectángulo"/>
          <p:cNvSpPr/>
          <p:nvPr/>
        </p:nvSpPr>
        <p:spPr>
          <a:xfrm>
            <a:off x="571472" y="3429000"/>
            <a:ext cx="4572000" cy="307777"/>
          </a:xfrm>
          <a:prstGeom prst="rect">
            <a:avLst/>
          </a:prstGeom>
        </p:spPr>
        <p:txBody>
          <a:bodyPr>
            <a:spAutoFit/>
          </a:bodyPr>
          <a:lstStyle/>
          <a:p>
            <a:pPr algn="ctr"/>
            <a:r>
              <a:rPr lang="es-PE" sz="1400" dirty="0" smtClean="0"/>
              <a:t>Líquido ascítico, L. pleural, Aspirado bronquial, orina, etc.</a:t>
            </a:r>
            <a:endParaRPr lang="es-ES" sz="1400" dirty="0"/>
          </a:p>
        </p:txBody>
      </p:sp>
    </p:spTree>
    <p:extLst>
      <p:ext uri="{BB962C8B-B14F-4D97-AF65-F5344CB8AC3E}">
        <p14:creationId xmlns:p14="http://schemas.microsoft.com/office/powerpoint/2010/main" val="10456063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ergamino horizontal"/>
          <p:cNvSpPr/>
          <p:nvPr/>
        </p:nvSpPr>
        <p:spPr>
          <a:xfrm>
            <a:off x="785786" y="642918"/>
            <a:ext cx="2143140" cy="642942"/>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PE" sz="1600" b="1" dirty="0" smtClean="0">
                <a:solidFill>
                  <a:schemeClr val="tx1"/>
                </a:solidFill>
                <a:latin typeface="+mj-lt"/>
              </a:rPr>
              <a:t>SACAR LAS Mx. DE LA CENTRÍFUGA</a:t>
            </a:r>
            <a:endParaRPr lang="es-ES" sz="1600" b="1" dirty="0">
              <a:solidFill>
                <a:schemeClr val="tx1"/>
              </a:solidFill>
              <a:latin typeface="+mj-lt"/>
            </a:endParaRPr>
          </a:p>
        </p:txBody>
      </p:sp>
      <p:sp>
        <p:nvSpPr>
          <p:cNvPr id="106" name="105 Pergamino horizontal"/>
          <p:cNvSpPr/>
          <p:nvPr/>
        </p:nvSpPr>
        <p:spPr>
          <a:xfrm>
            <a:off x="3428992" y="571480"/>
            <a:ext cx="2357454" cy="71438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PE" sz="1400" b="1" dirty="0" smtClean="0">
                <a:solidFill>
                  <a:schemeClr val="tx1"/>
                </a:solidFill>
                <a:latin typeface="+mj-lt"/>
              </a:rPr>
              <a:t>PROCEDER A DECANTAR EL SOBRENADANTE</a:t>
            </a:r>
            <a:endParaRPr lang="es-ES" sz="1400" b="1" dirty="0">
              <a:solidFill>
                <a:schemeClr val="tx1"/>
              </a:solidFill>
              <a:latin typeface="+mj-lt"/>
            </a:endParaRPr>
          </a:p>
        </p:txBody>
      </p:sp>
      <p:sp>
        <p:nvSpPr>
          <p:cNvPr id="53" name="52 Flecha a la derecha con muesca"/>
          <p:cNvSpPr/>
          <p:nvPr/>
        </p:nvSpPr>
        <p:spPr>
          <a:xfrm>
            <a:off x="3000364" y="785794"/>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53 Pergamino horizontal"/>
          <p:cNvSpPr/>
          <p:nvPr/>
        </p:nvSpPr>
        <p:spPr>
          <a:xfrm>
            <a:off x="3286116" y="3714752"/>
            <a:ext cx="2571768" cy="64294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PE" sz="1400" b="1" dirty="0" smtClean="0">
                <a:solidFill>
                  <a:schemeClr val="tx1"/>
                </a:solidFill>
              </a:rPr>
              <a:t>PROCEDER A EXTENDER</a:t>
            </a:r>
            <a:endParaRPr lang="es-ES" sz="1400" b="1" dirty="0">
              <a:solidFill>
                <a:schemeClr val="tx1"/>
              </a:solidFill>
            </a:endParaRPr>
          </a:p>
        </p:txBody>
      </p:sp>
      <p:sp>
        <p:nvSpPr>
          <p:cNvPr id="55" name="54 Pergamino horizontal"/>
          <p:cNvSpPr/>
          <p:nvPr/>
        </p:nvSpPr>
        <p:spPr>
          <a:xfrm>
            <a:off x="571472" y="3714752"/>
            <a:ext cx="2286016" cy="642942"/>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PE" sz="1100" b="1" dirty="0" smtClean="0">
                <a:solidFill>
                  <a:schemeClr val="tx1"/>
                </a:solidFill>
                <a:latin typeface="+mj-lt"/>
              </a:rPr>
              <a:t>COLOCARLAS EN UNA CANASTILLA PARA EL SECADO CORRESPONDIENTE</a:t>
            </a:r>
            <a:endParaRPr lang="es-ES" sz="1100" b="1" dirty="0">
              <a:solidFill>
                <a:schemeClr val="tx1"/>
              </a:solidFill>
              <a:latin typeface="+mj-lt"/>
            </a:endParaRPr>
          </a:p>
        </p:txBody>
      </p:sp>
      <p:sp>
        <p:nvSpPr>
          <p:cNvPr id="59" name="58 Pergamino horizontal"/>
          <p:cNvSpPr/>
          <p:nvPr/>
        </p:nvSpPr>
        <p:spPr>
          <a:xfrm>
            <a:off x="6286512" y="3786190"/>
            <a:ext cx="2500330" cy="642942"/>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PE" sz="1400" b="1" dirty="0" smtClean="0">
                <a:solidFill>
                  <a:schemeClr val="tx1"/>
                </a:solidFill>
              </a:rPr>
              <a:t>COLOCAR EN LÁS LÁMINAS EL BOTÓN FORMADO</a:t>
            </a:r>
            <a:endParaRPr lang="es-ES" sz="1400" b="1" dirty="0">
              <a:solidFill>
                <a:schemeClr val="tx1"/>
              </a:solidFill>
            </a:endParaRPr>
          </a:p>
        </p:txBody>
      </p:sp>
      <p:sp>
        <p:nvSpPr>
          <p:cNvPr id="67" name="66 Flecha a la derecha con muesca"/>
          <p:cNvSpPr/>
          <p:nvPr/>
        </p:nvSpPr>
        <p:spPr>
          <a:xfrm flipH="1">
            <a:off x="5857884" y="3929066"/>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8" name="67 Flecha a la derecha con muesca"/>
          <p:cNvSpPr/>
          <p:nvPr/>
        </p:nvSpPr>
        <p:spPr>
          <a:xfrm flipH="1">
            <a:off x="2857488" y="3857628"/>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0" name="69 Flecha a la derecha con muesca"/>
          <p:cNvSpPr/>
          <p:nvPr/>
        </p:nvSpPr>
        <p:spPr>
          <a:xfrm rot="16200000" flipH="1">
            <a:off x="8536809" y="3464719"/>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7" name="36 Conector recto"/>
          <p:cNvCxnSpPr/>
          <p:nvPr/>
        </p:nvCxnSpPr>
        <p:spPr>
          <a:xfrm>
            <a:off x="500034" y="928670"/>
            <a:ext cx="35719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37 Flecha a la derecha con muesca"/>
          <p:cNvSpPr/>
          <p:nvPr/>
        </p:nvSpPr>
        <p:spPr>
          <a:xfrm rot="5400000">
            <a:off x="410736" y="1017968"/>
            <a:ext cx="321471"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34 Rectángulo redondeado"/>
          <p:cNvSpPr/>
          <p:nvPr/>
        </p:nvSpPr>
        <p:spPr>
          <a:xfrm>
            <a:off x="214282" y="142852"/>
            <a:ext cx="8715436" cy="6572296"/>
          </a:xfrm>
          <a:prstGeom prst="roundRect">
            <a:avLst/>
          </a:prstGeom>
          <a:noFill/>
          <a:ln w="762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kern="1200" dirty="0">
              <a:solidFill>
                <a:prstClr val="white"/>
              </a:solidFill>
              <a:latin typeface="Calibri"/>
              <a:ea typeface="+mn-ea"/>
              <a:cs typeface="+mn-cs"/>
            </a:endParaRPr>
          </a:p>
        </p:txBody>
      </p:sp>
      <p:pic>
        <p:nvPicPr>
          <p:cNvPr id="3074" name="Picture 2"/>
          <p:cNvPicPr>
            <a:picLocks noChangeAspect="1" noChangeArrowheads="1"/>
          </p:cNvPicPr>
          <p:nvPr/>
        </p:nvPicPr>
        <p:blipFill>
          <a:blip r:embed="rId2"/>
          <a:srcRect l="45410" t="15625" r="11377" b="39453"/>
          <a:stretch>
            <a:fillRect/>
          </a:stretch>
        </p:blipFill>
        <p:spPr bwMode="auto">
          <a:xfrm>
            <a:off x="3214678" y="1662423"/>
            <a:ext cx="2357454" cy="1838015"/>
          </a:xfrm>
          <a:prstGeom prst="round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3"/>
          <a:srcRect l="41943" t="14844" r="11914" b="32422"/>
          <a:stretch>
            <a:fillRect/>
          </a:stretch>
        </p:blipFill>
        <p:spPr bwMode="auto">
          <a:xfrm>
            <a:off x="484861" y="1683918"/>
            <a:ext cx="2166953" cy="1857388"/>
          </a:xfrm>
          <a:prstGeom prst="roundRect">
            <a:avLst/>
          </a:prstGeom>
          <a:ln>
            <a:noFill/>
          </a:ln>
          <a:effectLst>
            <a:outerShdw blurRad="292100" dist="139700" dir="2700000" algn="tl" rotWithShape="0">
              <a:srgbClr val="333333">
                <a:alpha val="65000"/>
              </a:srgbClr>
            </a:outerShdw>
          </a:effectLst>
        </p:spPr>
      </p:pic>
      <p:pic>
        <p:nvPicPr>
          <p:cNvPr id="3077" name="Picture 5"/>
          <p:cNvPicPr>
            <a:picLocks noChangeAspect="1" noChangeArrowheads="1"/>
          </p:cNvPicPr>
          <p:nvPr/>
        </p:nvPicPr>
        <p:blipFill>
          <a:blip r:embed="rId4"/>
          <a:srcRect l="36816" t="14844" r="13379" b="42187"/>
          <a:stretch>
            <a:fillRect/>
          </a:stretch>
        </p:blipFill>
        <p:spPr bwMode="auto">
          <a:xfrm>
            <a:off x="6000760" y="1571612"/>
            <a:ext cx="2539296" cy="1857388"/>
          </a:xfrm>
          <a:prstGeom prst="roundRect">
            <a:avLst/>
          </a:prstGeom>
          <a:ln>
            <a:noFill/>
          </a:ln>
          <a:effectLst>
            <a:outerShdw blurRad="292100" dist="139700" dir="2700000" algn="tl" rotWithShape="0">
              <a:srgbClr val="333333">
                <a:alpha val="65000"/>
              </a:srgbClr>
            </a:outerShdw>
          </a:effectLst>
        </p:spPr>
      </p:pic>
      <p:sp>
        <p:nvSpPr>
          <p:cNvPr id="26" name="25 Pergamino horizontal"/>
          <p:cNvSpPr/>
          <p:nvPr/>
        </p:nvSpPr>
        <p:spPr>
          <a:xfrm>
            <a:off x="6286512" y="571480"/>
            <a:ext cx="2357454" cy="642942"/>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sz="1400" b="1" dirty="0" smtClean="0">
                <a:solidFill>
                  <a:schemeClr val="tx1"/>
                </a:solidFill>
                <a:latin typeface="+mj-lt"/>
              </a:rPr>
              <a:t>ROTULAR LAS LÁMINAS</a:t>
            </a:r>
            <a:endParaRPr lang="es-ES" sz="1400" b="1" dirty="0">
              <a:solidFill>
                <a:schemeClr val="tx1"/>
              </a:solidFill>
              <a:latin typeface="+mj-lt"/>
            </a:endParaRPr>
          </a:p>
        </p:txBody>
      </p:sp>
      <p:sp>
        <p:nvSpPr>
          <p:cNvPr id="27" name="26 Flecha a la derecha con muesca"/>
          <p:cNvSpPr/>
          <p:nvPr/>
        </p:nvSpPr>
        <p:spPr>
          <a:xfrm>
            <a:off x="5857884" y="785794"/>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078" name="Picture 6"/>
          <p:cNvPicPr>
            <a:picLocks noChangeAspect="1" noChangeArrowheads="1"/>
          </p:cNvPicPr>
          <p:nvPr/>
        </p:nvPicPr>
        <p:blipFill>
          <a:blip r:embed="rId5"/>
          <a:srcRect l="40283" t="14648" r="12109" b="34570"/>
          <a:stretch>
            <a:fillRect/>
          </a:stretch>
        </p:blipFill>
        <p:spPr bwMode="auto">
          <a:xfrm>
            <a:off x="6215074" y="4572008"/>
            <a:ext cx="2286016" cy="1828812"/>
          </a:xfrm>
          <a:prstGeom prst="roundRect">
            <a:avLst/>
          </a:prstGeom>
          <a:ln>
            <a:noFill/>
          </a:ln>
          <a:effectLst>
            <a:outerShdw blurRad="292100" dist="139700" dir="2700000" algn="tl" rotWithShape="0">
              <a:srgbClr val="333333">
                <a:alpha val="65000"/>
              </a:srgbClr>
            </a:outerShdw>
          </a:effectLst>
        </p:spPr>
      </p:pic>
      <p:pic>
        <p:nvPicPr>
          <p:cNvPr id="3079" name="Picture 7"/>
          <p:cNvPicPr>
            <a:picLocks noChangeAspect="1" noChangeArrowheads="1"/>
          </p:cNvPicPr>
          <p:nvPr/>
        </p:nvPicPr>
        <p:blipFill>
          <a:blip r:embed="rId6"/>
          <a:srcRect l="48535" t="21679" r="11181" b="32422"/>
          <a:stretch>
            <a:fillRect/>
          </a:stretch>
        </p:blipFill>
        <p:spPr bwMode="auto">
          <a:xfrm>
            <a:off x="3428992" y="4500570"/>
            <a:ext cx="2173539" cy="1857388"/>
          </a:xfrm>
          <a:prstGeom prst="roundRect">
            <a:avLst/>
          </a:prstGeom>
          <a:ln>
            <a:noFill/>
          </a:ln>
          <a:effectLst>
            <a:outerShdw blurRad="292100" dist="139700" dir="2700000" algn="tl" rotWithShape="0">
              <a:srgbClr val="333333">
                <a:alpha val="65000"/>
              </a:srgbClr>
            </a:outerShdw>
          </a:effectLst>
        </p:spPr>
      </p:pic>
      <p:pic>
        <p:nvPicPr>
          <p:cNvPr id="3080" name="Picture 8"/>
          <p:cNvPicPr>
            <a:picLocks noChangeAspect="1" noChangeArrowheads="1"/>
          </p:cNvPicPr>
          <p:nvPr/>
        </p:nvPicPr>
        <p:blipFill>
          <a:blip r:embed="rId7"/>
          <a:srcRect l="34424" t="14648" r="11377" b="32617"/>
          <a:stretch>
            <a:fillRect/>
          </a:stretch>
        </p:blipFill>
        <p:spPr bwMode="auto">
          <a:xfrm>
            <a:off x="571472" y="4572007"/>
            <a:ext cx="2428892" cy="1772435"/>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8442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74" y="1052736"/>
            <a:ext cx="9121203"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400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36712"/>
            <a:ext cx="8790623"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3238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36" y="476672"/>
            <a:ext cx="8342685"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433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569090" y="928670"/>
            <a:ext cx="1716894" cy="1143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S" sz="750" dirty="0" smtClean="0"/>
              <a:t>La citología, permite examinar grupos celulares de diferentes partes del organismo convirtiéndola en una herramienta diagnóstica muy importante para el clínico.</a:t>
            </a:r>
          </a:p>
          <a:p>
            <a:pPr algn="just"/>
            <a:r>
              <a:rPr lang="es-ES" sz="750" dirty="0" smtClean="0"/>
              <a:t>La colección de muestras citológicas es muy sencilla, económica y segura para el paciente.</a:t>
            </a:r>
          </a:p>
        </p:txBody>
      </p:sp>
      <p:sp>
        <p:nvSpPr>
          <p:cNvPr id="17" name="16 Rectángulo redondeado"/>
          <p:cNvSpPr/>
          <p:nvPr/>
        </p:nvSpPr>
        <p:spPr>
          <a:xfrm>
            <a:off x="571472" y="2143116"/>
            <a:ext cx="1645456" cy="10001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PE" sz="900" dirty="0" smtClean="0"/>
              <a:t>En general existen 2 grandes métodos de preparación de muestras dependiendo de la cantidad de líquido que presenten, de esta manera tenemos:</a:t>
            </a:r>
          </a:p>
        </p:txBody>
      </p:sp>
      <p:cxnSp>
        <p:nvCxnSpPr>
          <p:cNvPr id="18" name="17 Conector recto"/>
          <p:cNvCxnSpPr/>
          <p:nvPr/>
        </p:nvCxnSpPr>
        <p:spPr>
          <a:xfrm rot="16200000" flipH="1">
            <a:off x="-501291" y="1641859"/>
            <a:ext cx="1714514" cy="23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354776" y="785794"/>
            <a:ext cx="185977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354776" y="1214422"/>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357158" y="2500306"/>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23 Rectángulo redondeado"/>
          <p:cNvSpPr/>
          <p:nvPr/>
        </p:nvSpPr>
        <p:spPr>
          <a:xfrm>
            <a:off x="2571736" y="3571876"/>
            <a:ext cx="1783568" cy="135732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s-PE" sz="900" b="1" dirty="0" smtClean="0"/>
              <a:t>MÉTODO INDIRECTO</a:t>
            </a:r>
            <a:r>
              <a:rPr lang="es-PE" sz="900" dirty="0" smtClean="0"/>
              <a:t>: en caso de que las muestras obtenidas sean líquidas y para realizar el frotis habrá que concentrar la población celular mediante centrifugación, ejemplos son la orina y líquidos procedentes de lavado.</a:t>
            </a:r>
            <a:endParaRPr lang="es-PE" sz="900" dirty="0"/>
          </a:p>
        </p:txBody>
      </p:sp>
      <p:sp>
        <p:nvSpPr>
          <p:cNvPr id="42" name="41 Rectángulo redondeado"/>
          <p:cNvSpPr/>
          <p:nvPr/>
        </p:nvSpPr>
        <p:spPr>
          <a:xfrm>
            <a:off x="357158" y="3571876"/>
            <a:ext cx="1928826" cy="16430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PE" sz="900" b="1" dirty="0" smtClean="0"/>
              <a:t>MÉTODO DIRECTO</a:t>
            </a:r>
            <a:r>
              <a:rPr lang="es-PE" sz="900" dirty="0" smtClean="0"/>
              <a:t>: se emplea cuando la muestra es rica en células, es decir, presenta muy poca cantidad de líquido por lo que el material colectado se coloca directamente sobre un portaobjetos para realizar el frotis, como ejemplos tenemos la punción aspiración con aguja fina, los raspados e improntas.</a:t>
            </a:r>
          </a:p>
        </p:txBody>
      </p:sp>
      <p:cxnSp>
        <p:nvCxnSpPr>
          <p:cNvPr id="68" name="67 Conector recto"/>
          <p:cNvCxnSpPr/>
          <p:nvPr/>
        </p:nvCxnSpPr>
        <p:spPr>
          <a:xfrm flipV="1">
            <a:off x="5715008" y="427811"/>
            <a:ext cx="1321605" cy="7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71 Flecha abajo"/>
          <p:cNvSpPr/>
          <p:nvPr/>
        </p:nvSpPr>
        <p:spPr>
          <a:xfrm>
            <a:off x="6929454" y="428604"/>
            <a:ext cx="214314" cy="28575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7" name="76 Rectángulo redondeado"/>
          <p:cNvSpPr/>
          <p:nvPr/>
        </p:nvSpPr>
        <p:spPr>
          <a:xfrm>
            <a:off x="4714876" y="1000108"/>
            <a:ext cx="1928826" cy="3571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PE" sz="900" dirty="0" smtClean="0"/>
              <a:t>Tipos de muestras según su procedencia</a:t>
            </a:r>
            <a:endParaRPr lang="es-PE" sz="900" dirty="0"/>
          </a:p>
        </p:txBody>
      </p:sp>
      <p:sp>
        <p:nvSpPr>
          <p:cNvPr id="78" name="77 Rectángulo redondeado"/>
          <p:cNvSpPr/>
          <p:nvPr/>
        </p:nvSpPr>
        <p:spPr>
          <a:xfrm>
            <a:off x="6572264" y="1428736"/>
            <a:ext cx="1928826" cy="1000132"/>
          </a:xfrm>
          <a:prstGeom prst="roundRect">
            <a:avLst/>
          </a:prstGeom>
          <a:solidFill>
            <a:srgbClr val="FFDDEE"/>
          </a:solidFill>
          <a:ln>
            <a:solidFill>
              <a:srgbClr val="FF99CC"/>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s-PE" sz="900" dirty="0" smtClean="0"/>
              <a:t>Muestras procedentes de líquidos fisiológicos como por ejemplo sangre, orina líquido cefalorraquídeo, </a:t>
            </a:r>
            <a:r>
              <a:rPr lang="pt-BR" sz="900" dirty="0" smtClean="0"/>
              <a:t>liquido pleural, liquido prostático, </a:t>
            </a:r>
            <a:r>
              <a:rPr lang="pt-BR" sz="900" dirty="0" err="1" smtClean="0"/>
              <a:t>contenido</a:t>
            </a:r>
            <a:r>
              <a:rPr lang="pt-BR" sz="900" dirty="0" smtClean="0"/>
              <a:t> gástrico.</a:t>
            </a:r>
          </a:p>
        </p:txBody>
      </p:sp>
      <p:cxnSp>
        <p:nvCxnSpPr>
          <p:cNvPr id="80" name="79 Conector recto"/>
          <p:cNvCxnSpPr/>
          <p:nvPr/>
        </p:nvCxnSpPr>
        <p:spPr>
          <a:xfrm rot="5400000">
            <a:off x="6394463" y="3178967"/>
            <a:ext cx="4785552"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a:off x="5357818" y="785794"/>
            <a:ext cx="342902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p:nvPr/>
        </p:nvCxnSpPr>
        <p:spPr>
          <a:xfrm rot="5400000">
            <a:off x="5251455" y="892157"/>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88 Conector recto de flecha"/>
          <p:cNvCxnSpPr/>
          <p:nvPr/>
        </p:nvCxnSpPr>
        <p:spPr>
          <a:xfrm flipH="1">
            <a:off x="8572528" y="1857364"/>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36" name="AutoShape 12" descr="data:image/jpeg;base64,/9j/4AAQSkZJRgABAQAAAQABAAD/2wBDAAkGBwgHBgkIBwgKCgkLDRYPDQwMDRsUFRAWIB0iIiAdHx8kKDQsJCYxJx8fLT0tMTU3Ojo6Iys/RD84QzQ5Ojf/2wBDAQoKCg0MDRoPDxo3JR8lNzc3Nzc3Nzc3Nzc3Nzc3Nzc3Nzc3Nzc3Nzc3Nzc3Nzc3Nzc3Nzc3Nzc3Nzc3Nzc3Nzf/wAARCACYAKoDASIAAhEBAxEB/8QAGgAAAgMBAQAAAAAAAAAAAAAAAwQAAQIFBv/EADYQAAEEAQMBBwIEBQQDAAAAAAEAAgMRIQQSMUEFEyJRYXGRMoFSobHwFCMkQuEzQ2KScsHx/8QAGQEBAQADAQAAAAAAAAAAAAAAAAECAwQF/8QAIhEBAAICAgIDAAMAAAAAAAAAAAECAxEEIRJBEzEyBVFh/9oADAMBAAIRAxEAPwDwb5dPIWb5XsezFgcIrJNPsLf4twDuSGc4ryXL1PhneOPEhSTiJwa5xzzgYXJNrenpRx8XjFpl6bs/UaWINgile8ucasHn9hdEujYSwhxt24ry+hJbrYck+JvPuvRy/wCsVqyZbRTcNPIxVxzGvZtupwAG/JW2zP4G1o5NN6pRimo77u2iA04uAJ9KPof0XL82S0625zzXlzqceMqHWQx24uDiACQ0g4N0fKsFc8aWSWTbqHNO4OBeXfXbceHgUc/Zakl0UMjpRvkmc0loBLQQNuPgD3U8Nz32ro6bUvnlaIwAzcQRV2Mi79wPldGOiLaQR5hclnfakFrQ6OPcQ0jALaIB+xo/ddLSxdzHtxdknaKFnyCwvWPQecLYys+EABcWYHvHf+R/VdvljCPwjP3/AGSuJqMTPr8RXs4u6w1yyBhQgKs0rC2IzWVNqIG2Fl2EFUrWLVg2gshZApXtxyobCIvClj1WbKiDwutBGpfXmD+iVdE1znlzdxdwfLCd7RFagkjloKWAz/krlnqZe1jrFsdTOkO2eEgOwRmvUL1EwqT3C8pBtD2nN3fVeskyWn0XNl7pLTzI14o3jHNYS0LtbM0bdwseLc3Z4tpsDrV1n19E2yv/AKjB7WVucBfC5a216cJb+CDntkld3bR0Li4gbupPonIhp43tDA7USGhvAuhddMUKVuY2WMsdlrhRTETCzaIQ1jbJcAOfRXz2hjcGNLjwOaFrTHPmosDmgEXuFWsRQAtHeEvPm7KcYA2h5KRCjnLGee0+/P6Lk6xtaiQV1XZjbvayuM3WKzyuT2kK1b/XK9jD+Ia5K/ZawsArQW1Gm8crL1ArKICeVbSFtwCxtygIFHCwqBrB5VkoBV6q8eaulKHmivFdpj+aD/xSDpSyiQCPVdHtMf6Z90gBni/hc1v1O3r4NzijQkTy5rSR16L1xyyJ3/G/yC8mxgwV6qE3o9KemwfoFz37rbTHm1nxrMqZp3keKUuBNkEfvCZj07d124/dSNwDQPn1RoyTxhcm/wDXnisbQA6DhMxAIDKOLs+iaghkdw0N9SrGOZ+oQdhNYpGiiLrccMHLirjjiYQJDueeAESQ2+T0H5Ut04ZrETZDUG3ugG8BcTtIf1bvYLtaYgxkbg6nG66LjdqY1jvYL0cX5hjJTapShJPClrYiip0WrVEhEZq1e1WACoRSKzWVHcKEKAIIHYV36D4VFTaiPJaqB2oDBGQDf9yC3szUXxH/ANv8J5mXNrz/APSsPp58YHi47xab0iZ26sfJvjr4wWZ2VqSf9v8A7f4Xd02ne3SwxOLdzGiyDhKsNbXNksAWfH1P7CPDt31vDm/2eI9PNYfDXWjLyL5I1J2PTgfU8I7WQMq3Xd1Ru6ScLHSNwBt5A2nJ+6cjZIQAWFoIF26vyCRhxx6aNyZjlAaSxm0DgnH5IjJHu2udbWjLqxxX7+yDDpjXik2g87GgfnyndM1kTmgNNknJN0tsREI3DG52dlNJGXigftyUyxze/c12WSAixzYVfVj1B+MozGgEmsnlJpFvs2rS6caeMtb9IJ2+2TR+Vy+121qvdoXbAXJ7YZczHV0q1nEajUI5lUtBthVS2cUqjFYWTSJ0WaForPCi1tU2oMqgVCCFAghUUV36IPLNNbSBwUyIg4nxOHscIMSajCx0osMVCt78+yYZE07bc/Hk4591iMcI7MUmjZmEBgAANe9o0RcJA4HGbF4KCxMMTUJswy0dgQWI8augwxMMS7EwwIgo4SPajL027qHBPBK9pC9I73Co4u1VtBRKpVVlBjaFW1ErCo0EA6IUq1tRAIhZ2opGFmkVmlVBb2qqRHmIgmo0tGE0xRkYj6I7eiXYjt4CIZjKZYlY0yxA0xMMS0fRMxohiNMNS7Ew1UFArlK9oH+mf61+qYtJ9oOtoYPOyg5hVEIjghnmhZQVRVUqJs5PwskA9EG8dVW5vn+SoNrhTKCnPb1v4Kzvb6/BWiMdPhZKCbm+aq2/iHyqNKr/AHSDzcaZYlWNFYFJmNvqVGRmNHbwgRt9SjtGOUQxHwEwwpeOqCYYgaiTLClGFHY5ENsOEZpSzDjOFoy1gcqhh0gaElKHyv8ACCXHhb3FxyR7+SxPKIozHG7xuHjd5eiATzHFz4n+Q4CUe7dd+f2VuKyaQZVgqioCg1ahOFncFTigs8LDlN3RZe4UioCDyqWQbK0iPORpqPouXDrYfxgH1wnop2Gqc0+xUZHo0dowUrHK38QR2zNr6giGYzgeyOxIt1MYx3jflEGqZwyz9kHRY4DlFEzWrkiaV58LQPUlFYHE/wAx1ojoicvODhFY6hlIxu6BGaSqGHuIZubgVaWL7tPwxd/F3QIDnMx82ubKDHI5jgQ5pogoKJVOxSsFVJwoKVE0sEoM0wjFkgUgPayXLzfa3bk0UvdaWhQsuOUHSdtyOcO9e6z62CtN83j6d+LgZMld7iHpy4Wqc7CQi17JOuCLvoUdsofkEFWmat/qWnNxsmL9QYaVreEuXYVbvVbXO81/CgnhEZomWPAuk2BGZBlUc9mib+H8kwzQsx4fyT7Ys8I7IwOiBaDRsbwwD7J5sLa4HwrbhXuQZIDcNwsgknlW/Kww+JA1HhEukFpwtgohoXJoy5pIdH+hyD82Em6VzzueST5lNaXUdxMC4bmEFr2+bSh9o6buHtkjduhlsxvHX09COoUT6A3LJdeEMkjlVuyirLspPWxGWMht2Uw5yrdikV5XtHs+YODw0ki8pBsZa7xNIPmvcFrXDICXm0kMn1RNrzpaLY/6ejx+dNNRaHnNPJbiOCegXR0fftcC4ENvr1XQi0kDbeyIC+MdEURgcBaa8fvcy3Z/5TzrNYqtg3AXhVuC0HNDTR+UOx5LriXkDd00IjWtAUUWY0KVgKKINhSuqiiDJWG/WoooDtW1FFUZLs8I8c7mxPh+qJ9FzDwa6+h9VFFBy5ZnaZ5bqWHuv7ZRkffyWyQctNgqKKb70xie9MOsFZsnhRRVksHzWJ2ukYWNNX1UURQmnUsG0BhA8wiB8pFloHsoopoYcSVSiiI//9k="/>
          <p:cNvSpPr>
            <a:spLocks noChangeAspect="1" noChangeArrowheads="1"/>
          </p:cNvSpPr>
          <p:nvPr/>
        </p:nvSpPr>
        <p:spPr bwMode="auto">
          <a:xfrm>
            <a:off x="0" y="-515938"/>
            <a:ext cx="1181100" cy="1057276"/>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40" name="AutoShape 16" descr="data:image/jpeg;base64,/9j/4AAQSkZJRgABAQAAAQABAAD/2wBDAAkGBwgHBgkIBwgKCgkLDRYPDQwMDRsUFRAWIB0iIiAdHx8kKDQsJCYxJx8fLT0tMTU3Ojo6Iys/RD84QzQ5Ojf/2wBDAQoKCg0MDRoPDxo3JR8lNzc3Nzc3Nzc3Nzc3Nzc3Nzc3Nzc3Nzc3Nzc3Nzc3Nzc3Nzc3Nzc3Nzc3Nzc3Nzc3Nzf/wAARCACRAIYDASIAAhEBAxEB/8QAGwABAAIDAQEAAAAAAAAAAAAAAAUGAgMEAQf/xAA+EAABAwIEAgYFCgUFAAAAAAABAAIDBBEFEiExE0EUUWFxgZEGIiMyoRUkM0JSkrHB0eEWU2Jy8DVDRFST/8QAGgEBAAMBAQEAAAAAAAAAAAAAAAECBAMFBv/EACoRAAICAQIFAwMFAAAAAAAAAAABAgMRMUEEBRITUSFhoRQicTIzQlKR/9oADAMBAAIRAxEAPwD7giIgCItVRLwYXP6hp2qspKKbYXq8GxC5o3IUI+rmldZzyG9Q0WNh1XK8mXN4fxjk0Lh3uybMjBu9vmsOkQ/zG+ag3u5WF+5aHPOuqzz51JaQ+S8eGzuWMVMB2lYfFZCWM7Pb5qrSuIGhWyB5I1sVEOdSk8OHyWfCJbloBuigI5TcjUHlYrKLEJo52sc+7bi91sr5rXJpSWMnJ8NLZk8i8BXq9UzhERAEREAREQBceJn5qe8LsUTiMz3SOiv6oIOyx8dYoUSzv6HSqOZo4R747lsI00XrGHexWZY7kx1u4r5eFU8aG5yRzuBN7rTlOvcul7JD7sbz3NK0iOYHWKTUfYK5WU2f1LxkvJqkbcLKFtkcyYf7Mn3CkbZQdY3jT7JSNNqf6WWcl5NzWm5PatTh7cHtW5rjsWu+6VqqDa2nwXZwlHEmtCmclmbsslHYPUSzscJSDltYqRX11FitrU0ebKPS8BERdSoREQBERAeOcGi5Wvhxl2chpd12XtQbQvOmgJ1K5Gmfk2O39xVZY3RaKydoyjYBeEsG9lFyYjHHMIZJGCQ3sC13Lfl2HyWySofG/I8sB6sp1/y4ULC2J6fc7y9g6lgZmAX0UPLiTWPMb3Ma/KXEGN1wBa5t4jzWbukFpI4Wg+yVDklsWUPckjUM7EEzF8+rPSWvgqJogyA8N5b7h5G3WtQ9K629y2nA7WHT4rC+YU5xh/4bVy61rPofR+JG7f8ABH8Fw1t5L5/D6VzSuDWimzbW/wAK7B6Q1IbmDIfunT4p9fRuvgr9BbsXFrmQm8YAB3AC7BsvndJ6T1k2IQQPbBkkkDfdI596+hjYLXRdC2OYaGfiKJ0tKR6iIu5nCIiAIiIDVVC9PICL3aRa9r6LipKniuynQ9XgD+YXdOA6F4N7FpBt3KuHEYYocxgnbC71muDgTxLE5LHW9vDtRkol5aCmkfxJIbuvfMSdN/1PmksEb3l7m3d2lc1K+OrjlfIyWnkidlkie4Exm19xcHQ3vruuKPG/m0c7MPrHUJAy1IDXZmnQOyh2a22tu1CTqkw+lMnE4Zzj6xcbn49y3ciOS2POtrrV1lQ16FkfNMb/ANUq+VpnaeKgKutbTTNqHh00AZezNS3S97czt8VOY/Y4pWNdYgyuBB71XqmmNQwQxRuYWmwOciw7D3L5iEY9x9Wh9R93aXTqdrMep5WwNihnk44NyGfRWH1gdutTNLO18IAfmcADa+oHxVZpMMn4ji/N659tcAcSwsM2uuinoXua03iDLcgb3Vb41RWIHKtTb+4QxtlxOgDy4DpsJGXe+cW8OR719oC+LUUcs+K0DIXAHpkBN/siRpcPIFfaQV6/K/2n+TzOarFq/AREXpnlhERAEREBjL9G7uKr8+DGdrWCcNjHrtGTUS2IDr32sdvirBL9G7uKiKzEoqAQtlZI4Sn3mAHIBYEnXbUba9ihkozpaN7I6k1T2vkqXXk4YLQBlDbC/YN1B12B4jPhAw0TUoMURigrSXh7BawJYCNdB9bleylHY/Rim6S9tS2MPY23R3lzs9spAAJIPWsflyh6c6iMjmTNdkJfE5rC617B5GUmx2umCcnW1rmQRtebua0AkczZeM7r9nWuOixjD8RLhQ1UcrgM1m82nZwvuO0aL2txOiw4x9OqWQ8ZxZGHbvcBcgeF0ehKKzivopU1dfPNHVRMZI4uALSTquaP0MqRYOrY7c/UKs9VjWF01PDNNWxCKd4ZE4OuHPOmXTnfS26xmxvDqerFJNVNbLmDSNSGk7AnYE8gbXuFifAUN5wblzC9JJMh4vQ99hmrW/8An+66P4QYW2krXnuZ+66qf0qwqpp55oZKhzIoTPY0sgL4xoXMBaM4Gnu33HWFvPpBS8NknBqiwwtmcRCRw2OvlLgdRex5ctbKFwHDrYq+Ov8AJy4d6K0dJWwz8WaR7Htc3MRa4I7FcwoLDavpjGS8GSF2cNdHJa7TvyJG1jvzU8tdVUa1iKwZbbZ2PM3kIiLocgiIgCIiAxk9w9yr2MYWMTZTvMcTjCCWcQXs67SHDyKsT/dPcuGPWPKeYsUwSiEnixD5IipjR5nwvpw0RytJeGPaXHWwtZunPVcOK09bUvqKCKhqCJa4TNnOXhBmQc8173BGytLomEWGZuubQ9S0vgALsksjQbk5Ttvt4lCSq4RT1kuMYbVS0dTTx02FOp5ROzLaRzoyADqDbK7UXGu66vSGgnrcVwboz6mJkc8jpJoLAsHDcBckEAE6KcdCbuLZXm/Xa3P9vJa4oHhzrVEmt79/j+CjHoSVrHsOFDh+HUuH01VOflWKpkcxjpCfa55HuPaST+C3U4qqTEsUaMOqJG1dUx8cjcuS3CY0kknSxadLXU+xjm3D5C8nmdFmACNQowSU3AMCrcOwrJLBPNNJhojY2WW7oJLWdGLusGuNjpzB7FKfJ2IuZKxscUbamhigcXyXMTmh4Og0N841BVhbqNVkdeSnBByYTBNExpqhE2d8gc9sRJa3YWBIBO3UrAoxg9rH/cFJoVYREUkBERAEREB44XBCjYJRs7fy/FSLyA0kqvNqZGBrpYmyNGocBc2VZTUdS8IuWhK9Ijtqx7bW5aarW2pglj4jHEstckgiw8VyR1cWcsDHDKDa3O9liaiKGE8SqkbHqDxLEdlyqq2L3LduXg6mTQPF2uBFs1+VlgKmmBJEsYsdbOHZ+o81ofMwxFvSQDm94t5dS0uZGGhrKiIWbZ14AbnTUnwKdyPknol4O10sYa1xILXaBw1Gg614ZoGNJL2gbbrikkjfI4NqgIzZrYwzRuhFh5/kvZZ4nOid0lzA3dobo4ix/AHzR2R8jol4JJoY4AtsWnYr2wI2XC2rjjke8mRwcdjs0DqWAxUSMc6Bl8oN9VV2wRPbkySYPaMsAPW1Uiq1TVVRUVdOZCI2F4JbzJ6lZVeEupZKWRcWERFc5hERAEREB4/3T3KAdSPy3jdlPLRTzxmaR1iyjeII38KYAOHbuFWUVLUvCWDi4coB4jR2Fo5dvio/EIXukZI2Hi2jeMuaxBNrEX05fFWDNG7mb9axLWn6zd1y7K8nVXMpFRS1kmGR0oglNRHK55eSCDcOO99SS4eI6tVvmgqY8MpzDCX1McjzluByeG3PVchW10I2ysNu0LAwD7DfgodOdye6U6jwp0cLKKePPStk4ucuuHaag9peS7yWU+Fz5YxTxRZaR5lpsz7WdfS2htoXN32KtZgA2a0eS9bGARq246kVHuR3SPyucDwxrbmOa9FNO9j23tcWDgOakAGDd48FiXxt2JPerKlLUjus0UNE2GqilkcXuaRqTr3lWRQ1K11RKOG20YPrO/JTK6qKWhylLLCIikqEREAREQBapqeKcASsDrbHYjuK2ogI2XC/5E72jqcM37rllo8SYfZiKUdjy0/H9VOIhOSumPE726E7we39Vg6PE/8ApSX/ALm/qrKiDJVzDix/4bvvs/VZNo8WeB83Y0f1SD8lZkU5GSuswrE3n2ksEY7CXH8l1U+Bta7NVVD5/wCm2Vvw1+KmEUZIMY42RtDY2hrRsByWSIgCIiAIiIAiIgCIiAIiIAiIgCIiAIiIAiIgCIiAIiID/9k="/>
          <p:cNvSpPr>
            <a:spLocks noChangeAspect="1" noChangeArrowheads="1"/>
          </p:cNvSpPr>
          <p:nvPr/>
        </p:nvSpPr>
        <p:spPr bwMode="auto">
          <a:xfrm>
            <a:off x="0" y="-503238"/>
            <a:ext cx="981075" cy="1057276"/>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2054" name="AutoShape 6" descr="data:image/jpeg;base64,/9j/4AAQSkZJRgABAQAAAQABAAD/2wBDAAkGBwgHBgkIBwgKCgkLDRYPDQwMDRsUFRAWIB0iIiAdHx8kKDQsJCYxJx8fLT0tMTU3Ojo6Iys/RD84QzQ5Ojf/2wBDAQoKCg0MDRoPDxo3JR8lNzc3Nzc3Nzc3Nzc3Nzc3Nzc3Nzc3Nzc3Nzc3Nzc3Nzc3Nzc3Nzc3Nzc3Nzc3Nzc3Nzf/wAARCAB0AN8DASIAAhEBAxEB/8QAHAAAAQUBAQEAAAAAAAAAAAAABQADBAYHAQII/8QAQBAAAgEDAgMFBgQDBwMFAQAAAQIDAAQRBSEGEjETQVFhcQcUIoGRsSMyocFCUtEVJDNicuHwFpKyNEOCo9Lx/8QAGQEAAgMBAAAAAAAAAAAAAAAAAAIBAwQF/8QAKREAAgIBBAEEAQQDAAAAAAAAAAECAxEEEiExEwUiQVGRFTJhoTOB8P/aAAwDAQACEQMRAD8A3GlXCcVGmnOSqFQF/M53A8vM1DAfeVIxl2CjzNNNcrj4UdvQY+9RVDs2R8P+d92P9K9dih3bLnxY1GQHPe2/kjXyaXf9Aa6Lo98YI/yOD98U12cY/wDbT6V5ltopEZeXkyMcyYBHpRlgSxdRD85KZ/nGB9elPAgjIod2ZXeN2HkTkfrSRmjI5SIyT6of6UKQBKlTMM4fII5XA3XP/MinhTAKlSpUAKlXKROKAO0qYmvLeAhZp4oyegdwM/WmH1fToziTULRd8bzqN/rS7o/ZOGTqVC9S1/TdNtluLm5QxswUGM82SfSn7DVLLUU5rG6imA6hW3HqKN8c4yGGTaVKlTECpUq4TigCDrOs6dolobrVLqO3hG2X6k+AHU1n917bOHIZXSCx1S4VTjtFiRFPoGcH6gVWvblqpl1eKzVmKwocjOw2Gfrn9KyW4KBByBtxhs+NQBvsPtx4bd1E1hqsIJ/N2UbAeZw+f0qzaP7ReEtXfs7TWYFkzgR3GYWJxnYOBmvlQGj2hxK720UgHLIAH5u9Xfmb/wCuM/8AdQB9bK6soZSCD0Ir1WDx6zqHCmlx3Wn3Hu7pGrS24+KGRyodxy9wLSHcYOMb7Vp/APGdpxhpJuYY+wuojy3FuTnkbuIPep339fCgA/cyHKwqfifOSP4V8fXu/wD5Q9rntLs21ty4hx2zfybZCjzOQfIetdvLxLWPUr2TBW2XGD4KnN92xVOXiH/png+K/vh2upXzNKImO7yP8WCe5VGB6AeNJKWC6qmVjxFZfReLm5t7OBprmaOGJASzyMFAHmTVVv8A2k8NWbFUvDcsNvwELj64xWOa3q9/rs5m1W6kuDn4Y8lY0/0r0H3qByJ3Iv0rO71ng7tPoTxmyRrT+1zSg2BY3TDJ3GP3NOwe1nRmwJoLmPz7PP2zWP8AwD+FR8qWw7qjzs0/odJv+k8b8Pas6x22owpI3SOYlGPkM99HJw7R/gsA+PhJ3U+R8RXzNsRgjIq38G8a3WhsYLuW4ubNmXEbHm5B3kEnI9OnWpjfl4Zk1Xojrjuqef4NltLj3hMp+HPE2CrHPK38p8j+9E7aZZ4g426gqeqkdQap15f9jc2ms6eWns50Cz9kObMfdIB1JX+tWBZ1hYXSsDBIAJSOg7g48u4+WDtitMWcKcHFheuZHjXGYAZOMeOaqGvcSntHttPdez5N5l8T4HwpLro1RzIiEJTeEF9V4isdPEihxNMgyY0PT1PQVUNR4h1HUC3LK0MYYlRC5XA6bnbPf9aHOgSMPKFC7c7MemPE9/QUFu+JHiVk00OCV5RITjH9f9q5U9Tbc8RN1enjHssUdjJOpe7lEJxnMp3YYzgDrivM2mXCLIyKs6L07M8zYx4A95/bwqivfXbTNI9y5Y7sSfv41Ltdav7bBim5iOhPUfOq3TPPZdswWVbVVISWL4xkAMuM+O1Qole3v1urJ5LOWE8yYGVxvtv3Hf607bcWC5SOO/hRiu3MwznbG+1TZo4buMG3TJcYAj3A/eki5QfIso5RbeE+LRq0zWOoolvfqMoAfhmXxXPf12/4LZmsbuYJTH+EzQ3UBzBJnDIw7vT+taRwvxFaa9ac0LEXEar28bLgo3f6jIO4rraXUeRYZhuq28oOUzeXENpbS3NzIscMKNJJI5wFUDJJPcKeqLqlsl7p9xayoHSaJkK5xnIrYUHy3xvrkesa9d3ETs4ZznbpvtVZdgcAnptR3iOxuLLUJ7edlV43IeNekZ6429ah2UrLazI8sQ/lEllFN+p+JflUIEuAWQRtnFWTQXivL1IAxRHIjU4yUyFQbehY+QFV+Tm5yQF+QxXq3lSOUFnmtpAMpLCdwfTr8wakC8e0G9D2saJy8szlzynbBZmA+Xwj/wCNXH2BWjobi4Of8Mg+eSMfascvL65vXHvMxnAOz8uCc+NfQ/sVtFi4YNyvSZgFOOoGf3J+lQwC3ECmTTOJLRcl+TtVA6lTGP3U1jPFWpNqGqKvOGgtY0iiHcMAcx9SxP0FbZxar6dLFrcac8UaGC8QnYwk5yfQ/TOegNYvxnp8OnXT31uzS2cpHKyjJXuGfsfP1FZ7oyxwd30eyuE25vH/AHICPfmvJbbpmobaovN8MTEeZApttWb+GJR6ms6pn9Hfl6lpl1L+iZz56KPnXhrlE/OyZ9aFXF1JO5YnAO2F2xTAO9XR0/2c2z1V59i/IfN1AowZAD4ZzTC6gDKE7MYLAAjqKEA+FS7NCbmHbbnBqfDGKbF/Ur7ZKK4NL4F4om0vVNN0y5bFpLcshY/wl8YHpzf+RrZTc22biKUjs4V/HYj4FB7ifTfHdt4isH0Cwe1ubfVLhgjq/wDdIiMtJJvykDvPeMDbAPcK1rhvh/Up40m4gZBGjCSG0C7qfF9zvnfG58T3U9WcHM9UVbvlKI9rWovDpFja5kDzQKzncHGBsfX9qriWwZGd1ZEXuBG58Pv9KNcS5bVZOYHIUKB3coH+5oDr94bDQ8JnMjnB8xgD7muPqpuy1r/RXTHEV/JVdc1Frq4aCJisCkqcfxGhXiygAd3rXpgScEksTnaus2DgADHzrTGKgkkaIvJ4VTjJY5PcAK6Y1bo3Mw6kbEeFcHKzfl38cdK5kg4z8abg+I86ZJsJPBxSxY9qCTRDSNRnsrlIw/4ZbGB086gSOxwx6kV5hY+8REdVcYPeKmUdy5KnLHBousRKkKXCO2Z/iw3UfOhvBl22l8WqC/wXOI8Y/mI3/wC7FELyRHs7NGP+FEOcnuNV2ZjbcR2klyCio68w8FVgxz8qzaZtMrsSaN0ztmqdxNx7Z6WXgskN3cqcfCPgB9e+nfaRqb2GhLDbyMk1zIEBU4IUbt/T51l1hbRXErJcyiJFRmDE4y2Dyj64+Wa7jTaycmdu2W0qfEt1dX19PPciWMsxPIIiFXPyH61WZMBsbEjyxWxpo9tPNyG8bkIyDzBjgMw/8Vz9KjQcL291fWkV2S0M9s9w2FAZFx8O5z1JH0NK2orLY0LW3hIyMOeb4lPrUyS5V7ZYSgbO+WUZX0I3rR772d6dcH+5zNAxA5VZSAT07sj9KB33Ac0Lt/Zt/BcmN+SSG5wpBGxw3Q7+lLXZGazEvmnB4lwDuFOEtQ1e5RILRnIkVXU9ApPU+Rwd/KvpfhnRIeH9Ii0+CR5URmYu/Ukn7Dp8vGs49jGuwxc2jXQaOVstB2h3x1Kg947xWuDpTIQZvUElpMhAIMbDB79qxC6s4bL3pII1e1YHtLdhkAd+BjcY+lbowypFYjrweC9doyQyscVEjVpXhtFG1Lhftla60N1nt9+aLn5mj8s//rB9aBSWhgJS4R45B/CwKn9avE8dtcTi4QNBdDYPG/Zv8iOvzrj3WpD4GvYriIDHZXtsj/qBmq22dKNcUUN7fccp2PTJrggXOGcfSroeyY/jaJo7+JjLxfaup2cZHYaPo0J68zq8x/WjcyHXHPC/srGm6dcXzrHY2rzvnqq7D1PQVabDS7XTJUSVU1DVMZEETZSLzY9w/wCAU+Zb2eMreahJ2BP+HAqwR49RufrTlm8UEYgsI1iiHeq9fr9zvUYyM8pYL1wFYRnWYrm6k941HDGWbGFjHciDuA7/ABPpgacOlZ/7OYv7yW64QmtBHSrYnI1Em5me6w8ra1cGQb9qwG3Reg/TFV7i5XmtIs5ZIWOw8O+r1xjbRxpHeLypJnkP+bbY/pVN1Rg+l3HOw+H4h5Vw7oOu42UvdApStiQkDJI28qbY/CQObr8WFPWnWjDLkbZ6UwFk5znIAOMePfiuioqXIvkcVg8GaNRhy0bdfjUqPqRiuRs8hfBBLY3ByMVwc2cFzjpgd9eH06HdYiYCW5mMZwCfT50yUVwLmcuR+RHHKuPhGy432onoFg9xeRyEfhxnbPeaF9pNbRoWid+UkERoXSQ42yebmjJOd8MNx+UCrTpF5DbxiC6trnTZn3Vb2IpzZ7wxGCOv771nv3qD28oZSi+PkI3LmM9owDKMAKT13oMEutR4k0/tt5J542IjGyqZB1+hqZqGoWsefx1um7oYPjLHw2q2+zjRHeM65qkI96k/wQekYxuR9s+vcaq0tbbFtlhHvjc6Jc6gi6xeyRi3TASPIALY3JwfKq/7twWzLGt/OjZ+HmYjfp3rVvm0ewu7ue5nt+eSVsljI2/0OPCo0vD2iCQJLEkbMMhTKckfPzroeZfbOdKlvlpAD/pfR7iNvc9Y+LuEnKR+1N2Wgaro07y2XuF7HKvKyyOyHl8u79aLXfB+ny27R28hSNsMANwcdDtigNxwvq1tKW03UipzuAx+x/rTOzcsbvyLGra87fwTG1UWMnaX2jXlqyHIeH8SPI8SOm9ALa+sfcVhuwQ7B8uQCvOxHxHv2GR4VPTUuJdLDe9xCdQRjmTr47j+tNXuraFqiAanYG2l3Pagcp+o6/rRXFQzhfgm2UrGtzzj7AUdj2d3b3ulTrzI/Oqc3NyYJxv9OtbxoN8+o6Ra3cqckkqZZfA5wftWJQ6DNDcrd6JeLcQ5AZR+YDvBxsfTatw0eD3bSrSHGOSJQfXFXbk+mRWmnhkusa4tj5NTuBjpI33rZO7esm46j5dXuf8AVmokbdM/cUW5XeorTTLsHOPA4b71Nuhuaguu/SqzqRb+Be8tjeOMn0P9a6bqX+AIn+lc/emTtXrFAzkx1S0rZkYuf8xzROxABG1DohuKKWI+IUfJVJmoezqPAmbwTH61eKqHs9TFlO3iQPvVvqyPRyrXmbK3xm0Is7dHP4xl5owPIHJ/X7VS5bWO4ja3LMEKHJHUUd40aca3ArgNG9swgAO+Qw58/VPpQhSMkDrgdDsTXF1sm7s/Rs06xBFQ1S2WynMaTc55sHbHdQufCvzAkeYNFNeUx6gXkwA3Tz3oS2cliMjOwrTRnamybMPg8I4Hd16YOcU7zAKG2KnY56031VjjlXvNera2N9cRwRKOXI7utWzwlkWMn0F+H7MXN1JLMrC2RcFSNpM9x8quOjapGl5DoWvQ++aZeNi2aYc5gcYwh2zy9MHOQe/pgesaQ2qxRgKoOx8aNcIaHNf63DrM55bWz50gT+dzsW9Nz81HhWWiyc7uOib8bcvsP2PA+jWdx2iRySJjaKV+ZRv9T8yaPT4t7RggVQq4UAYAqRQrXpeWFIvhJc7gy8m3r866ckoxbRhy2+SBL26lfd0ibH5udiN/pUSezW9De/6dzsEKc8cmSVIYHA7hhm/T5ckicZeMXall5gYZw+5Oeh9f1qXbzOkWPeMszfAJ4ihxjpv1rGslnAFutMtYLuKSK8uLaVFXkTGEyFKrlRgHHMTjxqOYtRigX3e/94aBOzZW5T2h5/zNnfIT/MMnrRqa7lKs7JG/QqYZObPj3ZGP3HnQi4vNPf8ADnUwur5HNGUOR3g436daHJ/JOMDQ1W4gWT3+xmVEiV3kjXPMS2CoQZzgEE4J6kDJBofqlppV8n4qIjuzLseQkjII8Ccg0SKThD7td9qFGOSY82ceLDf/AIaD6nBbO0bTWPLhxKTBuA4PXA6/7kb08XjrgSST7G+GeHLi0122ezuCYDKA6+C9+3T6fStiXoKp3BoS4uO3jYMgUsD59P3q5CtVbbWWV4S6PNZj7Qo+XVpTj8wU/oK0/FUb2i2RPY3P8LDkJ8D3f88qaXRfpv8AJgyq6HWoEnfRO9iZWOaHSIc1VuR1/HNEcg16TpXSjeBrqqR3U25C+Oeeh+Eb0VsFy4oZApzRvS4izg9F8aXKIdcmaxwJHyaSzd7Pj6CrJQzh22NrpMEbjDEcxHhmidXR6OPY8yYI13RYdVWGRy6XFuWaF0flwSMEN4qdtj4A91UW+i7OVVCkSRtyspHTetQIyKB6/oKX4M9uVS5xglhs/rWLV6Z2LdHsspt28My/ijT5p4hLCnM0R3Geo8qqqgHBywK7YG29aNNDJATb3S4ZdiG65oXdaFZXE3NImMjchsVhpv8AH7JGuUd3KKVIrSyKqEux7utWnQdMltF7ecFSV2A7/wClEoLCy05SUjVB3bZJ9fCvDTyXF0La0iNzdSbQ26Hbu+JvBfEnwqbLpW+2KBRUVlky006TVtRjtIDybhnYHZFGMnHj3CtPsrWKytIraBeWKJAiDyFRNE0qHS7JIUAaXH4khAy7d/yokK6Wmo8UeezFbY5s43SqNxNxNY2+rPaSyTIYRgkRLInzHWrw5wM1gGqcQ6ZPqtw1929rL2pbmfZTv57EehrQ4qXDMtkpxWYmhWmsWF68bWs9hKRgj80DlvQ9cjA8NqMtCYLPKvPGCu2cygdfDP71QdLu0v1EszWc4P5gF5GY5znI2O58u6i2qBLO257SS6s3IyvKcxk9MZXOxOO6qnp18MhaiXyibKqSSo3Pbt2xZe0jJjc7dw2329agKZ0xFI9zlsArPGJU8CCQAeu2d+ooN/amrTIpE2n6ihClopgOcbdNsdMDP715TiGODla5tb+yDMTmFu0i89m/XHj51VKiaL43wffAUDIHMiRK+AGHu7cpbOM/C22PPyHfUJ9QCSLCsqu+PyTAozeG+MetNG/0jUWyJ7WQs+QGj7NwMbDfvB768raiI5VpJYgpPZPhlNI4tdjbk1lGj8Ex/wBwklMRjLPjB/551ZKGcO24tdHtowvLlOYjzO/70TrXBYiIKomqWEOpWclrcDKOOveD41LpU5KbTyjE+I9GuNLuWgvoyYyfgnA+Fh51XZ7Fh8URJU9K+hb2yt76FobqJZIz3EdPSqVqXs5gZ2k0u6aAnfkbpn7fpVEqvo7Om9TjjbaZKbeb+Q16S1nY45av0nAmvKSFkhYeOx/cfanLb2faxIQJ7qOJT4Y/oaTZI2vXaXGclMgs1jw0z+g/2q/cEcOy3UqX15GY7aMgxxkbufE+VHdE4F07TnE05N1OP4nzj71alUKoUAADuAqyFeOWc3VeoeROFawjortKq1rula3da9Z3VhqHY2aBQ6c5HKQ2WPL0bI23q45RZc1w4oOthrQD51lGJRgmbRcBiQeY774GQN+/fNdaz10kY1WzAzn/ANEc+n56AJOpaXZ6lHyXcIfwYbMPQ0Fk4Ot+fMNzIoHRWAIqe1rrxV0OpWoJ5SkiW3KR15gQSQe7epum297Aje/3i3MhOxWIIAPQVVOmufMkNGco9MqWqcCXVy0XuerGEb9szw85bpgL0x370d4Y4asuHbZkt1Mk8pzNcSbvIf6eVHaVEKYQ/aiZTlLtnK7SpVaIcPSsh489ld5fTzXmgSRN2m7W8h5TnyPQ/OtfpUAfJ1qmr8E6mX1fR54NwGEsR5HHXZgcfQnr0NFNS4/e7uVms7b3WNlPPCGyAcdFO1fTM8Ec8ZjmjSRD1V1yDVK1v2T8I6s0kgsDZTuMdpZuYwD48v5c/KoB4faMOPFomcveW4kYgDm2OMY37t/PeptrxFbtEIYbyaPmBDqz5DbeDdP96s2s+wi+iZ5ND1mKUfwx3UZRvTmXIP0FUnWPZ3xfo5Yz6LcTxg4EloBMp88LuB6gUykxHVF9cBGe4t5+VJIraVFUDK80bEAfeiPC0Es2p2ltp73cYlmCMueZACd8fKs8khv7N+Sa3uYGPc8TL9xWyexDQLx7j+1b4OIY1ITnTlJc7eG+BmobTF2NdM2hFCgADAA2r1SpUFoqVKlQAsVzFKlQAsUsClSoA7SpUqAFXMUqVAHaVKlQAqVKlQAqVKlQAqVKlQAqVKlQAqVKlQBzApYpUqAPEkEMv+LEj/6lBr0iIihUUKo6ADApUqAPVKlSoA//2Q=="/>
          <p:cNvSpPr>
            <a:spLocks noChangeAspect="1" noChangeArrowheads="1"/>
          </p:cNvSpPr>
          <p:nvPr/>
        </p:nvSpPr>
        <p:spPr bwMode="auto">
          <a:xfrm>
            <a:off x="0" y="-342900"/>
            <a:ext cx="1362075" cy="71437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5" name="44 Rectángulo redondeado"/>
          <p:cNvSpPr/>
          <p:nvPr/>
        </p:nvSpPr>
        <p:spPr>
          <a:xfrm>
            <a:off x="214282" y="142852"/>
            <a:ext cx="8715436" cy="6572296"/>
          </a:xfrm>
          <a:prstGeom prst="roundRect">
            <a:avLst/>
          </a:prstGeom>
          <a:noFill/>
          <a:ln w="762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kern="1200" dirty="0">
              <a:solidFill>
                <a:prstClr val="white"/>
              </a:solidFill>
              <a:latin typeface="Calibri"/>
              <a:ea typeface="+mn-ea"/>
              <a:cs typeface="+mn-cs"/>
            </a:endParaRPr>
          </a:p>
        </p:txBody>
      </p:sp>
      <p:sp>
        <p:nvSpPr>
          <p:cNvPr id="54" name="53 Rectángulo"/>
          <p:cNvSpPr/>
          <p:nvPr/>
        </p:nvSpPr>
        <p:spPr>
          <a:xfrm>
            <a:off x="3286116" y="214290"/>
            <a:ext cx="2714644"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E" sz="2800" b="1" cap="none" spc="0" dirty="0" smtClean="0">
                <a:ln w="11430"/>
                <a:solidFill>
                  <a:srgbClr val="FF0000"/>
                </a:solidFill>
                <a:effectLst>
                  <a:outerShdw blurRad="50800" dist="39000" dir="5460000" algn="tl">
                    <a:srgbClr val="000000">
                      <a:alpha val="38000"/>
                    </a:srgbClr>
                  </a:outerShdw>
                </a:effectLst>
              </a:rPr>
              <a:t>BLOCK CELL</a:t>
            </a:r>
            <a:endParaRPr lang="es-ES" sz="2800" b="1" cap="none" spc="0" dirty="0">
              <a:ln w="11430"/>
              <a:solidFill>
                <a:srgbClr val="FF0000"/>
              </a:solidFill>
              <a:effectLst>
                <a:outerShdw blurRad="50800" dist="39000" dir="5460000" algn="tl">
                  <a:srgbClr val="000000">
                    <a:alpha val="38000"/>
                  </a:srgbClr>
                </a:outerShdw>
              </a:effectLst>
            </a:endParaRPr>
          </a:p>
        </p:txBody>
      </p:sp>
      <p:cxnSp>
        <p:nvCxnSpPr>
          <p:cNvPr id="39" name="38 Conector recto"/>
          <p:cNvCxnSpPr/>
          <p:nvPr/>
        </p:nvCxnSpPr>
        <p:spPr>
          <a:xfrm flipV="1">
            <a:off x="2250262" y="428602"/>
            <a:ext cx="1250170" cy="1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39 Flecha abajo"/>
          <p:cNvSpPr/>
          <p:nvPr/>
        </p:nvSpPr>
        <p:spPr>
          <a:xfrm>
            <a:off x="2107386" y="428604"/>
            <a:ext cx="214314" cy="28575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0" name="49 Rectángulo redondeado"/>
          <p:cNvSpPr/>
          <p:nvPr/>
        </p:nvSpPr>
        <p:spPr>
          <a:xfrm>
            <a:off x="6643702" y="2571744"/>
            <a:ext cx="1928826" cy="150019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s-PE" sz="900" dirty="0" smtClean="0"/>
              <a:t>Muestras procedentes de líquidos y fluidos patológicos, liquido de derrames, pleural, peritoneal, contenido de un quiste, expectoración bronquial, liquido procedente del lavado de esófago, estómago, colon. Y las procedentes de cito punciones como por ejemplo la punción de médula ósea, la punción hepática</a:t>
            </a:r>
            <a:endParaRPr lang="es-PE" sz="900" dirty="0"/>
          </a:p>
        </p:txBody>
      </p:sp>
      <p:sp>
        <p:nvSpPr>
          <p:cNvPr id="51" name="50 Rectángulo redondeado"/>
          <p:cNvSpPr/>
          <p:nvPr/>
        </p:nvSpPr>
        <p:spPr>
          <a:xfrm>
            <a:off x="6715140" y="4214818"/>
            <a:ext cx="1928826" cy="785818"/>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just"/>
            <a:r>
              <a:rPr lang="es-PE" sz="900" dirty="0" smtClean="0"/>
              <a:t>Muestra procedentes de frotis legrados como por ejemplo el frotis vaginal y el cepillado bronquial.</a:t>
            </a:r>
          </a:p>
        </p:txBody>
      </p:sp>
      <p:cxnSp>
        <p:nvCxnSpPr>
          <p:cNvPr id="52" name="51 Conector recto de flecha"/>
          <p:cNvCxnSpPr/>
          <p:nvPr/>
        </p:nvCxnSpPr>
        <p:spPr>
          <a:xfrm flipH="1">
            <a:off x="8572528" y="3071810"/>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flipH="1">
            <a:off x="8572528" y="4643446"/>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a:off x="857224" y="3355974"/>
            <a:ext cx="285752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54 Conector recto de flecha"/>
          <p:cNvCxnSpPr/>
          <p:nvPr/>
        </p:nvCxnSpPr>
        <p:spPr>
          <a:xfrm rot="5400000">
            <a:off x="1536679" y="3249611"/>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p:nvPr/>
        </p:nvCxnSpPr>
        <p:spPr>
          <a:xfrm rot="5400000">
            <a:off x="750861" y="3463925"/>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rot="5400000">
            <a:off x="3608381" y="3463925"/>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6" name="65 Rectángulo redondeado"/>
          <p:cNvSpPr/>
          <p:nvPr/>
        </p:nvSpPr>
        <p:spPr>
          <a:xfrm>
            <a:off x="6786578" y="5286388"/>
            <a:ext cx="1857388" cy="428628"/>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s-PE" sz="900" dirty="0" smtClean="0"/>
              <a:t>Piezas operatorias.</a:t>
            </a:r>
            <a:endParaRPr lang="es-PE" sz="900" dirty="0"/>
          </a:p>
        </p:txBody>
      </p:sp>
      <p:cxnSp>
        <p:nvCxnSpPr>
          <p:cNvPr id="67" name="66 Conector recto de flecha"/>
          <p:cNvCxnSpPr/>
          <p:nvPr/>
        </p:nvCxnSpPr>
        <p:spPr>
          <a:xfrm flipH="1">
            <a:off x="8572528" y="5572140"/>
            <a:ext cx="21431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2"/>
          <p:cNvPicPr>
            <a:picLocks noChangeAspect="1" noChangeArrowheads="1"/>
          </p:cNvPicPr>
          <p:nvPr/>
        </p:nvPicPr>
        <p:blipFill>
          <a:blip r:embed="rId2"/>
          <a:srcRect l="55446" t="21454" r="11377" b="44589"/>
          <a:stretch>
            <a:fillRect/>
          </a:stretch>
        </p:blipFill>
        <p:spPr bwMode="auto">
          <a:xfrm>
            <a:off x="2428861" y="1214422"/>
            <a:ext cx="2233472" cy="1714512"/>
          </a:xfrm>
          <a:prstGeom prst="roundRect">
            <a:avLst/>
          </a:prstGeom>
          <a:ln>
            <a:noFill/>
          </a:ln>
          <a:effectLst>
            <a:outerShdw blurRad="292100" dist="139700" dir="2700000" algn="tl" rotWithShape="0">
              <a:srgbClr val="333333">
                <a:alpha val="65000"/>
              </a:srgbClr>
            </a:outerShdw>
          </a:effectLst>
        </p:spPr>
      </p:pic>
      <p:pic>
        <p:nvPicPr>
          <p:cNvPr id="36" name="Picture 6"/>
          <p:cNvPicPr>
            <a:picLocks noChangeAspect="1" noChangeArrowheads="1"/>
          </p:cNvPicPr>
          <p:nvPr/>
        </p:nvPicPr>
        <p:blipFill>
          <a:blip r:embed="rId3" cstate="print"/>
          <a:srcRect l="36084" t="14844" r="11181" b="32422"/>
          <a:stretch>
            <a:fillRect/>
          </a:stretch>
        </p:blipFill>
        <p:spPr bwMode="auto">
          <a:xfrm>
            <a:off x="4929190" y="1643050"/>
            <a:ext cx="1500197" cy="1125148"/>
          </a:xfrm>
          <a:prstGeom prst="roundRect">
            <a:avLst/>
          </a:prstGeom>
          <a:ln>
            <a:noFill/>
          </a:ln>
          <a:effectLst>
            <a:outerShdw blurRad="292100" dist="139700" dir="2700000" algn="tl" rotWithShape="0">
              <a:srgbClr val="333333">
                <a:alpha val="65000"/>
              </a:srgbClr>
            </a:outerShdw>
          </a:effectLst>
        </p:spPr>
      </p:pic>
      <p:pic>
        <p:nvPicPr>
          <p:cNvPr id="37" name="Picture 8"/>
          <p:cNvPicPr>
            <a:picLocks noChangeAspect="1" noChangeArrowheads="1"/>
          </p:cNvPicPr>
          <p:nvPr/>
        </p:nvPicPr>
        <p:blipFill>
          <a:blip r:embed="rId4"/>
          <a:srcRect l="35352" t="27539" r="22900" b="31445"/>
          <a:stretch>
            <a:fillRect/>
          </a:stretch>
        </p:blipFill>
        <p:spPr bwMode="auto">
          <a:xfrm>
            <a:off x="2500298" y="5143512"/>
            <a:ext cx="1714512" cy="1263325"/>
          </a:xfrm>
          <a:prstGeom prst="roundRect">
            <a:avLst/>
          </a:prstGeom>
          <a:ln>
            <a:noFill/>
          </a:ln>
          <a:effectLst>
            <a:outerShdw blurRad="292100" dist="139700" dir="2700000" algn="tl" rotWithShape="0">
              <a:srgbClr val="333333">
                <a:alpha val="65000"/>
              </a:srgbClr>
            </a:outerShdw>
          </a:effectLst>
        </p:spPr>
      </p:pic>
      <p:pic>
        <p:nvPicPr>
          <p:cNvPr id="38" name="Picture 3"/>
          <p:cNvPicPr>
            <a:picLocks noChangeAspect="1" noChangeArrowheads="1"/>
          </p:cNvPicPr>
          <p:nvPr/>
        </p:nvPicPr>
        <p:blipFill>
          <a:blip r:embed="rId5"/>
          <a:srcRect l="34619" t="14844" r="11181" b="39258"/>
          <a:stretch>
            <a:fillRect/>
          </a:stretch>
        </p:blipFill>
        <p:spPr bwMode="auto">
          <a:xfrm>
            <a:off x="4572000" y="3345128"/>
            <a:ext cx="1857388" cy="1226880"/>
          </a:xfrm>
          <a:prstGeom prst="roundRect">
            <a:avLst/>
          </a:prstGeom>
          <a:ln>
            <a:noFill/>
          </a:ln>
          <a:effectLst>
            <a:outerShdw blurRad="292100" dist="139700" dir="2700000" algn="tl" rotWithShape="0">
              <a:srgbClr val="333333">
                <a:alpha val="65000"/>
              </a:srgbClr>
            </a:outerShdw>
          </a:effectLst>
        </p:spPr>
      </p:pic>
      <p:pic>
        <p:nvPicPr>
          <p:cNvPr id="41" name="Picture 2"/>
          <p:cNvPicPr>
            <a:picLocks noChangeAspect="1" noChangeArrowheads="1"/>
          </p:cNvPicPr>
          <p:nvPr/>
        </p:nvPicPr>
        <p:blipFill>
          <a:blip r:embed="rId6" cstate="print"/>
          <a:srcRect l="36621" t="14648" r="11377" b="31641"/>
          <a:stretch>
            <a:fillRect/>
          </a:stretch>
        </p:blipFill>
        <p:spPr bwMode="auto">
          <a:xfrm>
            <a:off x="4677210" y="5072074"/>
            <a:ext cx="1752178" cy="1357322"/>
          </a:xfrm>
          <a:prstGeom prst="round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7"/>
          <a:srcRect l="14648" t="41992" r="73633" b="42383"/>
          <a:stretch>
            <a:fillRect/>
          </a:stretch>
        </p:blipFill>
        <p:spPr bwMode="auto">
          <a:xfrm>
            <a:off x="857224" y="5286388"/>
            <a:ext cx="1285884" cy="1285884"/>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24411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ergamino horizontal"/>
          <p:cNvSpPr/>
          <p:nvPr/>
        </p:nvSpPr>
        <p:spPr>
          <a:xfrm>
            <a:off x="785786" y="642918"/>
            <a:ext cx="2143140" cy="642942"/>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PE" sz="1100" b="1" dirty="0" smtClean="0">
                <a:solidFill>
                  <a:schemeClr val="tx1"/>
                </a:solidFill>
                <a:latin typeface="+mj-lt"/>
              </a:rPr>
              <a:t>QUITAR CON LA AYUDA DE UNA PINZA EL EXCESO DE FORMOL</a:t>
            </a:r>
            <a:endParaRPr lang="es-ES" sz="1100" b="1" dirty="0">
              <a:solidFill>
                <a:schemeClr val="tx1"/>
              </a:solidFill>
              <a:latin typeface="+mj-lt"/>
            </a:endParaRPr>
          </a:p>
        </p:txBody>
      </p:sp>
      <p:sp>
        <p:nvSpPr>
          <p:cNvPr id="106" name="105 Pergamino horizontal"/>
          <p:cNvSpPr/>
          <p:nvPr/>
        </p:nvSpPr>
        <p:spPr>
          <a:xfrm>
            <a:off x="3428992" y="571480"/>
            <a:ext cx="2357454" cy="71438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PE" sz="1400" b="1" dirty="0" smtClean="0">
                <a:solidFill>
                  <a:schemeClr val="tx1"/>
                </a:solidFill>
                <a:latin typeface="+mj-lt"/>
              </a:rPr>
              <a:t>COLOCARLO EN UNA BANDEJA</a:t>
            </a:r>
            <a:endParaRPr lang="es-ES" sz="1400" b="1" dirty="0">
              <a:solidFill>
                <a:schemeClr val="tx1"/>
              </a:solidFill>
              <a:latin typeface="+mj-lt"/>
            </a:endParaRPr>
          </a:p>
        </p:txBody>
      </p:sp>
      <p:sp>
        <p:nvSpPr>
          <p:cNvPr id="53" name="52 Flecha a la derecha con muesca"/>
          <p:cNvSpPr/>
          <p:nvPr/>
        </p:nvSpPr>
        <p:spPr>
          <a:xfrm>
            <a:off x="3000364" y="785794"/>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53 Pergamino horizontal"/>
          <p:cNvSpPr/>
          <p:nvPr/>
        </p:nvSpPr>
        <p:spPr>
          <a:xfrm>
            <a:off x="3286116" y="3714752"/>
            <a:ext cx="2571768" cy="64294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PE" sz="1300" b="1" dirty="0" smtClean="0">
                <a:solidFill>
                  <a:schemeClr val="tx1"/>
                </a:solidFill>
              </a:rPr>
              <a:t>COLOCAR EL PAQUETITO FORMADO EN UN CASSETTE</a:t>
            </a:r>
            <a:endParaRPr lang="es-ES" sz="1300" b="1" dirty="0">
              <a:solidFill>
                <a:schemeClr val="tx1"/>
              </a:solidFill>
            </a:endParaRPr>
          </a:p>
        </p:txBody>
      </p:sp>
      <p:sp>
        <p:nvSpPr>
          <p:cNvPr id="55" name="54 Pergamino horizontal"/>
          <p:cNvSpPr/>
          <p:nvPr/>
        </p:nvSpPr>
        <p:spPr>
          <a:xfrm>
            <a:off x="571472" y="3714752"/>
            <a:ext cx="2286016" cy="642942"/>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PE" sz="1100" b="1" dirty="0" smtClean="0">
                <a:solidFill>
                  <a:schemeClr val="tx1"/>
                </a:solidFill>
                <a:latin typeface="+mj-lt"/>
              </a:rPr>
              <a:t>ROTULAR EL CASSETE, PARA SU POSTERIOR PROCESAMIENRO</a:t>
            </a:r>
            <a:endParaRPr lang="es-ES" sz="1100" b="1" dirty="0">
              <a:solidFill>
                <a:schemeClr val="tx1"/>
              </a:solidFill>
              <a:latin typeface="+mj-lt"/>
            </a:endParaRPr>
          </a:p>
        </p:txBody>
      </p:sp>
      <p:sp>
        <p:nvSpPr>
          <p:cNvPr id="59" name="58 Pergamino horizontal"/>
          <p:cNvSpPr/>
          <p:nvPr/>
        </p:nvSpPr>
        <p:spPr>
          <a:xfrm>
            <a:off x="6286512" y="3786190"/>
            <a:ext cx="2500330" cy="642942"/>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PE" sz="1300" b="1" dirty="0" smtClean="0">
                <a:solidFill>
                  <a:schemeClr val="tx1"/>
                </a:solidFill>
              </a:rPr>
              <a:t>ENVOLVERLO CON AYUDA DE UNA PINZA</a:t>
            </a:r>
            <a:endParaRPr lang="es-ES" sz="1300" b="1" dirty="0">
              <a:solidFill>
                <a:schemeClr val="tx1"/>
              </a:solidFill>
            </a:endParaRPr>
          </a:p>
        </p:txBody>
      </p:sp>
      <p:sp>
        <p:nvSpPr>
          <p:cNvPr id="67" name="66 Flecha a la derecha con muesca"/>
          <p:cNvSpPr/>
          <p:nvPr/>
        </p:nvSpPr>
        <p:spPr>
          <a:xfrm flipH="1">
            <a:off x="5857884" y="3929066"/>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8" name="67 Flecha a la derecha con muesca"/>
          <p:cNvSpPr/>
          <p:nvPr/>
        </p:nvSpPr>
        <p:spPr>
          <a:xfrm flipH="1">
            <a:off x="2857488" y="3857628"/>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0" name="69 Flecha a la derecha con muesca"/>
          <p:cNvSpPr/>
          <p:nvPr/>
        </p:nvSpPr>
        <p:spPr>
          <a:xfrm rot="16200000" flipH="1">
            <a:off x="8536809" y="3464719"/>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33 Rectángulo"/>
          <p:cNvSpPr/>
          <p:nvPr/>
        </p:nvSpPr>
        <p:spPr>
          <a:xfrm>
            <a:off x="3643306" y="119698"/>
            <a:ext cx="1914435"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E" sz="2800" b="1" dirty="0" smtClean="0">
                <a:ln w="11430"/>
                <a:solidFill>
                  <a:srgbClr val="FF0000"/>
                </a:solidFill>
                <a:effectLst>
                  <a:outerShdw blurRad="50800" dist="39000" dir="5460000" algn="tl">
                    <a:srgbClr val="000000">
                      <a:alpha val="38000"/>
                    </a:srgbClr>
                  </a:outerShdw>
                </a:effectLst>
              </a:rPr>
              <a:t>BLOCK CELL</a:t>
            </a:r>
            <a:endParaRPr lang="es-ES" sz="2800" b="1" cap="none" spc="0" dirty="0">
              <a:ln w="11430"/>
              <a:solidFill>
                <a:srgbClr val="FF0000"/>
              </a:solidFill>
              <a:effectLst>
                <a:outerShdw blurRad="50800" dist="39000" dir="5460000" algn="tl">
                  <a:srgbClr val="000000">
                    <a:alpha val="38000"/>
                  </a:srgbClr>
                </a:outerShdw>
              </a:effectLst>
            </a:endParaRPr>
          </a:p>
        </p:txBody>
      </p:sp>
      <p:cxnSp>
        <p:nvCxnSpPr>
          <p:cNvPr id="37" name="36 Conector recto"/>
          <p:cNvCxnSpPr/>
          <p:nvPr/>
        </p:nvCxnSpPr>
        <p:spPr>
          <a:xfrm>
            <a:off x="500034" y="928670"/>
            <a:ext cx="35719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37 Flecha a la derecha con muesca"/>
          <p:cNvSpPr/>
          <p:nvPr/>
        </p:nvSpPr>
        <p:spPr>
          <a:xfrm rot="5400000">
            <a:off x="410736" y="1017968"/>
            <a:ext cx="321471"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34 Rectángulo redondeado"/>
          <p:cNvSpPr/>
          <p:nvPr/>
        </p:nvSpPr>
        <p:spPr>
          <a:xfrm>
            <a:off x="214282" y="142852"/>
            <a:ext cx="8715436" cy="6572296"/>
          </a:xfrm>
          <a:prstGeom prst="roundRect">
            <a:avLst/>
          </a:prstGeom>
          <a:noFill/>
          <a:ln w="762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kern="1200" dirty="0">
              <a:solidFill>
                <a:prstClr val="white"/>
              </a:solidFill>
              <a:latin typeface="Calibri"/>
              <a:ea typeface="+mn-ea"/>
              <a:cs typeface="+mn-cs"/>
            </a:endParaRPr>
          </a:p>
        </p:txBody>
      </p:sp>
      <p:sp>
        <p:nvSpPr>
          <p:cNvPr id="26" name="25 Pergamino horizontal"/>
          <p:cNvSpPr/>
          <p:nvPr/>
        </p:nvSpPr>
        <p:spPr>
          <a:xfrm>
            <a:off x="6286512" y="571480"/>
            <a:ext cx="2357454" cy="642942"/>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sz="1400" b="1" dirty="0" smtClean="0">
                <a:solidFill>
                  <a:schemeClr val="tx1"/>
                </a:solidFill>
                <a:latin typeface="+mj-lt"/>
              </a:rPr>
              <a:t>PROCEDER A COLOCAR LA MUESTRA EN PAPEL FILTRO</a:t>
            </a:r>
            <a:endParaRPr lang="es-ES" sz="1400" b="1" dirty="0">
              <a:solidFill>
                <a:schemeClr val="tx1"/>
              </a:solidFill>
              <a:latin typeface="+mj-lt"/>
            </a:endParaRPr>
          </a:p>
        </p:txBody>
      </p:sp>
      <p:sp>
        <p:nvSpPr>
          <p:cNvPr id="27" name="26 Flecha a la derecha con muesca"/>
          <p:cNvSpPr/>
          <p:nvPr/>
        </p:nvSpPr>
        <p:spPr>
          <a:xfrm>
            <a:off x="5857884" y="785794"/>
            <a:ext cx="357190" cy="28575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122" name="Picture 2"/>
          <p:cNvPicPr>
            <a:picLocks noChangeAspect="1" noChangeArrowheads="1"/>
          </p:cNvPicPr>
          <p:nvPr/>
        </p:nvPicPr>
        <p:blipFill>
          <a:blip r:embed="rId2"/>
          <a:srcRect l="44678" t="25390" r="11377" b="31641"/>
          <a:stretch>
            <a:fillRect/>
          </a:stretch>
        </p:blipFill>
        <p:spPr bwMode="auto">
          <a:xfrm>
            <a:off x="500034" y="1571612"/>
            <a:ext cx="2571768" cy="1885963"/>
          </a:xfrm>
          <a:prstGeom prst="roundRect">
            <a:avLst/>
          </a:prstGeom>
          <a:ln>
            <a:no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a:blip r:embed="rId3"/>
          <a:srcRect l="34619" t="19726" r="14844" b="32422"/>
          <a:stretch>
            <a:fillRect/>
          </a:stretch>
        </p:blipFill>
        <p:spPr bwMode="auto">
          <a:xfrm>
            <a:off x="3286116" y="1571612"/>
            <a:ext cx="2571768" cy="1857388"/>
          </a:xfrm>
          <a:prstGeom prst="round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4"/>
          <a:srcRect l="36084" t="15820" r="12646" b="33398"/>
          <a:stretch>
            <a:fillRect/>
          </a:stretch>
        </p:blipFill>
        <p:spPr bwMode="auto">
          <a:xfrm>
            <a:off x="6286512" y="1571612"/>
            <a:ext cx="2357454" cy="1857388"/>
          </a:xfrm>
          <a:prstGeom prst="roundRect">
            <a:avLst/>
          </a:prstGeom>
          <a:ln>
            <a:noFill/>
          </a:ln>
          <a:effectLst>
            <a:outerShdw blurRad="292100" dist="139700" dir="2700000" algn="tl" rotWithShape="0">
              <a:srgbClr val="333333">
                <a:alpha val="65000"/>
              </a:srgbClr>
            </a:outerShdw>
          </a:effectLst>
        </p:spPr>
      </p:pic>
      <p:pic>
        <p:nvPicPr>
          <p:cNvPr id="5125" name="Picture 5"/>
          <p:cNvPicPr>
            <a:picLocks noChangeAspect="1" noChangeArrowheads="1"/>
          </p:cNvPicPr>
          <p:nvPr/>
        </p:nvPicPr>
        <p:blipFill>
          <a:blip r:embed="rId5"/>
          <a:srcRect l="34619" t="13867" r="11181" b="31445"/>
          <a:stretch>
            <a:fillRect/>
          </a:stretch>
        </p:blipFill>
        <p:spPr bwMode="auto">
          <a:xfrm>
            <a:off x="6286512" y="4556561"/>
            <a:ext cx="2331940" cy="1764711"/>
          </a:xfrm>
          <a:prstGeom prst="roundRect">
            <a:avLst/>
          </a:prstGeom>
          <a:ln>
            <a:noFill/>
          </a:ln>
          <a:effectLst>
            <a:outerShdw blurRad="292100" dist="139700" dir="2700000" algn="tl" rotWithShape="0">
              <a:srgbClr val="333333">
                <a:alpha val="65000"/>
              </a:srgbClr>
            </a:outerShdw>
          </a:effectLst>
        </p:spPr>
      </p:pic>
      <p:pic>
        <p:nvPicPr>
          <p:cNvPr id="5126" name="Picture 6"/>
          <p:cNvPicPr>
            <a:picLocks noChangeAspect="1" noChangeArrowheads="1"/>
          </p:cNvPicPr>
          <p:nvPr/>
        </p:nvPicPr>
        <p:blipFill>
          <a:blip r:embed="rId6"/>
          <a:srcRect l="35351" t="13867" r="16455" b="40234"/>
          <a:stretch>
            <a:fillRect/>
          </a:stretch>
        </p:blipFill>
        <p:spPr bwMode="auto">
          <a:xfrm>
            <a:off x="3428992" y="4572008"/>
            <a:ext cx="2500330" cy="1857388"/>
          </a:xfrm>
          <a:prstGeom prst="roundRect">
            <a:avLst/>
          </a:prstGeom>
          <a:ln>
            <a:noFill/>
          </a:ln>
          <a:effectLst>
            <a:outerShdw blurRad="292100" dist="139700" dir="2700000" algn="tl" rotWithShape="0">
              <a:srgbClr val="333333">
                <a:alpha val="65000"/>
              </a:srgbClr>
            </a:outerShdw>
          </a:effectLst>
        </p:spPr>
      </p:pic>
      <p:pic>
        <p:nvPicPr>
          <p:cNvPr id="5127" name="Picture 7"/>
          <p:cNvPicPr>
            <a:picLocks noChangeAspect="1" noChangeArrowheads="1"/>
          </p:cNvPicPr>
          <p:nvPr/>
        </p:nvPicPr>
        <p:blipFill>
          <a:blip r:embed="rId7"/>
          <a:srcRect l="35351" t="14844" r="14111" b="37304"/>
          <a:stretch>
            <a:fillRect/>
          </a:stretch>
        </p:blipFill>
        <p:spPr bwMode="auto">
          <a:xfrm>
            <a:off x="642910" y="4572008"/>
            <a:ext cx="2414313" cy="1785950"/>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5127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pic>
        <p:nvPicPr>
          <p:cNvPr id="3" name="2 Imagen" descr="http://3.bp.blogspot.com/-mYvFQ1PSHXY/Ts_9clcd5bI/AAAAAAAAAaI/X4h_FG6k4JY/s1600/373796_10150406183647929_520997928_8418062_488052467_n.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144000" cy="6408712"/>
          </a:xfrm>
          <a:prstGeom prst="rect">
            <a:avLst/>
          </a:prstGeom>
          <a:noFill/>
          <a:ln>
            <a:noFill/>
          </a:ln>
        </p:spPr>
      </p:pic>
    </p:spTree>
    <p:extLst>
      <p:ext uri="{BB962C8B-B14F-4D97-AF65-F5344CB8AC3E}">
        <p14:creationId xmlns:p14="http://schemas.microsoft.com/office/powerpoint/2010/main" val="211822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884834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4348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62150"/>
            <a:ext cx="8712968"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280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60648"/>
            <a:ext cx="4510435" cy="627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9995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750" y="0"/>
            <a:ext cx="48465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0071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839" y="163355"/>
            <a:ext cx="4689207" cy="665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7852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564" y="-1"/>
            <a:ext cx="4809652" cy="675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8110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ova.fucsalud.net/liquidos/cavida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143800" cy="6196925"/>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259632" y="1268760"/>
            <a:ext cx="4572000" cy="1384995"/>
          </a:xfrm>
          <a:prstGeom prst="rect">
            <a:avLst/>
          </a:prstGeom>
        </p:spPr>
        <p:txBody>
          <a:bodyPr>
            <a:spAutoFit/>
          </a:bodyPr>
          <a:lstStyle/>
          <a:p>
            <a:r>
              <a:rPr lang="es-PE" sz="2800" b="1" dirty="0">
                <a:solidFill>
                  <a:srgbClr val="FF0000"/>
                </a:solidFill>
              </a:rPr>
              <a:t>Gran </a:t>
            </a:r>
            <a:r>
              <a:rPr lang="es-PE" sz="2800" b="1" dirty="0" err="1">
                <a:solidFill>
                  <a:srgbClr val="FF0000"/>
                </a:solidFill>
              </a:rPr>
              <a:t>pluropotencialidad</a:t>
            </a:r>
            <a:r>
              <a:rPr lang="es-PE" sz="2800" b="1" dirty="0">
                <a:solidFill>
                  <a:srgbClr val="FF0000"/>
                </a:solidFill>
              </a:rPr>
              <a:t> </a:t>
            </a:r>
          </a:p>
          <a:p>
            <a:r>
              <a:rPr lang="es-PE" sz="2800" b="1" dirty="0">
                <a:solidFill>
                  <a:srgbClr val="FF0000"/>
                </a:solidFill>
              </a:rPr>
              <a:t>Capacidad de cambios morfológicos</a:t>
            </a:r>
          </a:p>
        </p:txBody>
      </p:sp>
    </p:spTree>
    <p:extLst>
      <p:ext uri="{BB962C8B-B14F-4D97-AF65-F5344CB8AC3E}">
        <p14:creationId xmlns:p14="http://schemas.microsoft.com/office/powerpoint/2010/main" val="1127486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14375"/>
            <a:ext cx="70866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174" y="1700808"/>
            <a:ext cx="18383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004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ova.fucsalud.net/liquidos/cavidad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 y="11088"/>
            <a:ext cx="9082059" cy="696627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7544" y="332656"/>
            <a:ext cx="5760640" cy="1569660"/>
          </a:xfrm>
          <a:prstGeom prst="rect">
            <a:avLst/>
          </a:prstGeom>
        </p:spPr>
        <p:txBody>
          <a:bodyPr wrap="square">
            <a:spAutoFit/>
          </a:bodyPr>
          <a:lstStyle/>
          <a:p>
            <a:r>
              <a:rPr lang="es-PE" sz="3200" b="1" dirty="0">
                <a:solidFill>
                  <a:srgbClr val="FF0000"/>
                </a:solidFill>
              </a:rPr>
              <a:t>Aisladas</a:t>
            </a:r>
          </a:p>
          <a:p>
            <a:r>
              <a:rPr lang="es-PE" sz="3200" b="1" dirty="0">
                <a:solidFill>
                  <a:srgbClr val="FF0000"/>
                </a:solidFill>
              </a:rPr>
              <a:t>Formando pequeños grupos</a:t>
            </a:r>
          </a:p>
          <a:p>
            <a:r>
              <a:rPr lang="es-PE" sz="3200" b="1" dirty="0">
                <a:solidFill>
                  <a:srgbClr val="FF0000"/>
                </a:solidFill>
              </a:rPr>
              <a:t>Sin </a:t>
            </a:r>
            <a:r>
              <a:rPr lang="es-PE" sz="3200" b="1" dirty="0" smtClean="0">
                <a:solidFill>
                  <a:srgbClr val="FF0000"/>
                </a:solidFill>
              </a:rPr>
              <a:t>superposición</a:t>
            </a:r>
            <a:endParaRPr lang="es-PE" sz="3200" b="1" dirty="0">
              <a:solidFill>
                <a:srgbClr val="FF0000"/>
              </a:solidFill>
            </a:endParaRPr>
          </a:p>
        </p:txBody>
      </p:sp>
    </p:spTree>
    <p:extLst>
      <p:ext uri="{BB962C8B-B14F-4D97-AF65-F5344CB8AC3E}">
        <p14:creationId xmlns:p14="http://schemas.microsoft.com/office/powerpoint/2010/main" val="18242164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03228" y="15311"/>
            <a:ext cx="9255077" cy="6858000"/>
          </a:xfrm>
          <a:prstGeom prst="rect">
            <a:avLst/>
          </a:prstGeom>
          <a:noFill/>
          <a:ln>
            <a:noFill/>
          </a:ln>
        </p:spPr>
      </p:pic>
      <p:sp>
        <p:nvSpPr>
          <p:cNvPr id="2" name="1 Rectángulo"/>
          <p:cNvSpPr/>
          <p:nvPr/>
        </p:nvSpPr>
        <p:spPr>
          <a:xfrm>
            <a:off x="2627784" y="48638"/>
            <a:ext cx="6516216" cy="1569660"/>
          </a:xfrm>
          <a:prstGeom prst="rect">
            <a:avLst/>
          </a:prstGeom>
        </p:spPr>
        <p:txBody>
          <a:bodyPr wrap="square">
            <a:spAutoFit/>
          </a:bodyPr>
          <a:lstStyle/>
          <a:p>
            <a:r>
              <a:rPr lang="es-PE" sz="3200" b="1" dirty="0">
                <a:solidFill>
                  <a:srgbClr val="C00000"/>
                </a:solidFill>
                <a:latin typeface="Arial Black" pitchFamily="34" charset="0"/>
              </a:rPr>
              <a:t>Densos homogéneos</a:t>
            </a:r>
          </a:p>
          <a:p>
            <a:r>
              <a:rPr lang="es-PE" sz="3200" b="1" dirty="0">
                <a:solidFill>
                  <a:srgbClr val="C00000"/>
                </a:solidFill>
                <a:latin typeface="Arial Black" pitchFamily="34" charset="0"/>
              </a:rPr>
              <a:t>Festoneados</a:t>
            </a:r>
          </a:p>
          <a:p>
            <a:r>
              <a:rPr lang="es-PE" sz="3200" b="1" dirty="0">
                <a:solidFill>
                  <a:srgbClr val="C00000"/>
                </a:solidFill>
                <a:latin typeface="Arial Black" pitchFamily="34" charset="0"/>
              </a:rPr>
              <a:t>Sin limites </a:t>
            </a:r>
            <a:r>
              <a:rPr lang="es-PE" sz="3200" b="1" dirty="0" err="1">
                <a:solidFill>
                  <a:srgbClr val="C00000"/>
                </a:solidFill>
                <a:latin typeface="Arial Black" pitchFamily="34" charset="0"/>
              </a:rPr>
              <a:t>citoplasmaticos</a:t>
            </a:r>
            <a:endParaRPr lang="es-PE" sz="3200" b="1" dirty="0">
              <a:solidFill>
                <a:srgbClr val="C00000"/>
              </a:solidFill>
              <a:latin typeface="Arial Black" pitchFamily="34" charset="0"/>
            </a:endParaRPr>
          </a:p>
        </p:txBody>
      </p:sp>
    </p:spTree>
    <p:extLst>
      <p:ext uri="{BB962C8B-B14F-4D97-AF65-F5344CB8AC3E}">
        <p14:creationId xmlns:p14="http://schemas.microsoft.com/office/powerpoint/2010/main" val="393944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pic>
        <p:nvPicPr>
          <p:cNvPr id="3" name="2 Imagen" descr="cavidades pleurales"/>
          <p:cNvPicPr/>
          <p:nvPr/>
        </p:nvPicPr>
        <p:blipFill>
          <a:blip r:embed="rId2">
            <a:extLst>
              <a:ext uri="{28A0092B-C50C-407E-A947-70E740481C1C}">
                <a14:useLocalDpi xmlns:a14="http://schemas.microsoft.com/office/drawing/2010/main" val="0"/>
              </a:ext>
            </a:extLst>
          </a:blip>
          <a:srcRect/>
          <a:stretch>
            <a:fillRect/>
          </a:stretch>
        </p:blipFill>
        <p:spPr bwMode="auto">
          <a:xfrm>
            <a:off x="0" y="-4728"/>
            <a:ext cx="9324528" cy="6862728"/>
          </a:xfrm>
          <a:prstGeom prst="rect">
            <a:avLst/>
          </a:prstGeom>
          <a:noFill/>
          <a:ln>
            <a:noFill/>
          </a:ln>
        </p:spPr>
      </p:pic>
    </p:spTree>
    <p:extLst>
      <p:ext uri="{BB962C8B-B14F-4D97-AF65-F5344CB8AC3E}">
        <p14:creationId xmlns:p14="http://schemas.microsoft.com/office/powerpoint/2010/main" val="3204743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69420" y="188640"/>
            <a:ext cx="8640960" cy="707886"/>
          </a:xfrm>
          <a:prstGeom prst="rect">
            <a:avLst/>
          </a:prstGeom>
        </p:spPr>
        <p:txBody>
          <a:bodyPr wrap="square">
            <a:spAutoFit/>
          </a:bodyPr>
          <a:lstStyle/>
          <a:p>
            <a:r>
              <a:rPr lang="es-MX" sz="2000" dirty="0">
                <a:solidFill>
                  <a:srgbClr val="C00000"/>
                </a:solidFill>
                <a:latin typeface="Arial Black" pitchFamily="34" charset="0"/>
              </a:rPr>
              <a:t>N</a:t>
            </a:r>
            <a:r>
              <a:rPr lang="es-MX" sz="2000" dirty="0" smtClean="0">
                <a:solidFill>
                  <a:srgbClr val="C00000"/>
                </a:solidFill>
                <a:latin typeface="Arial Black" pitchFamily="34" charset="0"/>
              </a:rPr>
              <a:t>úcleo ovoide </a:t>
            </a:r>
            <a:r>
              <a:rPr lang="es-MX" sz="2000" dirty="0">
                <a:solidFill>
                  <a:srgbClr val="C00000"/>
                </a:solidFill>
                <a:latin typeface="Arial Black" pitchFamily="34" charset="0"/>
              </a:rPr>
              <a:t>o </a:t>
            </a:r>
            <a:r>
              <a:rPr lang="es-MX" sz="2000" dirty="0" smtClean="0">
                <a:solidFill>
                  <a:srgbClr val="C00000"/>
                </a:solidFill>
                <a:latin typeface="Arial Black" pitchFamily="34" charset="0"/>
              </a:rPr>
              <a:t>elipsoide, central</a:t>
            </a:r>
            <a:r>
              <a:rPr lang="es-MX" sz="2000" dirty="0">
                <a:solidFill>
                  <a:srgbClr val="C00000"/>
                </a:solidFill>
                <a:latin typeface="Arial Black" pitchFamily="34" charset="0"/>
              </a:rPr>
              <a:t>, </a:t>
            </a:r>
            <a:r>
              <a:rPr lang="es-MX" sz="2000" dirty="0" smtClean="0">
                <a:solidFill>
                  <a:srgbClr val="C00000"/>
                </a:solidFill>
                <a:latin typeface="Arial Black" pitchFamily="34" charset="0"/>
              </a:rPr>
              <a:t>a </a:t>
            </a:r>
            <a:r>
              <a:rPr lang="es-MX" sz="2000" dirty="0">
                <a:solidFill>
                  <a:srgbClr val="C00000"/>
                </a:solidFill>
                <a:latin typeface="Arial Black" pitchFamily="34" charset="0"/>
              </a:rPr>
              <a:t>veces es excéntrico.</a:t>
            </a:r>
            <a:endParaRPr lang="es-PE" sz="2000" dirty="0">
              <a:solidFill>
                <a:srgbClr val="C00000"/>
              </a:solidFill>
              <a:latin typeface="Arial Black" pitchFamily="34" charset="0"/>
            </a:endParaRPr>
          </a:p>
          <a:p>
            <a:r>
              <a:rPr lang="es-MX" sz="2000" dirty="0">
                <a:solidFill>
                  <a:srgbClr val="C00000"/>
                </a:solidFill>
                <a:latin typeface="Arial Black" pitchFamily="34" charset="0"/>
              </a:rPr>
              <a:t>C</a:t>
            </a:r>
            <a:r>
              <a:rPr lang="es-MX" sz="2000" dirty="0" smtClean="0">
                <a:solidFill>
                  <a:srgbClr val="C00000"/>
                </a:solidFill>
                <a:latin typeface="Arial Black" pitchFamily="34" charset="0"/>
              </a:rPr>
              <a:t>romatina </a:t>
            </a:r>
            <a:r>
              <a:rPr lang="es-MX" sz="2000" dirty="0">
                <a:solidFill>
                  <a:srgbClr val="C00000"/>
                </a:solidFill>
                <a:latin typeface="Arial Black" pitchFamily="34" charset="0"/>
              </a:rPr>
              <a:t>está regularmente  distribuida en grumos finos.</a:t>
            </a:r>
            <a:endParaRPr lang="es-PE" sz="2000" dirty="0">
              <a:solidFill>
                <a:srgbClr val="C00000"/>
              </a:solidFill>
              <a:latin typeface="Arial Black" pitchFamily="34" charset="0"/>
            </a:endParaRPr>
          </a:p>
        </p:txBody>
      </p:sp>
      <p:sp>
        <p:nvSpPr>
          <p:cNvPr id="5" name="4 Rectángulo"/>
          <p:cNvSpPr/>
          <p:nvPr/>
        </p:nvSpPr>
        <p:spPr>
          <a:xfrm>
            <a:off x="0" y="5805264"/>
            <a:ext cx="9252520" cy="461665"/>
          </a:xfrm>
          <a:prstGeom prst="rect">
            <a:avLst/>
          </a:prstGeom>
        </p:spPr>
        <p:txBody>
          <a:bodyPr wrap="square">
            <a:spAutoFit/>
          </a:bodyPr>
          <a:lstStyle/>
          <a:p>
            <a:r>
              <a:rPr lang="es-MX" sz="2400" b="1" dirty="0" err="1">
                <a:solidFill>
                  <a:srgbClr val="C00000"/>
                </a:solidFill>
                <a:latin typeface="Arial Black" pitchFamily="34" charset="0"/>
              </a:rPr>
              <a:t>nucleolos</a:t>
            </a:r>
            <a:r>
              <a:rPr lang="es-MX" sz="2400" b="1" dirty="0">
                <a:solidFill>
                  <a:srgbClr val="C00000"/>
                </a:solidFill>
                <a:latin typeface="Arial Black" pitchFamily="34" charset="0"/>
              </a:rPr>
              <a:t> pequeños o medianos de contornos lisos</a:t>
            </a:r>
            <a:endParaRPr lang="es-PE" sz="2400" b="1" dirty="0">
              <a:solidFill>
                <a:srgbClr val="C00000"/>
              </a:solidFill>
              <a:latin typeface="Arial Black" pitchFamily="34" charset="0"/>
            </a:endParaRPr>
          </a:p>
        </p:txBody>
      </p:sp>
    </p:spTree>
    <p:extLst>
      <p:ext uri="{BB962C8B-B14F-4D97-AF65-F5344CB8AC3E}">
        <p14:creationId xmlns:p14="http://schemas.microsoft.com/office/powerpoint/2010/main" val="42265902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4211"/>
            <a:ext cx="9230047"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94483" y="58525"/>
            <a:ext cx="9324529" cy="1384995"/>
          </a:xfrm>
          <a:prstGeom prst="rect">
            <a:avLst/>
          </a:prstGeom>
        </p:spPr>
        <p:txBody>
          <a:bodyPr wrap="square">
            <a:spAutoFit/>
          </a:bodyPr>
          <a:lstStyle/>
          <a:p>
            <a:r>
              <a:rPr lang="es-MX" sz="2800" b="1" dirty="0">
                <a:solidFill>
                  <a:srgbClr val="FF0000"/>
                </a:solidFill>
              </a:rPr>
              <a:t>D</a:t>
            </a:r>
            <a:r>
              <a:rPr lang="es-MX" sz="2800" b="1" dirty="0" smtClean="0">
                <a:solidFill>
                  <a:srgbClr val="FF0000"/>
                </a:solidFill>
              </a:rPr>
              <a:t>errame </a:t>
            </a:r>
            <a:r>
              <a:rPr lang="es-MX" sz="2800" b="1" dirty="0">
                <a:solidFill>
                  <a:srgbClr val="FF0000"/>
                </a:solidFill>
              </a:rPr>
              <a:t>de larga duración o con extensos signos  inflamatorios.</a:t>
            </a:r>
            <a:endParaRPr lang="es-PE" sz="2800" b="1" dirty="0">
              <a:solidFill>
                <a:srgbClr val="FF0000"/>
              </a:solidFill>
            </a:endParaRPr>
          </a:p>
          <a:p>
            <a:r>
              <a:rPr lang="es-MX" sz="2800" b="1" dirty="0">
                <a:solidFill>
                  <a:srgbClr val="FF0000"/>
                </a:solidFill>
              </a:rPr>
              <a:t>vacuolas en el </a:t>
            </a:r>
            <a:r>
              <a:rPr lang="es-MX" sz="2800" b="1" dirty="0" smtClean="0">
                <a:solidFill>
                  <a:srgbClr val="FF0000"/>
                </a:solidFill>
              </a:rPr>
              <a:t>citoplasma</a:t>
            </a:r>
            <a:endParaRPr lang="es-PE" sz="2800" b="1" dirty="0">
              <a:solidFill>
                <a:srgbClr val="FF0000"/>
              </a:solidFill>
            </a:endParaRPr>
          </a:p>
        </p:txBody>
      </p:sp>
      <p:sp>
        <p:nvSpPr>
          <p:cNvPr id="6" name="5 Rectángulo"/>
          <p:cNvSpPr/>
          <p:nvPr/>
        </p:nvSpPr>
        <p:spPr>
          <a:xfrm>
            <a:off x="-1" y="5431943"/>
            <a:ext cx="6912768" cy="1569660"/>
          </a:xfrm>
          <a:prstGeom prst="rect">
            <a:avLst/>
          </a:prstGeom>
        </p:spPr>
        <p:txBody>
          <a:bodyPr wrap="square">
            <a:spAutoFit/>
          </a:bodyPr>
          <a:lstStyle/>
          <a:p>
            <a:r>
              <a:rPr lang="es-MX" sz="3200" b="1" dirty="0">
                <a:solidFill>
                  <a:srgbClr val="FF0000"/>
                </a:solidFill>
              </a:rPr>
              <a:t>núcleo a un extremo y así formar células benignas en anillo en sello.</a:t>
            </a:r>
            <a:endParaRPr lang="es-PE" sz="3200" b="1" dirty="0">
              <a:solidFill>
                <a:srgbClr val="FF0000"/>
              </a:solidFill>
            </a:endParaRPr>
          </a:p>
          <a:p>
            <a:r>
              <a:rPr lang="es-MX" sz="3200" b="1" dirty="0">
                <a:solidFill>
                  <a:srgbClr val="FF0000"/>
                </a:solidFill>
              </a:rPr>
              <a:t>cromatina fina </a:t>
            </a:r>
            <a:endParaRPr lang="es-PE" sz="3200" b="1" dirty="0">
              <a:solidFill>
                <a:srgbClr val="FF0000"/>
              </a:solidFill>
            </a:endParaRPr>
          </a:p>
        </p:txBody>
      </p:sp>
    </p:spTree>
    <p:extLst>
      <p:ext uri="{BB962C8B-B14F-4D97-AF65-F5344CB8AC3E}">
        <p14:creationId xmlns:p14="http://schemas.microsoft.com/office/powerpoint/2010/main" val="2754737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2" y="0"/>
            <a:ext cx="9701152"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4935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62395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98093" y="664622"/>
            <a:ext cx="2759089" cy="523220"/>
          </a:xfrm>
          <a:prstGeom prst="rect">
            <a:avLst/>
          </a:prstGeom>
        </p:spPr>
        <p:txBody>
          <a:bodyPr wrap="none">
            <a:spAutoFit/>
          </a:bodyPr>
          <a:lstStyle/>
          <a:p>
            <a:r>
              <a:rPr lang="es-PE" sz="2800" b="1" dirty="0">
                <a:solidFill>
                  <a:srgbClr val="002060"/>
                </a:solidFill>
              </a:rPr>
              <a:t>CULDOCENTESIS</a:t>
            </a:r>
          </a:p>
        </p:txBody>
      </p:sp>
    </p:spTree>
    <p:extLst>
      <p:ext uri="{BB962C8B-B14F-4D97-AF65-F5344CB8AC3E}">
        <p14:creationId xmlns:p14="http://schemas.microsoft.com/office/powerpoint/2010/main" val="42553582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smtClean="0"/>
              <a:t>Clínica</a:t>
            </a:r>
            <a:endParaRPr lang="es-PE" dirty="0"/>
          </a:p>
        </p:txBody>
      </p:sp>
      <p:sp>
        <p:nvSpPr>
          <p:cNvPr id="3" name="2 Marcador de contenido"/>
          <p:cNvSpPr>
            <a:spLocks noGrp="1"/>
          </p:cNvSpPr>
          <p:nvPr>
            <p:ph idx="1"/>
          </p:nvPr>
        </p:nvSpPr>
        <p:spPr/>
        <p:txBody>
          <a:bodyPr/>
          <a:lstStyle/>
          <a:p>
            <a:pPr marL="0" indent="0">
              <a:buNone/>
            </a:pPr>
            <a:r>
              <a:rPr lang="es-PE" dirty="0"/>
              <a:t/>
            </a:r>
            <a:br>
              <a:rPr lang="es-PE" dirty="0"/>
            </a:br>
            <a:r>
              <a:rPr lang="es-PE" dirty="0"/>
              <a:t>Las acumulaciones de fluidos se clasifican en 4 categorías</a:t>
            </a:r>
            <a:r>
              <a:rPr lang="es-PE" dirty="0" smtClean="0"/>
              <a:t>:</a:t>
            </a:r>
          </a:p>
          <a:p>
            <a:r>
              <a:rPr lang="es-PE" dirty="0" smtClean="0"/>
              <a:t>Hidrostática</a:t>
            </a:r>
          </a:p>
          <a:p>
            <a:r>
              <a:rPr lang="es-PE" dirty="0" smtClean="0"/>
              <a:t>Infecciosa</a:t>
            </a:r>
          </a:p>
          <a:p>
            <a:r>
              <a:rPr lang="es-PE" dirty="0" smtClean="0"/>
              <a:t>Inflamatoria </a:t>
            </a:r>
            <a:r>
              <a:rPr lang="es-PE" dirty="0"/>
              <a:t>no </a:t>
            </a:r>
            <a:r>
              <a:rPr lang="es-PE" dirty="0" smtClean="0"/>
              <a:t>infecciosa</a:t>
            </a:r>
          </a:p>
          <a:p>
            <a:r>
              <a:rPr lang="es-PE" dirty="0"/>
              <a:t>M</a:t>
            </a:r>
            <a:r>
              <a:rPr lang="es-PE" dirty="0" smtClean="0"/>
              <a:t>aligna</a:t>
            </a:r>
            <a:r>
              <a:rPr lang="es-PE" dirty="0"/>
              <a:t>. </a:t>
            </a:r>
          </a:p>
        </p:txBody>
      </p:sp>
    </p:spTree>
    <p:extLst>
      <p:ext uri="{BB962C8B-B14F-4D97-AF65-F5344CB8AC3E}">
        <p14:creationId xmlns:p14="http://schemas.microsoft.com/office/powerpoint/2010/main" val="42788501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7776864" cy="5053671"/>
          </a:xfrm>
          <a:prstGeom prst="rect">
            <a:avLst/>
          </a:prstGeom>
          <a:noFill/>
          <a:ln>
            <a:noFill/>
          </a:ln>
        </p:spPr>
      </p:pic>
    </p:spTree>
    <p:extLst>
      <p:ext uri="{BB962C8B-B14F-4D97-AF65-F5344CB8AC3E}">
        <p14:creationId xmlns:p14="http://schemas.microsoft.com/office/powerpoint/2010/main" val="5062369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518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8030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38"/>
            <a:ext cx="10747886" cy="715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8814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 y="0"/>
            <a:ext cx="93413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6405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26252"/>
            <a:ext cx="9144000" cy="6884252"/>
          </a:xfrm>
          <a:prstGeom prst="rect">
            <a:avLst/>
          </a:prstGeom>
          <a:noFill/>
          <a:ln>
            <a:noFill/>
          </a:ln>
        </p:spPr>
      </p:pic>
    </p:spTree>
    <p:extLst>
      <p:ext uri="{BB962C8B-B14F-4D97-AF65-F5344CB8AC3E}">
        <p14:creationId xmlns:p14="http://schemas.microsoft.com/office/powerpoint/2010/main" val="4124202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pic>
        <p:nvPicPr>
          <p:cNvPr id="3" name="2 Imagen" descr="Mesotelioma del pericardio">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2773" y="0"/>
            <a:ext cx="9121227" cy="6525344"/>
          </a:xfrm>
          <a:prstGeom prst="rect">
            <a:avLst/>
          </a:prstGeom>
          <a:noFill/>
          <a:ln>
            <a:noFill/>
          </a:ln>
        </p:spPr>
      </p:pic>
    </p:spTree>
    <p:extLst>
      <p:ext uri="{BB962C8B-B14F-4D97-AF65-F5344CB8AC3E}">
        <p14:creationId xmlns:p14="http://schemas.microsoft.com/office/powerpoint/2010/main" val="6389713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Pleuritis Linfocítica</a:t>
            </a:r>
            <a:endParaRPr lang="es-PE" dirty="0"/>
          </a:p>
        </p:txBody>
      </p:sp>
      <p:sp>
        <p:nvSpPr>
          <p:cNvPr id="3" name="2 Marcador de contenido"/>
          <p:cNvSpPr>
            <a:spLocks noGrp="1"/>
          </p:cNvSpPr>
          <p:nvPr>
            <p:ph idx="1"/>
          </p:nvPr>
        </p:nvSpPr>
        <p:spPr/>
        <p:txBody>
          <a:bodyPr/>
          <a:lstStyle/>
          <a:p>
            <a:pPr>
              <a:buClr>
                <a:srgbClr val="FFC000"/>
              </a:buClr>
            </a:pPr>
            <a:r>
              <a:rPr lang="es-PE" sz="3600" b="1" dirty="0">
                <a:solidFill>
                  <a:srgbClr val="002060"/>
                </a:solidFill>
                <a:latin typeface="Arial" pitchFamily="34" charset="0"/>
                <a:cs typeface="Arial" pitchFamily="34" charset="0"/>
              </a:rPr>
              <a:t>I</a:t>
            </a:r>
            <a:r>
              <a:rPr lang="es-PE" sz="3600" b="1" dirty="0" smtClean="0">
                <a:solidFill>
                  <a:srgbClr val="002060"/>
                </a:solidFill>
                <a:latin typeface="Arial" pitchFamily="34" charset="0"/>
                <a:cs typeface="Arial" pitchFamily="34" charset="0"/>
              </a:rPr>
              <a:t>nsuficiencia cardiaca congestiva</a:t>
            </a:r>
          </a:p>
          <a:p>
            <a:pPr>
              <a:buClr>
                <a:srgbClr val="FFC000"/>
              </a:buClr>
            </a:pPr>
            <a:r>
              <a:rPr lang="es-PE" sz="3600" b="1" dirty="0" smtClean="0">
                <a:solidFill>
                  <a:srgbClr val="002060"/>
                </a:solidFill>
                <a:latin typeface="Arial" pitchFamily="34" charset="0"/>
                <a:cs typeface="Arial" pitchFamily="34" charset="0"/>
              </a:rPr>
              <a:t>Cirrosis</a:t>
            </a:r>
          </a:p>
          <a:p>
            <a:pPr>
              <a:buClr>
                <a:srgbClr val="FFC000"/>
              </a:buClr>
            </a:pPr>
            <a:r>
              <a:rPr lang="es-PE" sz="3600" b="1" dirty="0" smtClean="0">
                <a:solidFill>
                  <a:srgbClr val="002060"/>
                </a:solidFill>
                <a:latin typeface="Arial" pitchFamily="34" charset="0"/>
                <a:cs typeface="Arial" pitchFamily="34" charset="0"/>
              </a:rPr>
              <a:t>Cáncer/Linfoma</a:t>
            </a:r>
          </a:p>
          <a:p>
            <a:pPr>
              <a:buClr>
                <a:srgbClr val="FFC000"/>
              </a:buClr>
            </a:pPr>
            <a:r>
              <a:rPr lang="es-PE" sz="3600" b="1" dirty="0" smtClean="0">
                <a:solidFill>
                  <a:srgbClr val="002060"/>
                </a:solidFill>
                <a:latin typeface="Arial" pitchFamily="34" charset="0"/>
                <a:cs typeface="Arial" pitchFamily="34" charset="0"/>
              </a:rPr>
              <a:t>TBC</a:t>
            </a:r>
            <a:endParaRPr lang="es-PE" sz="3600" b="1" dirty="0" smtClean="0">
              <a:solidFill>
                <a:srgbClr val="002060"/>
              </a:solidFill>
              <a:latin typeface="Arial" pitchFamily="34" charset="0"/>
              <a:cs typeface="Arial" pitchFamily="34" charset="0"/>
            </a:endParaRPr>
          </a:p>
          <a:p>
            <a:pPr>
              <a:buClr>
                <a:srgbClr val="FFC000"/>
              </a:buClr>
            </a:pPr>
            <a:r>
              <a:rPr lang="es-PE" sz="3600" b="1" dirty="0">
                <a:solidFill>
                  <a:srgbClr val="002060"/>
                </a:solidFill>
                <a:latin typeface="Arial" pitchFamily="34" charset="0"/>
                <a:cs typeface="Arial" pitchFamily="34" charset="0"/>
              </a:rPr>
              <a:t>Insuficiencia cardíaca </a:t>
            </a:r>
            <a:r>
              <a:rPr lang="es-PE" sz="3600" b="1" i="1" dirty="0">
                <a:solidFill>
                  <a:srgbClr val="002060"/>
                </a:solidFill>
                <a:latin typeface="Arial" pitchFamily="34" charset="0"/>
                <a:cs typeface="Arial" pitchFamily="34" charset="0"/>
              </a:rPr>
              <a:t>congestiva</a:t>
            </a:r>
            <a:endParaRPr lang="es-PE" sz="3600" b="1" dirty="0" smtClean="0">
              <a:solidFill>
                <a:srgbClr val="002060"/>
              </a:solidFill>
              <a:latin typeface="Arial" pitchFamily="34" charset="0"/>
              <a:cs typeface="Arial" pitchFamily="34" charset="0"/>
            </a:endParaRPr>
          </a:p>
          <a:p>
            <a:pPr>
              <a:buClr>
                <a:srgbClr val="FFC000"/>
              </a:buClr>
            </a:pPr>
            <a:r>
              <a:rPr lang="es-PE" sz="3600" b="1" dirty="0" smtClean="0">
                <a:solidFill>
                  <a:srgbClr val="002060"/>
                </a:solidFill>
                <a:latin typeface="Arial" pitchFamily="34" charset="0"/>
                <a:cs typeface="Arial" pitchFamily="34" charset="0"/>
              </a:rPr>
              <a:t>Pericarditis</a:t>
            </a:r>
          </a:p>
          <a:p>
            <a:pPr>
              <a:buClr>
                <a:srgbClr val="FFC000"/>
              </a:buClr>
            </a:pPr>
            <a:endParaRPr lang="es-PE" dirty="0">
              <a:solidFill>
                <a:schemeClr val="bg1"/>
              </a:solidFill>
            </a:endParaRPr>
          </a:p>
        </p:txBody>
      </p:sp>
    </p:spTree>
    <p:extLst>
      <p:ext uri="{BB962C8B-B14F-4D97-AF65-F5344CB8AC3E}">
        <p14:creationId xmlns:p14="http://schemas.microsoft.com/office/powerpoint/2010/main" val="33151798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 y="0"/>
            <a:ext cx="9140730" cy="713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220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6"/>
            <a:ext cx="8446437"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67544" y="709059"/>
            <a:ext cx="4572000" cy="646331"/>
          </a:xfrm>
          <a:prstGeom prst="rect">
            <a:avLst/>
          </a:prstGeom>
        </p:spPr>
        <p:txBody>
          <a:bodyPr>
            <a:spAutoFit/>
          </a:bodyPr>
          <a:lstStyle/>
          <a:p>
            <a:r>
              <a:rPr lang="es-PE" b="1" dirty="0"/>
              <a:t>LINFOCITOS ATIPICOS</a:t>
            </a:r>
            <a:endParaRPr lang="es-PE" dirty="0"/>
          </a:p>
          <a:p>
            <a:r>
              <a:rPr lang="es-PE" b="1" dirty="0"/>
              <a:t>NUCLEOS </a:t>
            </a:r>
            <a:r>
              <a:rPr lang="es-PE" b="1" dirty="0" smtClean="0"/>
              <a:t>PLEOMORFICOS</a:t>
            </a:r>
            <a:endParaRPr lang="es-PE" dirty="0"/>
          </a:p>
        </p:txBody>
      </p:sp>
    </p:spTree>
    <p:extLst>
      <p:ext uri="{BB962C8B-B14F-4D97-AF65-F5344CB8AC3E}">
        <p14:creationId xmlns:p14="http://schemas.microsoft.com/office/powerpoint/2010/main" val="16964468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6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79512" y="620687"/>
            <a:ext cx="4572000" cy="369332"/>
          </a:xfrm>
          <a:prstGeom prst="rect">
            <a:avLst/>
          </a:prstGeom>
        </p:spPr>
        <p:txBody>
          <a:bodyPr>
            <a:spAutoFit/>
          </a:bodyPr>
          <a:lstStyle/>
          <a:p>
            <a:r>
              <a:rPr lang="es-PE" b="1" dirty="0"/>
              <a:t>NUCLEOLOS </a:t>
            </a:r>
            <a:r>
              <a:rPr lang="es-PE" b="1" dirty="0" smtClean="0"/>
              <a:t>PROMINENTES</a:t>
            </a:r>
            <a:endParaRPr lang="es-PE" dirty="0"/>
          </a:p>
        </p:txBody>
      </p:sp>
    </p:spTree>
    <p:extLst>
      <p:ext uri="{BB962C8B-B14F-4D97-AF65-F5344CB8AC3E}">
        <p14:creationId xmlns:p14="http://schemas.microsoft.com/office/powerpoint/2010/main" val="35614879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0"/>
            <a:ext cx="92525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587102" y="5949280"/>
            <a:ext cx="4572000" cy="646331"/>
          </a:xfrm>
          <a:prstGeom prst="rect">
            <a:avLst/>
          </a:prstGeom>
        </p:spPr>
        <p:txBody>
          <a:bodyPr>
            <a:spAutoFit/>
          </a:bodyPr>
          <a:lstStyle/>
          <a:p>
            <a:r>
              <a:rPr lang="es-PE" b="1" dirty="0"/>
              <a:t>LINFOCITOS MADUROS</a:t>
            </a:r>
            <a:endParaRPr lang="es-PE" dirty="0"/>
          </a:p>
          <a:p>
            <a:r>
              <a:rPr lang="es-PE" b="1" dirty="0"/>
              <a:t>REED STEMBERG</a:t>
            </a:r>
            <a:endParaRPr lang="es-PE" dirty="0"/>
          </a:p>
        </p:txBody>
      </p:sp>
    </p:spTree>
    <p:extLst>
      <p:ext uri="{BB962C8B-B14F-4D97-AF65-F5344CB8AC3E}">
        <p14:creationId xmlns:p14="http://schemas.microsoft.com/office/powerpoint/2010/main" val="18434894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46"/>
            <a:ext cx="9067800" cy="684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9819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11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2262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3498" y="0"/>
            <a:ext cx="9157498" cy="6858000"/>
          </a:xfrm>
          <a:prstGeom prst="rect">
            <a:avLst/>
          </a:prstGeom>
          <a:noFill/>
          <a:ln>
            <a:noFill/>
          </a:ln>
        </p:spPr>
      </p:pic>
    </p:spTree>
    <p:extLst>
      <p:ext uri="{BB962C8B-B14F-4D97-AF65-F5344CB8AC3E}">
        <p14:creationId xmlns:p14="http://schemas.microsoft.com/office/powerpoint/2010/main" val="13342730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a:t>E</a:t>
            </a:r>
            <a:r>
              <a:rPr lang="es-ES" dirty="0" smtClean="0"/>
              <a:t>mpiema pleural</a:t>
            </a:r>
            <a:endParaRPr lang="es-PE" dirty="0"/>
          </a:p>
        </p:txBody>
      </p:sp>
      <p:sp>
        <p:nvSpPr>
          <p:cNvPr id="3" name="2 Marcador de contenido"/>
          <p:cNvSpPr>
            <a:spLocks noGrp="1"/>
          </p:cNvSpPr>
          <p:nvPr>
            <p:ph idx="1"/>
          </p:nvPr>
        </p:nvSpPr>
        <p:spPr/>
        <p:txBody>
          <a:bodyPr>
            <a:normAutofit/>
          </a:bodyPr>
          <a:lstStyle/>
          <a:p>
            <a:pPr>
              <a:buClr>
                <a:srgbClr val="FFC000"/>
              </a:buClr>
            </a:pPr>
            <a:r>
              <a:rPr lang="es-PE" sz="3600" b="1" dirty="0" smtClean="0">
                <a:solidFill>
                  <a:srgbClr val="0070C0"/>
                </a:solidFill>
                <a:latin typeface="Arial" pitchFamily="34" charset="0"/>
                <a:cs typeface="Arial" pitchFamily="34" charset="0"/>
              </a:rPr>
              <a:t>Neumonía </a:t>
            </a:r>
            <a:r>
              <a:rPr lang="es-PE" sz="3600" b="1" dirty="0">
                <a:solidFill>
                  <a:srgbClr val="0070C0"/>
                </a:solidFill>
                <a:latin typeface="Arial" pitchFamily="34" charset="0"/>
                <a:cs typeface="Arial" pitchFamily="34" charset="0"/>
              </a:rPr>
              <a:t>b</a:t>
            </a:r>
            <a:r>
              <a:rPr lang="es-PE" sz="3600" b="1" dirty="0" smtClean="0">
                <a:solidFill>
                  <a:srgbClr val="0070C0"/>
                </a:solidFill>
                <a:latin typeface="Arial" pitchFamily="34" charset="0"/>
                <a:cs typeface="Arial" pitchFamily="34" charset="0"/>
              </a:rPr>
              <a:t>acteriana</a:t>
            </a:r>
          </a:p>
          <a:p>
            <a:pPr>
              <a:buClr>
                <a:srgbClr val="FFC000"/>
              </a:buClr>
            </a:pPr>
            <a:r>
              <a:rPr lang="es-PE" sz="3600" b="1" dirty="0" smtClean="0">
                <a:solidFill>
                  <a:srgbClr val="0070C0"/>
                </a:solidFill>
                <a:latin typeface="Arial" pitchFamily="34" charset="0"/>
                <a:cs typeface="Arial" pitchFamily="34" charset="0"/>
              </a:rPr>
              <a:t>Absceso pulmonar </a:t>
            </a:r>
          </a:p>
          <a:p>
            <a:pPr>
              <a:buClr>
                <a:srgbClr val="FFC000"/>
              </a:buClr>
            </a:pPr>
            <a:r>
              <a:rPr lang="es-PE" sz="3600" b="1" dirty="0" smtClean="0">
                <a:solidFill>
                  <a:srgbClr val="0070C0"/>
                </a:solidFill>
                <a:latin typeface="Arial" pitchFamily="34" charset="0"/>
                <a:cs typeface="Arial" pitchFamily="34" charset="0"/>
              </a:rPr>
              <a:t>Cirugía torácica</a:t>
            </a:r>
          </a:p>
          <a:p>
            <a:pPr>
              <a:buClr>
                <a:srgbClr val="FFC000"/>
              </a:buClr>
            </a:pPr>
            <a:r>
              <a:rPr lang="es-PE" sz="3600" b="1" dirty="0" smtClean="0">
                <a:solidFill>
                  <a:srgbClr val="0070C0"/>
                </a:solidFill>
                <a:latin typeface="Arial" pitchFamily="34" charset="0"/>
                <a:cs typeface="Arial" pitchFamily="34" charset="0"/>
              </a:rPr>
              <a:t>Traumatismo</a:t>
            </a:r>
          </a:p>
          <a:p>
            <a:pPr>
              <a:buClr>
                <a:srgbClr val="FFC000"/>
              </a:buClr>
            </a:pPr>
            <a:r>
              <a:rPr lang="es-PE" sz="3600" b="1" dirty="0" smtClean="0">
                <a:solidFill>
                  <a:srgbClr val="0070C0"/>
                </a:solidFill>
                <a:latin typeface="Arial" pitchFamily="34" charset="0"/>
                <a:cs typeface="Arial" pitchFamily="34" charset="0"/>
              </a:rPr>
              <a:t>Pleuritis Neutrófilo</a:t>
            </a:r>
            <a:endParaRPr lang="es-PE" sz="36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7109310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Pleuritis </a:t>
            </a:r>
            <a:r>
              <a:rPr lang="es-ES" dirty="0" err="1" smtClean="0"/>
              <a:t>Neutrofilica</a:t>
            </a:r>
            <a:endParaRPr lang="es-PE" dirty="0"/>
          </a:p>
        </p:txBody>
      </p:sp>
      <p:sp>
        <p:nvSpPr>
          <p:cNvPr id="3" name="2 Marcador de contenido"/>
          <p:cNvSpPr>
            <a:spLocks noGrp="1"/>
          </p:cNvSpPr>
          <p:nvPr>
            <p:ph idx="1"/>
          </p:nvPr>
        </p:nvSpPr>
        <p:spPr/>
        <p:txBody>
          <a:bodyPr>
            <a:normAutofit/>
          </a:bodyPr>
          <a:lstStyle/>
          <a:p>
            <a:pPr>
              <a:buClr>
                <a:srgbClr val="FFC000"/>
              </a:buClr>
            </a:pPr>
            <a:r>
              <a:rPr lang="es-PE" sz="3600" b="1" dirty="0" smtClean="0">
                <a:solidFill>
                  <a:srgbClr val="0070C0"/>
                </a:solidFill>
                <a:latin typeface="Arial" pitchFamily="34" charset="0"/>
                <a:cs typeface="Arial" pitchFamily="34" charset="0"/>
              </a:rPr>
              <a:t>Infección, Absceso, Empiema</a:t>
            </a:r>
          </a:p>
          <a:p>
            <a:pPr>
              <a:buClr>
                <a:srgbClr val="FFC000"/>
              </a:buClr>
            </a:pPr>
            <a:r>
              <a:rPr lang="es-PE" sz="3600" b="1" dirty="0" smtClean="0">
                <a:solidFill>
                  <a:srgbClr val="0070C0"/>
                </a:solidFill>
                <a:latin typeface="Arial" pitchFamily="34" charset="0"/>
                <a:cs typeface="Arial" pitchFamily="34" charset="0"/>
              </a:rPr>
              <a:t>Infarto (Embolia)</a:t>
            </a:r>
          </a:p>
          <a:p>
            <a:pPr>
              <a:buClr>
                <a:srgbClr val="FFC000"/>
              </a:buClr>
            </a:pPr>
            <a:r>
              <a:rPr lang="es-PE" sz="3600" b="1" dirty="0" smtClean="0">
                <a:solidFill>
                  <a:srgbClr val="0070C0"/>
                </a:solidFill>
                <a:latin typeface="Arial" pitchFamily="34" charset="0"/>
                <a:cs typeface="Arial" pitchFamily="34" charset="0"/>
              </a:rPr>
              <a:t>Cuerpo extraño</a:t>
            </a:r>
          </a:p>
          <a:p>
            <a:pPr>
              <a:buClr>
                <a:srgbClr val="FFC000"/>
              </a:buClr>
            </a:pPr>
            <a:r>
              <a:rPr lang="es-PE" sz="3600" b="1" dirty="0" smtClean="0">
                <a:solidFill>
                  <a:srgbClr val="0070C0"/>
                </a:solidFill>
                <a:latin typeface="Arial" pitchFamily="34" charset="0"/>
                <a:cs typeface="Arial" pitchFamily="34" charset="0"/>
              </a:rPr>
              <a:t>Tumor</a:t>
            </a:r>
            <a:endParaRPr lang="es-PE" sz="36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037439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pic>
        <p:nvPicPr>
          <p:cNvPr id="3" name="2 Imagen" descr="Mesotelioma del peritoneo">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20782"/>
            <a:ext cx="9144000" cy="6837218"/>
          </a:xfrm>
          <a:prstGeom prst="rect">
            <a:avLst/>
          </a:prstGeom>
          <a:noFill/>
          <a:ln>
            <a:noFill/>
          </a:ln>
        </p:spPr>
      </p:pic>
    </p:spTree>
    <p:extLst>
      <p:ext uri="{BB962C8B-B14F-4D97-AF65-F5344CB8AC3E}">
        <p14:creationId xmlns:p14="http://schemas.microsoft.com/office/powerpoint/2010/main" val="12598379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4 Rectángulo"/>
          <p:cNvSpPr/>
          <p:nvPr/>
        </p:nvSpPr>
        <p:spPr>
          <a:xfrm>
            <a:off x="467544" y="260648"/>
            <a:ext cx="8352928" cy="1077218"/>
          </a:xfrm>
          <a:prstGeom prst="rect">
            <a:avLst/>
          </a:prstGeom>
        </p:spPr>
        <p:txBody>
          <a:bodyPr wrap="square">
            <a:spAutoFit/>
          </a:bodyPr>
          <a:lstStyle/>
          <a:p>
            <a:pPr lvl="0"/>
            <a:r>
              <a:rPr lang="es-PE" sz="3200" b="1" dirty="0"/>
              <a:t>Aumento en el número de células mesoteliales</a:t>
            </a:r>
            <a:endParaRPr lang="es-PE" sz="3200" dirty="0"/>
          </a:p>
          <a:p>
            <a:pPr lvl="0"/>
            <a:r>
              <a:rPr lang="es-PE" sz="3200" b="1" dirty="0"/>
              <a:t>Tendencia a la </a:t>
            </a:r>
            <a:r>
              <a:rPr lang="es-PE" sz="3200" b="1" dirty="0" smtClean="0"/>
              <a:t>agrupación</a:t>
            </a:r>
            <a:endParaRPr lang="es-PE" sz="3200" dirty="0"/>
          </a:p>
        </p:txBody>
      </p:sp>
    </p:spTree>
    <p:extLst>
      <p:ext uri="{BB962C8B-B14F-4D97-AF65-F5344CB8AC3E}">
        <p14:creationId xmlns:p14="http://schemas.microsoft.com/office/powerpoint/2010/main" val="34985378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4" y="-5858"/>
            <a:ext cx="9036496" cy="69031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 y="138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 name="1 Rectángulo"/>
          <p:cNvSpPr/>
          <p:nvPr/>
        </p:nvSpPr>
        <p:spPr>
          <a:xfrm>
            <a:off x="179512" y="37928"/>
            <a:ext cx="4752528" cy="1815882"/>
          </a:xfrm>
          <a:prstGeom prst="rect">
            <a:avLst/>
          </a:prstGeom>
        </p:spPr>
        <p:txBody>
          <a:bodyPr wrap="square">
            <a:spAutoFit/>
          </a:bodyPr>
          <a:lstStyle/>
          <a:p>
            <a:pPr lvl="0"/>
            <a:r>
              <a:rPr lang="es-PE" sz="2800" b="1" dirty="0"/>
              <a:t>Aumento del tamaño del núcleo pero manteniendo la relación núcleo citoplasma</a:t>
            </a:r>
            <a:endParaRPr lang="es-PE" sz="2800" dirty="0"/>
          </a:p>
          <a:p>
            <a:pPr lvl="0"/>
            <a:r>
              <a:rPr lang="es-PE" sz="2800" b="1" dirty="0"/>
              <a:t>Presencia de </a:t>
            </a:r>
            <a:r>
              <a:rPr lang="es-PE" sz="2800" b="1" dirty="0" smtClean="0"/>
              <a:t>nucléolos</a:t>
            </a:r>
            <a:endParaRPr lang="es-PE" sz="2800" dirty="0"/>
          </a:p>
        </p:txBody>
      </p:sp>
    </p:spTree>
    <p:extLst>
      <p:ext uri="{BB962C8B-B14F-4D97-AF65-F5344CB8AC3E}">
        <p14:creationId xmlns:p14="http://schemas.microsoft.com/office/powerpoint/2010/main" val="1123014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 name="Imagen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4" y="34020"/>
            <a:ext cx="9163504" cy="684316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0" y="188640"/>
            <a:ext cx="6732240" cy="1384995"/>
          </a:xfrm>
          <a:prstGeom prst="rect">
            <a:avLst/>
          </a:prstGeom>
        </p:spPr>
        <p:txBody>
          <a:bodyPr wrap="square">
            <a:spAutoFit/>
          </a:bodyPr>
          <a:lstStyle/>
          <a:p>
            <a:pPr lvl="0"/>
            <a:r>
              <a:rPr lang="es-PE" sz="2800" b="1" dirty="0" err="1" smtClean="0">
                <a:solidFill>
                  <a:srgbClr val="C00000"/>
                </a:solidFill>
              </a:rPr>
              <a:t>Vacuolizaciones</a:t>
            </a:r>
            <a:r>
              <a:rPr lang="es-PE" sz="2800" b="1" dirty="0" smtClean="0">
                <a:solidFill>
                  <a:srgbClr val="C00000"/>
                </a:solidFill>
              </a:rPr>
              <a:t> </a:t>
            </a:r>
            <a:r>
              <a:rPr lang="es-PE" sz="2800" b="1" dirty="0">
                <a:solidFill>
                  <a:srgbClr val="C00000"/>
                </a:solidFill>
              </a:rPr>
              <a:t>citoplasmática</a:t>
            </a:r>
            <a:endParaRPr lang="es-PE" sz="2800" dirty="0">
              <a:solidFill>
                <a:srgbClr val="C00000"/>
              </a:solidFill>
            </a:endParaRPr>
          </a:p>
          <a:p>
            <a:pPr lvl="0"/>
            <a:r>
              <a:rPr lang="es-PE" sz="2800" b="1" dirty="0">
                <a:solidFill>
                  <a:srgbClr val="C00000"/>
                </a:solidFill>
              </a:rPr>
              <a:t>Figuras mitóticas </a:t>
            </a:r>
            <a:endParaRPr lang="es-PE" sz="2800" dirty="0">
              <a:solidFill>
                <a:srgbClr val="C00000"/>
              </a:solidFill>
            </a:endParaRPr>
          </a:p>
          <a:p>
            <a:pPr lvl="0"/>
            <a:r>
              <a:rPr lang="es-PE" sz="2800" b="1" dirty="0">
                <a:solidFill>
                  <a:srgbClr val="C00000"/>
                </a:solidFill>
              </a:rPr>
              <a:t>Presencia de macrófagos en el extendido</a:t>
            </a:r>
            <a:endParaRPr lang="es-PE" sz="2800" dirty="0">
              <a:solidFill>
                <a:srgbClr val="C00000"/>
              </a:solidFill>
            </a:endParaRPr>
          </a:p>
        </p:txBody>
      </p:sp>
    </p:spTree>
    <p:extLst>
      <p:ext uri="{BB962C8B-B14F-4D97-AF65-F5344CB8AC3E}">
        <p14:creationId xmlns:p14="http://schemas.microsoft.com/office/powerpoint/2010/main" val="31436848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9" y="26430"/>
            <a:ext cx="9577064" cy="68315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5" name="Rectangle 4"/>
          <p:cNvSpPr>
            <a:spLocks noChangeArrowheads="1"/>
          </p:cNvSpPr>
          <p:nvPr/>
        </p:nvSpPr>
        <p:spPr bwMode="auto">
          <a:xfrm>
            <a:off x="0" y="5867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329423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 name="Imagen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836"/>
            <a:ext cx="9252520" cy="6861836"/>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4788024" y="332656"/>
            <a:ext cx="3730508" cy="369332"/>
          </a:xfrm>
          <a:prstGeom prst="rect">
            <a:avLst/>
          </a:prstGeom>
        </p:spPr>
        <p:txBody>
          <a:bodyPr wrap="none">
            <a:spAutoFit/>
          </a:bodyPr>
          <a:lstStyle/>
          <a:p>
            <a:pPr lvl="0"/>
            <a:r>
              <a:rPr lang="es-PE" b="1" dirty="0" err="1"/>
              <a:t>Binucleaciones</a:t>
            </a:r>
            <a:r>
              <a:rPr lang="es-PE" b="1" dirty="0"/>
              <a:t> o </a:t>
            </a:r>
            <a:r>
              <a:rPr lang="es-PE" b="1" dirty="0" err="1"/>
              <a:t>multinucleaciones</a:t>
            </a:r>
            <a:r>
              <a:rPr lang="es-PE" b="1" dirty="0"/>
              <a:t> </a:t>
            </a:r>
            <a:endParaRPr lang="es-PE" dirty="0"/>
          </a:p>
        </p:txBody>
      </p:sp>
    </p:spTree>
    <p:extLst>
      <p:ext uri="{BB962C8B-B14F-4D97-AF65-F5344CB8AC3E}">
        <p14:creationId xmlns:p14="http://schemas.microsoft.com/office/powerpoint/2010/main" val="6342866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 y="188640"/>
            <a:ext cx="8872184" cy="639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5986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45" y="692696"/>
            <a:ext cx="8393199"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0725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58524"/>
            <a:ext cx="7967573" cy="529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322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60528"/>
            <a:ext cx="8181410" cy="584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0758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5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953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2535373602"/>
              </p:ext>
            </p:extLst>
          </p:nvPr>
        </p:nvGraphicFramePr>
        <p:xfrm>
          <a:off x="395536" y="389037"/>
          <a:ext cx="8280920" cy="6468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57876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923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456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245244"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8224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18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0489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1023938"/>
            <a:ext cx="907732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7225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0728"/>
            <a:ext cx="9143999"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4542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1" y="-28715"/>
            <a:ext cx="9116469" cy="691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043608" y="404664"/>
            <a:ext cx="7704856" cy="1815882"/>
          </a:xfrm>
          <a:prstGeom prst="rect">
            <a:avLst/>
          </a:prstGeom>
        </p:spPr>
        <p:txBody>
          <a:bodyPr wrap="square">
            <a:spAutoFit/>
          </a:bodyPr>
          <a:lstStyle/>
          <a:p>
            <a:r>
              <a:rPr lang="es-PE" sz="2800" b="1" dirty="0" smtClean="0">
                <a:solidFill>
                  <a:srgbClr val="002060"/>
                </a:solidFill>
              </a:rPr>
              <a:t>Muchas veces hay dificultad a diferenciar</a:t>
            </a:r>
          </a:p>
          <a:p>
            <a:r>
              <a:rPr lang="es-PE" sz="2800" b="1" dirty="0" smtClean="0">
                <a:solidFill>
                  <a:srgbClr val="002060"/>
                </a:solidFill>
              </a:rPr>
              <a:t>morfológicamente entre células mesoteliales</a:t>
            </a:r>
          </a:p>
          <a:p>
            <a:r>
              <a:rPr lang="es-PE" sz="2800" b="1" dirty="0" smtClean="0">
                <a:solidFill>
                  <a:srgbClr val="002060"/>
                </a:solidFill>
              </a:rPr>
              <a:t>reactivas y células neoplásicas con moderadas</a:t>
            </a:r>
          </a:p>
          <a:p>
            <a:r>
              <a:rPr lang="es-PE" sz="2800" b="1" dirty="0" smtClean="0">
                <a:solidFill>
                  <a:srgbClr val="002060"/>
                </a:solidFill>
              </a:rPr>
              <a:t>atipias.</a:t>
            </a:r>
            <a:endParaRPr lang="es-PE" sz="2800" dirty="0">
              <a:solidFill>
                <a:srgbClr val="002060"/>
              </a:solidFill>
            </a:endParaRPr>
          </a:p>
        </p:txBody>
      </p:sp>
    </p:spTree>
    <p:extLst>
      <p:ext uri="{BB962C8B-B14F-4D97-AF65-F5344CB8AC3E}">
        <p14:creationId xmlns:p14="http://schemas.microsoft.com/office/powerpoint/2010/main" val="14896868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026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896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4314" cy="717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0892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00050"/>
            <a:ext cx="9115425"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3961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6772"/>
            <a:ext cx="8606863"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869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idx="1"/>
          </p:nvPr>
        </p:nvSpPr>
        <p:spPr/>
        <p:txBody>
          <a:bodyPr/>
          <a:lstStyle/>
          <a:p>
            <a:endParaRPr lang="es-PE"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9031917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8" y="0"/>
            <a:ext cx="91855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6591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9324528" cy="698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8949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96536" cy="7328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9995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a:xfrm>
            <a:off x="251520" y="1412776"/>
            <a:ext cx="8892480" cy="5616575"/>
          </a:xfrm>
        </p:spPr>
        <p:txBody>
          <a:bodyPr/>
          <a:lstStyle/>
          <a:p>
            <a:pPr marL="0" indent="0" eaLnBrk="1" hangingPunct="1">
              <a:lnSpc>
                <a:spcPct val="90000"/>
              </a:lnSpc>
              <a:buClr>
                <a:srgbClr val="FFFF00"/>
              </a:buClr>
              <a:buSzPct val="90000"/>
              <a:buNone/>
              <a:defRPr/>
            </a:pPr>
            <a:r>
              <a:rPr lang="es-ES" dirty="0" smtClean="0">
                <a:solidFill>
                  <a:srgbClr val="002060"/>
                </a:solidFill>
                <a:effectLst>
                  <a:outerShdw blurRad="38100" dist="38100" dir="2700000" algn="tl">
                    <a:srgbClr val="000000"/>
                  </a:outerShdw>
                </a:effectLst>
              </a:rPr>
              <a:t>a) </a:t>
            </a:r>
            <a:r>
              <a:rPr lang="es-ES" dirty="0" smtClean="0">
                <a:solidFill>
                  <a:srgbClr val="002060"/>
                </a:solidFill>
                <a:effectLst>
                  <a:outerShdw blurRad="38100" dist="38100" dir="2700000" algn="tl">
                    <a:srgbClr val="000000"/>
                  </a:outerShdw>
                </a:effectLst>
              </a:rPr>
              <a:t>Primero</a:t>
            </a:r>
            <a:r>
              <a:rPr lang="es-ES" dirty="0" smtClean="0">
                <a:solidFill>
                  <a:srgbClr val="002060"/>
                </a:solidFill>
                <a:effectLst>
                  <a:outerShdw blurRad="38100" dist="38100" dir="2700000" algn="tl">
                    <a:srgbClr val="000000"/>
                  </a:outerShdw>
                </a:effectLst>
              </a:rPr>
              <a:t>. Cuando las membranas serosas </a:t>
            </a:r>
            <a:r>
              <a:rPr lang="es-ES" dirty="0" smtClean="0">
                <a:solidFill>
                  <a:srgbClr val="002060"/>
                </a:solidFill>
                <a:effectLst>
                  <a:outerShdw blurRad="38100" dist="38100" dir="2700000" algn="tl">
                    <a:srgbClr val="000000"/>
                  </a:outerShdw>
                </a:effectLst>
              </a:rPr>
              <a:t>están tomadas </a:t>
            </a:r>
            <a:r>
              <a:rPr lang="es-ES" dirty="0" smtClean="0">
                <a:solidFill>
                  <a:srgbClr val="002060"/>
                </a:solidFill>
                <a:effectLst>
                  <a:outerShdw blurRad="38100" dist="38100" dir="2700000" algn="tl">
                    <a:srgbClr val="000000"/>
                  </a:outerShdw>
                </a:effectLst>
              </a:rPr>
              <a:t>por la invasión tumoral.</a:t>
            </a:r>
          </a:p>
          <a:p>
            <a:pPr marL="609600" indent="-609600" eaLnBrk="1" hangingPunct="1">
              <a:lnSpc>
                <a:spcPct val="90000"/>
              </a:lnSpc>
              <a:buClr>
                <a:srgbClr val="FFFF00"/>
              </a:buClr>
              <a:buSzPct val="90000"/>
              <a:buFont typeface="Wingdings" pitchFamily="2" charset="2"/>
              <a:buAutoNum type="alphaLcParenR"/>
              <a:defRPr/>
            </a:pPr>
            <a:endParaRPr lang="es-ES" dirty="0">
              <a:solidFill>
                <a:srgbClr val="002060"/>
              </a:solidFill>
              <a:effectLst>
                <a:outerShdw blurRad="38100" dist="38100" dir="2700000" algn="tl">
                  <a:srgbClr val="000000"/>
                </a:outerShdw>
              </a:effectLst>
            </a:endParaRPr>
          </a:p>
          <a:p>
            <a:pPr marL="609600" indent="-609600" eaLnBrk="1" hangingPunct="1">
              <a:lnSpc>
                <a:spcPct val="90000"/>
              </a:lnSpc>
              <a:buClr>
                <a:srgbClr val="FFFF00"/>
              </a:buClr>
              <a:buSzPct val="90000"/>
              <a:buFont typeface="Wingdings" pitchFamily="2" charset="2"/>
              <a:buAutoNum type="alphaLcParenR"/>
              <a:defRPr/>
            </a:pPr>
            <a:endParaRPr lang="es-ES" dirty="0" smtClean="0">
              <a:solidFill>
                <a:srgbClr val="002060"/>
              </a:solidFill>
              <a:effectLst>
                <a:outerShdw blurRad="38100" dist="38100" dir="2700000" algn="tl">
                  <a:srgbClr val="000000"/>
                </a:outerShdw>
              </a:effectLst>
            </a:endParaRPr>
          </a:p>
          <a:p>
            <a:pPr marL="0" indent="0" eaLnBrk="1" hangingPunct="1">
              <a:lnSpc>
                <a:spcPct val="90000"/>
              </a:lnSpc>
              <a:buClr>
                <a:srgbClr val="FFFF00"/>
              </a:buClr>
              <a:buSzPct val="90000"/>
              <a:buFontTx/>
              <a:buNone/>
              <a:defRPr/>
            </a:pPr>
            <a:r>
              <a:rPr lang="es-ES" dirty="0">
                <a:solidFill>
                  <a:srgbClr val="002060"/>
                </a:solidFill>
                <a:effectLst>
                  <a:outerShdw blurRad="38100" dist="38100" dir="2700000" algn="tl">
                    <a:srgbClr val="000000"/>
                  </a:outerShdw>
                </a:effectLst>
              </a:rPr>
              <a:t>b) </a:t>
            </a:r>
            <a:r>
              <a:rPr lang="es-ES" dirty="0" smtClean="0">
                <a:solidFill>
                  <a:srgbClr val="002060"/>
                </a:solidFill>
                <a:effectLst>
                  <a:outerShdw blurRad="38100" dist="38100" dir="2700000" algn="tl">
                    <a:srgbClr val="000000"/>
                  </a:outerShdw>
                </a:effectLst>
              </a:rPr>
              <a:t> </a:t>
            </a:r>
            <a:r>
              <a:rPr lang="es-ES" dirty="0" smtClean="0">
                <a:solidFill>
                  <a:srgbClr val="002060"/>
                </a:solidFill>
                <a:effectLst>
                  <a:outerShdw blurRad="38100" dist="38100" dir="2700000" algn="tl">
                    <a:srgbClr val="000000"/>
                  </a:outerShdw>
                </a:effectLst>
              </a:rPr>
              <a:t>Segundo</a:t>
            </a:r>
            <a:r>
              <a:rPr lang="es-ES" dirty="0">
                <a:solidFill>
                  <a:srgbClr val="002060"/>
                </a:solidFill>
                <a:effectLst>
                  <a:outerShdw blurRad="38100" dist="38100" dir="2700000" algn="tl">
                    <a:srgbClr val="000000"/>
                  </a:outerShdw>
                </a:effectLst>
              </a:rPr>
              <a:t>. Puede ocurrir derrame seroso por </a:t>
            </a:r>
            <a:r>
              <a:rPr lang="es-ES" dirty="0" smtClean="0">
                <a:solidFill>
                  <a:srgbClr val="002060"/>
                </a:solidFill>
                <a:effectLst>
                  <a:outerShdw blurRad="38100" dist="38100" dir="2700000" algn="tl">
                    <a:srgbClr val="000000"/>
                  </a:outerShdw>
                </a:effectLst>
              </a:rPr>
              <a:t>   inflamación </a:t>
            </a:r>
            <a:r>
              <a:rPr lang="es-ES" dirty="0">
                <a:solidFill>
                  <a:srgbClr val="002060"/>
                </a:solidFill>
                <a:effectLst>
                  <a:outerShdw blurRad="38100" dist="38100" dir="2700000" algn="tl">
                    <a:srgbClr val="000000"/>
                  </a:outerShdw>
                </a:effectLst>
              </a:rPr>
              <a:t>secundaria o por trastornos circulatorios.</a:t>
            </a:r>
          </a:p>
          <a:p>
            <a:pPr marL="609600" indent="-609600" eaLnBrk="1" hangingPunct="1">
              <a:lnSpc>
                <a:spcPct val="90000"/>
              </a:lnSpc>
              <a:buClr>
                <a:srgbClr val="FFFF00"/>
              </a:buClr>
              <a:buSzPct val="90000"/>
              <a:buFont typeface="Wingdings" pitchFamily="2" charset="2"/>
              <a:buAutoNum type="alphaLcParenR"/>
              <a:defRPr/>
            </a:pPr>
            <a:endParaRPr lang="es-ES" dirty="0" smtClean="0">
              <a:solidFill>
                <a:schemeClr val="bg1"/>
              </a:solidFill>
              <a:effectLst>
                <a:outerShdw blurRad="38100" dist="38100" dir="2700000" algn="tl">
                  <a:srgbClr val="000000"/>
                </a:outerShdw>
              </a:effectLst>
            </a:endParaRPr>
          </a:p>
        </p:txBody>
      </p:sp>
      <p:sp>
        <p:nvSpPr>
          <p:cNvPr id="4099" name="Rectangle 3"/>
          <p:cNvSpPr>
            <a:spLocks noGrp="1" noChangeArrowheads="1"/>
          </p:cNvSpPr>
          <p:nvPr>
            <p:ph type="title"/>
          </p:nvPr>
        </p:nvSpPr>
        <p:spPr>
          <a:xfrm>
            <a:off x="603956" y="476250"/>
            <a:ext cx="8229600" cy="509588"/>
          </a:xfrm>
        </p:spPr>
        <p:txBody>
          <a:bodyPr>
            <a:normAutofit fontScale="90000"/>
          </a:bodyPr>
          <a:lstStyle/>
          <a:p>
            <a:pPr eaLnBrk="1" hangingPunct="1">
              <a:defRPr/>
            </a:pPr>
            <a:r>
              <a:rPr lang="es-ES" sz="3200" dirty="0" err="1" smtClean="0">
                <a:solidFill>
                  <a:srgbClr val="002060"/>
                </a:solidFill>
                <a:effectLst>
                  <a:outerShdw blurRad="38100" dist="38100" dir="2700000" algn="tl">
                    <a:srgbClr val="000000"/>
                  </a:outerShdw>
                </a:effectLst>
              </a:rPr>
              <a:t>Citopatología</a:t>
            </a:r>
            <a:r>
              <a:rPr lang="es-ES" sz="3200" dirty="0" smtClean="0">
                <a:solidFill>
                  <a:srgbClr val="002060"/>
                </a:solidFill>
                <a:effectLst>
                  <a:outerShdw blurRad="38100" dist="38100" dir="2700000" algn="tl">
                    <a:srgbClr val="000000"/>
                  </a:outerShdw>
                </a:effectLst>
              </a:rPr>
              <a:t> de los Derrames Malignos</a:t>
            </a:r>
          </a:p>
        </p:txBody>
      </p:sp>
    </p:spTree>
    <p:extLst>
      <p:ext uri="{BB962C8B-B14F-4D97-AF65-F5344CB8AC3E}">
        <p14:creationId xmlns:p14="http://schemas.microsoft.com/office/powerpoint/2010/main" val="30360238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251178" y="981075"/>
            <a:ext cx="8686800" cy="5876925"/>
          </a:xfrm>
        </p:spPr>
        <p:txBody>
          <a:bodyPr/>
          <a:lstStyle/>
          <a:p>
            <a:pPr marL="609600" indent="-609600" eaLnBrk="1" hangingPunct="1">
              <a:lnSpc>
                <a:spcPct val="90000"/>
              </a:lnSpc>
              <a:buClr>
                <a:srgbClr val="FFFF00"/>
              </a:buClr>
              <a:buSzPct val="90000"/>
              <a:buFont typeface="Wingdings" pitchFamily="2" charset="2"/>
              <a:buNone/>
              <a:defRPr/>
            </a:pPr>
            <a:endParaRPr lang="es-ES" dirty="0" smtClean="0">
              <a:solidFill>
                <a:schemeClr val="bg1"/>
              </a:solidFill>
              <a:effectLst>
                <a:outerShdw blurRad="38100" dist="38100" dir="2700000" algn="tl">
                  <a:srgbClr val="000000"/>
                </a:outerShdw>
              </a:effectLst>
            </a:endParaRPr>
          </a:p>
          <a:p>
            <a:pPr marL="609600" indent="-609600" eaLnBrk="1" hangingPunct="1">
              <a:lnSpc>
                <a:spcPct val="90000"/>
              </a:lnSpc>
              <a:buClr>
                <a:srgbClr val="FFFF00"/>
              </a:buClr>
              <a:buSzPct val="90000"/>
              <a:buFont typeface="Wingdings" pitchFamily="2" charset="2"/>
              <a:buChar char="v"/>
              <a:defRPr/>
            </a:pPr>
            <a:r>
              <a:rPr lang="es-ES" dirty="0" smtClean="0">
                <a:solidFill>
                  <a:srgbClr val="002060"/>
                </a:solidFill>
                <a:effectLst>
                  <a:outerShdw blurRad="38100" dist="38100" dir="2700000" algn="tl">
                    <a:srgbClr val="000000"/>
                  </a:outerShdw>
                </a:effectLst>
              </a:rPr>
              <a:t>En los derrames serosos se pueden observar diversos tipos de células malignas por eso es importante tipificar las células según su origen.</a:t>
            </a:r>
          </a:p>
          <a:p>
            <a:pPr marL="609600" indent="-609600" eaLnBrk="1" hangingPunct="1">
              <a:lnSpc>
                <a:spcPct val="90000"/>
              </a:lnSpc>
              <a:buClr>
                <a:srgbClr val="FFFF00"/>
              </a:buClr>
              <a:buSzPct val="90000"/>
              <a:buFont typeface="Wingdings" pitchFamily="2" charset="2"/>
              <a:buChar char="v"/>
              <a:defRPr/>
            </a:pPr>
            <a:endParaRPr lang="es-ES" dirty="0" smtClean="0">
              <a:solidFill>
                <a:srgbClr val="002060"/>
              </a:solidFill>
              <a:effectLst>
                <a:outerShdw blurRad="38100" dist="38100" dir="2700000" algn="tl">
                  <a:srgbClr val="000000"/>
                </a:outerShdw>
              </a:effectLst>
            </a:endParaRPr>
          </a:p>
          <a:p>
            <a:pPr marL="990600" lvl="1" indent="-533400" eaLnBrk="1" hangingPunct="1">
              <a:lnSpc>
                <a:spcPct val="90000"/>
              </a:lnSpc>
              <a:buClr>
                <a:srgbClr val="FFFF00"/>
              </a:buClr>
              <a:buSzPct val="90000"/>
              <a:buFont typeface="Wingdings" pitchFamily="2" charset="2"/>
              <a:buChar char="Ø"/>
              <a:defRPr/>
            </a:pPr>
            <a:r>
              <a:rPr lang="es-ES" dirty="0" smtClean="0">
                <a:solidFill>
                  <a:srgbClr val="002060"/>
                </a:solidFill>
                <a:effectLst>
                  <a:outerShdw blurRad="38100" dist="38100" dir="2700000" algn="tl">
                    <a:srgbClr val="000000"/>
                  </a:outerShdw>
                </a:effectLst>
              </a:rPr>
              <a:t>Neoplasia maligna primaria</a:t>
            </a:r>
          </a:p>
          <a:p>
            <a:pPr marL="990600" lvl="1" indent="-533400" eaLnBrk="1" hangingPunct="1">
              <a:lnSpc>
                <a:spcPct val="90000"/>
              </a:lnSpc>
              <a:buClr>
                <a:srgbClr val="FFFF00"/>
              </a:buClr>
              <a:buSzPct val="90000"/>
              <a:buFont typeface="Wingdings" pitchFamily="2" charset="2"/>
              <a:buChar char="Ø"/>
              <a:defRPr/>
            </a:pPr>
            <a:r>
              <a:rPr lang="es-ES" dirty="0" smtClean="0">
                <a:solidFill>
                  <a:srgbClr val="002060"/>
                </a:solidFill>
                <a:effectLst>
                  <a:outerShdw blurRad="38100" dist="38100" dir="2700000" algn="tl">
                    <a:srgbClr val="000000"/>
                  </a:outerShdw>
                </a:effectLst>
              </a:rPr>
              <a:t>Neoplasia maligna </a:t>
            </a:r>
            <a:r>
              <a:rPr lang="es-ES" dirty="0" err="1" smtClean="0">
                <a:solidFill>
                  <a:srgbClr val="002060"/>
                </a:solidFill>
                <a:effectLst>
                  <a:outerShdw blurRad="38100" dist="38100" dir="2700000" algn="tl">
                    <a:srgbClr val="000000"/>
                  </a:outerShdw>
                </a:effectLst>
              </a:rPr>
              <a:t>metastasica</a:t>
            </a:r>
            <a:r>
              <a:rPr lang="es-ES" dirty="0" smtClean="0">
                <a:solidFill>
                  <a:srgbClr val="002060"/>
                </a:solidFill>
                <a:effectLst>
                  <a:outerShdw blurRad="38100" dist="38100" dir="2700000" algn="tl">
                    <a:srgbClr val="000000"/>
                  </a:outerShdw>
                </a:effectLst>
              </a:rPr>
              <a:t> </a:t>
            </a:r>
          </a:p>
          <a:p>
            <a:pPr marL="990600" lvl="1" indent="-533400" eaLnBrk="1" hangingPunct="1">
              <a:lnSpc>
                <a:spcPct val="90000"/>
              </a:lnSpc>
              <a:buClr>
                <a:srgbClr val="FFFF00"/>
              </a:buClr>
              <a:buSzPct val="90000"/>
              <a:buFont typeface="Wingdings" pitchFamily="2" charset="2"/>
              <a:buChar char="Ø"/>
              <a:defRPr/>
            </a:pPr>
            <a:endParaRPr lang="es-ES" dirty="0" smtClean="0">
              <a:solidFill>
                <a:schemeClr val="bg1"/>
              </a:solidFill>
              <a:effectLst>
                <a:outerShdw blurRad="38100" dist="38100" dir="2700000" algn="tl">
                  <a:srgbClr val="000000"/>
                </a:outerShdw>
              </a:effectLst>
            </a:endParaRPr>
          </a:p>
        </p:txBody>
      </p:sp>
      <p:sp>
        <p:nvSpPr>
          <p:cNvPr id="5123" name="Rectangle 3"/>
          <p:cNvSpPr>
            <a:spLocks noGrp="1" noChangeArrowheads="1"/>
          </p:cNvSpPr>
          <p:nvPr>
            <p:ph type="title"/>
          </p:nvPr>
        </p:nvSpPr>
        <p:spPr>
          <a:xfrm>
            <a:off x="457200" y="188914"/>
            <a:ext cx="8229600" cy="509587"/>
          </a:xfrm>
        </p:spPr>
        <p:txBody>
          <a:bodyPr>
            <a:normAutofit fontScale="90000"/>
          </a:bodyPr>
          <a:lstStyle/>
          <a:p>
            <a:pPr eaLnBrk="1" hangingPunct="1">
              <a:defRPr/>
            </a:pPr>
            <a:r>
              <a:rPr lang="es-ES" sz="3200" dirty="0" smtClean="0">
                <a:solidFill>
                  <a:srgbClr val="FFFF00"/>
                </a:solidFill>
                <a:effectLst>
                  <a:outerShdw blurRad="38100" dist="38100" dir="2700000" algn="tl">
                    <a:srgbClr val="000000"/>
                  </a:outerShdw>
                </a:effectLst>
              </a:rPr>
              <a:t>CITOPATOLOGIA </a:t>
            </a:r>
          </a:p>
        </p:txBody>
      </p:sp>
    </p:spTree>
    <p:extLst>
      <p:ext uri="{BB962C8B-B14F-4D97-AF65-F5344CB8AC3E}">
        <p14:creationId xmlns:p14="http://schemas.microsoft.com/office/powerpoint/2010/main" val="8717013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251178" y="981075"/>
            <a:ext cx="8686800" cy="5616575"/>
          </a:xfrm>
        </p:spPr>
        <p:txBody>
          <a:bodyPr/>
          <a:lstStyle/>
          <a:p>
            <a:pPr marL="609600" indent="-609600" eaLnBrk="1" hangingPunct="1">
              <a:buClr>
                <a:srgbClr val="FFFF00"/>
              </a:buClr>
              <a:buSzPct val="90000"/>
              <a:buFont typeface="Wingdings" pitchFamily="2" charset="2"/>
              <a:buChar char="v"/>
              <a:defRPr/>
            </a:pPr>
            <a:endParaRPr lang="es-ES" dirty="0" smtClean="0">
              <a:solidFill>
                <a:srgbClr val="002060"/>
              </a:solidFill>
              <a:effectLst>
                <a:outerShdw blurRad="38100" dist="38100" dir="2700000" algn="tl">
                  <a:srgbClr val="000000"/>
                </a:outerShdw>
              </a:effectLst>
            </a:endParaRPr>
          </a:p>
          <a:p>
            <a:pPr marL="609600" indent="-609600" eaLnBrk="1" hangingPunct="1">
              <a:buClr>
                <a:srgbClr val="FFFF00"/>
              </a:buClr>
              <a:buSzPct val="90000"/>
              <a:buFont typeface="Wingdings" pitchFamily="2" charset="2"/>
              <a:buChar char="v"/>
              <a:defRPr/>
            </a:pPr>
            <a:endParaRPr lang="es-ES" dirty="0">
              <a:solidFill>
                <a:srgbClr val="002060"/>
              </a:solidFill>
              <a:effectLst>
                <a:outerShdw blurRad="38100" dist="38100" dir="2700000" algn="tl">
                  <a:srgbClr val="000000"/>
                </a:outerShdw>
              </a:effectLst>
            </a:endParaRPr>
          </a:p>
          <a:p>
            <a:pPr marL="609600" indent="-609600" eaLnBrk="1" hangingPunct="1">
              <a:buClr>
                <a:srgbClr val="FFFF00"/>
              </a:buClr>
              <a:buSzPct val="90000"/>
              <a:buFont typeface="Wingdings" pitchFamily="2" charset="2"/>
              <a:buChar char="v"/>
              <a:defRPr/>
            </a:pPr>
            <a:r>
              <a:rPr lang="es-ES" dirty="0" smtClean="0">
                <a:solidFill>
                  <a:srgbClr val="002060"/>
                </a:solidFill>
                <a:effectLst>
                  <a:outerShdw blurRad="38100" dist="38100" dir="2700000" algn="tl">
                    <a:srgbClr val="000000"/>
                  </a:outerShdw>
                </a:effectLst>
              </a:rPr>
              <a:t>Las </a:t>
            </a:r>
            <a:r>
              <a:rPr lang="es-ES" dirty="0" smtClean="0">
                <a:solidFill>
                  <a:srgbClr val="002060"/>
                </a:solidFill>
                <a:effectLst>
                  <a:outerShdw blurRad="38100" dist="38100" dir="2700000" algn="tl">
                    <a:srgbClr val="000000"/>
                  </a:outerShdw>
                </a:effectLst>
              </a:rPr>
              <a:t>células malignas proceden en su mayor parte de un adenocarcinoma y muestran los rasgos típicos de las células de tipo glandular</a:t>
            </a:r>
            <a:r>
              <a:rPr lang="es-ES" dirty="0" smtClean="0">
                <a:solidFill>
                  <a:srgbClr val="002060"/>
                </a:solidFill>
                <a:effectLst>
                  <a:outerShdw blurRad="38100" dist="38100" dir="2700000" algn="tl">
                    <a:srgbClr val="000000"/>
                  </a:outerShdw>
                </a:effectLst>
              </a:rPr>
              <a:t>.</a:t>
            </a:r>
          </a:p>
          <a:p>
            <a:pPr marL="0" indent="0" eaLnBrk="1" hangingPunct="1">
              <a:buClr>
                <a:srgbClr val="FFFF00"/>
              </a:buClr>
              <a:buSzPct val="90000"/>
              <a:buNone/>
              <a:defRPr/>
            </a:pPr>
            <a:endParaRPr lang="es-ES" dirty="0" smtClean="0">
              <a:solidFill>
                <a:srgbClr val="002060"/>
              </a:solidFill>
              <a:effectLst>
                <a:outerShdw blurRad="38100" dist="38100" dir="2700000" algn="tl">
                  <a:srgbClr val="000000"/>
                </a:outerShdw>
              </a:effectLst>
            </a:endParaRPr>
          </a:p>
        </p:txBody>
      </p:sp>
      <p:sp>
        <p:nvSpPr>
          <p:cNvPr id="6147" name="Rectangle 3"/>
          <p:cNvSpPr>
            <a:spLocks noGrp="1" noChangeArrowheads="1"/>
          </p:cNvSpPr>
          <p:nvPr>
            <p:ph type="title"/>
          </p:nvPr>
        </p:nvSpPr>
        <p:spPr>
          <a:xfrm>
            <a:off x="457200" y="188914"/>
            <a:ext cx="8229600" cy="509587"/>
          </a:xfrm>
        </p:spPr>
        <p:txBody>
          <a:bodyPr>
            <a:normAutofit fontScale="90000"/>
          </a:bodyPr>
          <a:lstStyle/>
          <a:p>
            <a:pPr eaLnBrk="1" hangingPunct="1">
              <a:defRPr/>
            </a:pPr>
            <a:r>
              <a:rPr lang="es-ES" sz="3200" dirty="0" smtClean="0">
                <a:solidFill>
                  <a:srgbClr val="002060"/>
                </a:solidFill>
                <a:effectLst>
                  <a:outerShdw blurRad="38100" dist="38100" dir="2700000" algn="tl">
                    <a:srgbClr val="000000"/>
                  </a:outerShdw>
                </a:effectLst>
              </a:rPr>
              <a:t>Rasgos de las Células Malignas</a:t>
            </a:r>
          </a:p>
        </p:txBody>
      </p:sp>
    </p:spTree>
    <p:extLst>
      <p:ext uri="{BB962C8B-B14F-4D97-AF65-F5344CB8AC3E}">
        <p14:creationId xmlns:p14="http://schemas.microsoft.com/office/powerpoint/2010/main" val="40145588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26" y="13111"/>
            <a:ext cx="9163325" cy="687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635896" y="188640"/>
            <a:ext cx="5508104" cy="1077218"/>
          </a:xfrm>
          <a:prstGeom prst="rect">
            <a:avLst/>
          </a:prstGeom>
        </p:spPr>
        <p:txBody>
          <a:bodyPr wrap="square">
            <a:spAutoFit/>
          </a:bodyPr>
          <a:lstStyle/>
          <a:p>
            <a:pPr>
              <a:buClr>
                <a:srgbClr val="FFFF00"/>
              </a:buClr>
              <a:buSzPct val="90000"/>
              <a:defRPr/>
            </a:pPr>
            <a:r>
              <a:rPr lang="es-ES" sz="3200" dirty="0">
                <a:solidFill>
                  <a:srgbClr val="002060"/>
                </a:solidFill>
                <a:effectLst>
                  <a:outerShdw blurRad="38100" dist="38100" dir="2700000" algn="tl">
                    <a:srgbClr val="000000"/>
                  </a:outerShdw>
                </a:effectLst>
              </a:rPr>
              <a:t>Células de Adenocarcinoma.</a:t>
            </a:r>
          </a:p>
          <a:p>
            <a:pPr marL="609600" indent="-609600">
              <a:buClr>
                <a:srgbClr val="FFFF00"/>
              </a:buClr>
              <a:buSzPct val="90000"/>
              <a:buFont typeface="Wingdings" pitchFamily="2" charset="2"/>
              <a:buChar char="v"/>
              <a:defRPr/>
            </a:pPr>
            <a:r>
              <a:rPr lang="es-ES" sz="3200" dirty="0">
                <a:solidFill>
                  <a:srgbClr val="002060"/>
                </a:solidFill>
                <a:effectLst>
                  <a:outerShdw blurRad="38100" dist="38100" dir="2700000" algn="tl">
                    <a:srgbClr val="000000"/>
                  </a:outerShdw>
                </a:effectLst>
              </a:rPr>
              <a:t>Tipo </a:t>
            </a:r>
            <a:r>
              <a:rPr lang="es-ES" sz="3200" dirty="0" err="1">
                <a:solidFill>
                  <a:srgbClr val="002060"/>
                </a:solidFill>
                <a:effectLst>
                  <a:outerShdw blurRad="38100" dist="38100" dir="2700000" algn="tl">
                    <a:srgbClr val="000000"/>
                  </a:outerShdw>
                </a:effectLst>
              </a:rPr>
              <a:t>acinoso</a:t>
            </a:r>
            <a:r>
              <a:rPr lang="es-ES" sz="3200" dirty="0">
                <a:solidFill>
                  <a:srgbClr val="002060"/>
                </a:solidFill>
                <a:effectLst>
                  <a:outerShdw blurRad="38100" dist="38100" dir="2700000" algn="tl">
                    <a:srgbClr val="000000"/>
                  </a:outerShdw>
                </a:effectLst>
              </a:rPr>
              <a:t>.</a:t>
            </a:r>
            <a:endParaRPr lang="es-PE" sz="3200" dirty="0"/>
          </a:p>
        </p:txBody>
      </p:sp>
      <p:sp>
        <p:nvSpPr>
          <p:cNvPr id="4" name="3 Rectángulo"/>
          <p:cNvSpPr/>
          <p:nvPr/>
        </p:nvSpPr>
        <p:spPr>
          <a:xfrm>
            <a:off x="221642" y="4365104"/>
            <a:ext cx="3594254" cy="954107"/>
          </a:xfrm>
          <a:prstGeom prst="rect">
            <a:avLst/>
          </a:prstGeom>
        </p:spPr>
        <p:txBody>
          <a:bodyPr wrap="none">
            <a:spAutoFit/>
          </a:bodyPr>
          <a:lstStyle/>
          <a:p>
            <a:r>
              <a:rPr lang="es-ES" sz="2800" dirty="0">
                <a:solidFill>
                  <a:srgbClr val="002060"/>
                </a:solidFill>
                <a:effectLst>
                  <a:outerShdw blurRad="38100" dist="38100" dir="2700000" algn="tl">
                    <a:srgbClr val="000000"/>
                  </a:outerShdw>
                </a:effectLst>
              </a:rPr>
              <a:t>agrupación de células </a:t>
            </a:r>
            <a:endParaRPr lang="es-ES" sz="2800" dirty="0" smtClean="0">
              <a:solidFill>
                <a:srgbClr val="002060"/>
              </a:solidFill>
              <a:effectLst>
                <a:outerShdw blurRad="38100" dist="38100" dir="2700000" algn="tl">
                  <a:srgbClr val="000000"/>
                </a:outerShdw>
              </a:effectLst>
            </a:endParaRPr>
          </a:p>
          <a:p>
            <a:r>
              <a:rPr lang="es-ES" sz="2800" dirty="0" smtClean="0">
                <a:solidFill>
                  <a:srgbClr val="002060"/>
                </a:solidFill>
                <a:effectLst>
                  <a:outerShdw blurRad="38100" dist="38100" dir="2700000" algn="tl">
                    <a:srgbClr val="000000"/>
                  </a:outerShdw>
                </a:effectLst>
              </a:rPr>
              <a:t>en </a:t>
            </a:r>
            <a:r>
              <a:rPr lang="es-ES" sz="2800" dirty="0">
                <a:solidFill>
                  <a:srgbClr val="002060"/>
                </a:solidFill>
                <a:effectLst>
                  <a:outerShdw blurRad="38100" dist="38100" dir="2700000" algn="tl">
                    <a:srgbClr val="000000"/>
                  </a:outerShdw>
                </a:effectLst>
              </a:rPr>
              <a:t>forma de </a:t>
            </a:r>
            <a:r>
              <a:rPr lang="es-ES" sz="2800" dirty="0" err="1">
                <a:solidFill>
                  <a:srgbClr val="002060"/>
                </a:solidFill>
                <a:effectLst>
                  <a:outerShdw blurRad="38100" dist="38100" dir="2700000" algn="tl">
                    <a:srgbClr val="000000"/>
                  </a:outerShdw>
                </a:effectLst>
              </a:rPr>
              <a:t>morula</a:t>
            </a:r>
            <a:r>
              <a:rPr lang="es-ES" sz="2800" dirty="0">
                <a:solidFill>
                  <a:srgbClr val="002060"/>
                </a:solidFill>
                <a:effectLst>
                  <a:outerShdw blurRad="38100" dist="38100" dir="2700000" algn="tl">
                    <a:srgbClr val="000000"/>
                  </a:outerShdw>
                </a:effectLst>
              </a:rPr>
              <a:t>.</a:t>
            </a:r>
            <a:endParaRPr lang="es-PE" sz="2800" dirty="0"/>
          </a:p>
        </p:txBody>
      </p:sp>
    </p:spTree>
    <p:extLst>
      <p:ext uri="{BB962C8B-B14F-4D97-AF65-F5344CB8AC3E}">
        <p14:creationId xmlns:p14="http://schemas.microsoft.com/office/powerpoint/2010/main" val="28963169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Marcador de contenid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7" y="0"/>
            <a:ext cx="9171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38906" y="5771844"/>
            <a:ext cx="7975702" cy="1077218"/>
          </a:xfrm>
          <a:prstGeom prst="rect">
            <a:avLst/>
          </a:prstGeom>
        </p:spPr>
        <p:txBody>
          <a:bodyPr wrap="square">
            <a:spAutoFit/>
          </a:bodyPr>
          <a:lstStyle/>
          <a:p>
            <a:pPr marL="609600" indent="-609600">
              <a:buClr>
                <a:srgbClr val="FFFF00"/>
              </a:buClr>
              <a:buSzPct val="90000"/>
              <a:buFont typeface="Wingdings" pitchFamily="2" charset="2"/>
              <a:buChar char="v"/>
              <a:defRPr/>
            </a:pPr>
            <a:r>
              <a:rPr lang="es-ES" sz="3200" dirty="0">
                <a:solidFill>
                  <a:srgbClr val="FF0000"/>
                </a:solidFill>
                <a:effectLst>
                  <a:outerShdw blurRad="38100" dist="38100" dir="2700000" algn="tl">
                    <a:srgbClr val="000000"/>
                  </a:outerShdw>
                </a:effectLst>
              </a:rPr>
              <a:t>Existen superposición nucleares </a:t>
            </a:r>
            <a:endParaRPr lang="es-ES" sz="3200" dirty="0" smtClean="0">
              <a:solidFill>
                <a:srgbClr val="FF0000"/>
              </a:solidFill>
              <a:effectLst>
                <a:outerShdw blurRad="38100" dist="38100" dir="2700000" algn="tl">
                  <a:srgbClr val="000000"/>
                </a:outerShdw>
              </a:effectLst>
            </a:endParaRPr>
          </a:p>
          <a:p>
            <a:pPr marL="609600" indent="-609600">
              <a:buClr>
                <a:srgbClr val="FFFF00"/>
              </a:buClr>
              <a:buSzPct val="90000"/>
              <a:buFont typeface="Wingdings" pitchFamily="2" charset="2"/>
              <a:buChar char="v"/>
              <a:defRPr/>
            </a:pPr>
            <a:r>
              <a:rPr lang="es-ES" sz="3200" dirty="0" smtClean="0">
                <a:solidFill>
                  <a:srgbClr val="FF0000"/>
                </a:solidFill>
                <a:effectLst>
                  <a:outerShdw blurRad="38100" dist="38100" dir="2700000" algn="tl">
                    <a:srgbClr val="000000"/>
                  </a:outerShdw>
                </a:effectLst>
              </a:rPr>
              <a:t>en </a:t>
            </a:r>
            <a:r>
              <a:rPr lang="es-ES" sz="3200" dirty="0">
                <a:solidFill>
                  <a:srgbClr val="FF0000"/>
                </a:solidFill>
                <a:effectLst>
                  <a:outerShdw blurRad="38100" dist="38100" dir="2700000" algn="tl">
                    <a:srgbClr val="000000"/>
                  </a:outerShdw>
                </a:effectLst>
              </a:rPr>
              <a:t>ocasiones una formación en roseta</a:t>
            </a:r>
          </a:p>
        </p:txBody>
      </p:sp>
      <p:sp>
        <p:nvSpPr>
          <p:cNvPr id="4" name="3 Rectángulo"/>
          <p:cNvSpPr/>
          <p:nvPr/>
        </p:nvSpPr>
        <p:spPr>
          <a:xfrm>
            <a:off x="251520" y="188640"/>
            <a:ext cx="5508104" cy="1077218"/>
          </a:xfrm>
          <a:prstGeom prst="rect">
            <a:avLst/>
          </a:prstGeom>
        </p:spPr>
        <p:txBody>
          <a:bodyPr wrap="square">
            <a:spAutoFit/>
          </a:bodyPr>
          <a:lstStyle/>
          <a:p>
            <a:pPr>
              <a:buClr>
                <a:srgbClr val="FFFF00"/>
              </a:buClr>
              <a:buSzPct val="90000"/>
              <a:defRPr/>
            </a:pPr>
            <a:r>
              <a:rPr lang="es-ES" sz="3200" dirty="0">
                <a:solidFill>
                  <a:srgbClr val="002060"/>
                </a:solidFill>
                <a:effectLst>
                  <a:outerShdw blurRad="38100" dist="38100" dir="2700000" algn="tl">
                    <a:srgbClr val="000000"/>
                  </a:outerShdw>
                </a:effectLst>
              </a:rPr>
              <a:t>Células de Adenocarcinoma.</a:t>
            </a:r>
          </a:p>
          <a:p>
            <a:pPr marL="609600" indent="-609600">
              <a:buClr>
                <a:srgbClr val="FFFF00"/>
              </a:buClr>
              <a:buSzPct val="90000"/>
              <a:buFont typeface="Wingdings" pitchFamily="2" charset="2"/>
              <a:buChar char="v"/>
              <a:defRPr/>
            </a:pPr>
            <a:r>
              <a:rPr lang="es-ES" sz="3200" dirty="0">
                <a:solidFill>
                  <a:srgbClr val="002060"/>
                </a:solidFill>
                <a:effectLst>
                  <a:outerShdw blurRad="38100" dist="38100" dir="2700000" algn="tl">
                    <a:srgbClr val="000000"/>
                  </a:outerShdw>
                </a:effectLst>
              </a:rPr>
              <a:t>Tipo </a:t>
            </a:r>
            <a:r>
              <a:rPr lang="es-ES" sz="3200" dirty="0" err="1">
                <a:solidFill>
                  <a:srgbClr val="002060"/>
                </a:solidFill>
                <a:effectLst>
                  <a:outerShdw blurRad="38100" dist="38100" dir="2700000" algn="tl">
                    <a:srgbClr val="000000"/>
                  </a:outerShdw>
                </a:effectLst>
              </a:rPr>
              <a:t>acinoso</a:t>
            </a:r>
            <a:r>
              <a:rPr lang="es-ES" sz="3200" dirty="0">
                <a:solidFill>
                  <a:srgbClr val="002060"/>
                </a:solidFill>
                <a:effectLst>
                  <a:outerShdw blurRad="38100" dist="38100" dir="2700000" algn="tl">
                    <a:srgbClr val="000000"/>
                  </a:outerShdw>
                </a:effectLst>
              </a:rPr>
              <a:t>.</a:t>
            </a:r>
            <a:endParaRPr lang="es-PE" sz="3200" dirty="0"/>
          </a:p>
        </p:txBody>
      </p:sp>
    </p:spTree>
    <p:extLst>
      <p:ext uri="{BB962C8B-B14F-4D97-AF65-F5344CB8AC3E}">
        <p14:creationId xmlns:p14="http://schemas.microsoft.com/office/powerpoint/2010/main" val="18111446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251178" y="981075"/>
            <a:ext cx="8686800" cy="5616575"/>
          </a:xfrm>
        </p:spPr>
        <p:txBody>
          <a:bodyPr/>
          <a:lstStyle/>
          <a:p>
            <a:pPr marL="0" indent="0" eaLnBrk="1" hangingPunct="1">
              <a:lnSpc>
                <a:spcPct val="90000"/>
              </a:lnSpc>
              <a:buClr>
                <a:srgbClr val="FFFF00"/>
              </a:buClr>
              <a:buSzPct val="90000"/>
              <a:buNone/>
              <a:defRPr/>
            </a:pPr>
            <a:endParaRPr lang="es-ES" dirty="0" smtClean="0">
              <a:solidFill>
                <a:srgbClr val="002060"/>
              </a:solidFill>
              <a:effectLst>
                <a:outerShdw blurRad="38100" dist="38100" dir="2700000" algn="tl">
                  <a:srgbClr val="000000"/>
                </a:outerShdw>
              </a:effectLst>
            </a:endParaRPr>
          </a:p>
          <a:p>
            <a:pPr marL="609600" indent="-609600" eaLnBrk="1" hangingPunct="1">
              <a:lnSpc>
                <a:spcPct val="90000"/>
              </a:lnSpc>
              <a:buClr>
                <a:srgbClr val="FFFF00"/>
              </a:buClr>
              <a:buSzPct val="90000"/>
              <a:buFont typeface="Wingdings" pitchFamily="2" charset="2"/>
              <a:buChar char="v"/>
              <a:defRPr/>
            </a:pPr>
            <a:endParaRPr lang="es-ES" dirty="0" smtClean="0">
              <a:solidFill>
                <a:schemeClr val="bg1"/>
              </a:solidFill>
              <a:effectLst>
                <a:outerShdw blurRad="38100" dist="38100" dir="2700000" algn="tl">
                  <a:srgbClr val="000000"/>
                </a:outerShdw>
              </a:effectLst>
            </a:endParaRPr>
          </a:p>
        </p:txBody>
      </p:sp>
      <p:sp>
        <p:nvSpPr>
          <p:cNvPr id="8195" name="Rectangle 3"/>
          <p:cNvSpPr>
            <a:spLocks noGrp="1" noChangeArrowheads="1"/>
          </p:cNvSpPr>
          <p:nvPr>
            <p:ph type="title"/>
          </p:nvPr>
        </p:nvSpPr>
        <p:spPr>
          <a:xfrm>
            <a:off x="457200" y="188914"/>
            <a:ext cx="8229600" cy="509587"/>
          </a:xfrm>
        </p:spPr>
        <p:txBody>
          <a:bodyPr>
            <a:normAutofit fontScale="90000"/>
          </a:bodyPr>
          <a:lstStyle/>
          <a:p>
            <a:pPr eaLnBrk="1" hangingPunct="1">
              <a:defRPr/>
            </a:pPr>
            <a:r>
              <a:rPr lang="es-ES" sz="3200" dirty="0" smtClean="0">
                <a:solidFill>
                  <a:srgbClr val="002060"/>
                </a:solidFill>
                <a:effectLst>
                  <a:outerShdw blurRad="38100" dist="38100" dir="2700000" algn="tl">
                    <a:srgbClr val="000000"/>
                  </a:outerShdw>
                </a:effectLst>
              </a:rPr>
              <a:t>Rasgos de las Células Malignas</a:t>
            </a:r>
          </a:p>
        </p:txBody>
      </p:sp>
      <p:pic>
        <p:nvPicPr>
          <p:cNvPr id="409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229491"/>
            <a:ext cx="9275649" cy="6628509"/>
          </a:xfrm>
          <a:prstGeom prst="rect">
            <a:avLst/>
          </a:prstGeom>
          <a:noFill/>
          <a:ln w="1587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331532" y="4776850"/>
            <a:ext cx="4572000" cy="1865126"/>
          </a:xfrm>
          <a:prstGeom prst="rect">
            <a:avLst/>
          </a:prstGeom>
        </p:spPr>
        <p:txBody>
          <a:bodyPr>
            <a:spAutoFit/>
          </a:bodyPr>
          <a:lstStyle/>
          <a:p>
            <a:pPr marL="609600" indent="-609600">
              <a:lnSpc>
                <a:spcPct val="90000"/>
              </a:lnSpc>
              <a:buClr>
                <a:srgbClr val="FFFF00"/>
              </a:buClr>
              <a:buSzPct val="90000"/>
              <a:buFont typeface="Wingdings" pitchFamily="2" charset="2"/>
              <a:buChar char="v"/>
              <a:defRPr/>
            </a:pPr>
            <a:r>
              <a:rPr lang="es-ES" sz="3200" dirty="0">
                <a:solidFill>
                  <a:srgbClr val="002060"/>
                </a:solidFill>
                <a:effectLst>
                  <a:outerShdw blurRad="38100" dist="38100" dir="2700000" algn="tl">
                    <a:srgbClr val="000000"/>
                  </a:outerShdw>
                </a:effectLst>
              </a:rPr>
              <a:t>grandes columnas</a:t>
            </a:r>
          </a:p>
          <a:p>
            <a:pPr marL="609600" indent="-609600">
              <a:lnSpc>
                <a:spcPct val="90000"/>
              </a:lnSpc>
              <a:buClr>
                <a:srgbClr val="FFFF00"/>
              </a:buClr>
              <a:buSzPct val="90000"/>
              <a:buFont typeface="Wingdings" pitchFamily="2" charset="2"/>
              <a:buChar char="v"/>
              <a:defRPr/>
            </a:pPr>
            <a:r>
              <a:rPr lang="es-ES" sz="3200" dirty="0">
                <a:solidFill>
                  <a:srgbClr val="002060"/>
                </a:solidFill>
                <a:effectLst>
                  <a:outerShdw blurRad="38100" dist="38100" dir="2700000" algn="tl">
                    <a:srgbClr val="000000"/>
                  </a:outerShdw>
                </a:effectLst>
              </a:rPr>
              <a:t>núcleos empalizada. </a:t>
            </a:r>
          </a:p>
          <a:p>
            <a:pPr marL="609600" indent="-609600">
              <a:lnSpc>
                <a:spcPct val="90000"/>
              </a:lnSpc>
              <a:buClr>
                <a:srgbClr val="FFFF00"/>
              </a:buClr>
              <a:buSzPct val="90000"/>
              <a:buFont typeface="Wingdings" pitchFamily="2" charset="2"/>
              <a:buChar char="v"/>
              <a:defRPr/>
            </a:pPr>
            <a:r>
              <a:rPr lang="es-ES" sz="3200" dirty="0">
                <a:solidFill>
                  <a:srgbClr val="002060"/>
                </a:solidFill>
                <a:effectLst>
                  <a:outerShdw blurRad="38100" dist="38100" dir="2700000" algn="tl">
                    <a:srgbClr val="000000"/>
                  </a:outerShdw>
                </a:effectLst>
              </a:rPr>
              <a:t>variación de tamaño y de distribución</a:t>
            </a:r>
            <a:endParaRPr lang="es-PE" sz="3200" dirty="0"/>
          </a:p>
        </p:txBody>
      </p:sp>
      <p:sp>
        <p:nvSpPr>
          <p:cNvPr id="3" name="2 Rectángulo"/>
          <p:cNvSpPr/>
          <p:nvPr/>
        </p:nvSpPr>
        <p:spPr>
          <a:xfrm>
            <a:off x="-344902" y="229490"/>
            <a:ext cx="3332725" cy="535531"/>
          </a:xfrm>
          <a:prstGeom prst="rect">
            <a:avLst/>
          </a:prstGeom>
        </p:spPr>
        <p:txBody>
          <a:bodyPr wrap="square">
            <a:spAutoFit/>
          </a:bodyPr>
          <a:lstStyle/>
          <a:p>
            <a:pPr marL="609600" indent="-609600">
              <a:lnSpc>
                <a:spcPct val="90000"/>
              </a:lnSpc>
              <a:buClr>
                <a:srgbClr val="FFFF00"/>
              </a:buClr>
              <a:buSzPct val="90000"/>
              <a:buFont typeface="Wingdings" pitchFamily="2" charset="2"/>
              <a:buChar char="v"/>
              <a:defRPr/>
            </a:pPr>
            <a:r>
              <a:rPr lang="es-ES" sz="3200" dirty="0">
                <a:solidFill>
                  <a:srgbClr val="002060"/>
                </a:solidFill>
                <a:effectLst>
                  <a:outerShdw blurRad="38100" dist="38100" dir="2700000" algn="tl">
                    <a:srgbClr val="000000"/>
                  </a:outerShdw>
                </a:effectLst>
              </a:rPr>
              <a:t>Tipo tubular. </a:t>
            </a:r>
          </a:p>
        </p:txBody>
      </p:sp>
    </p:spTree>
    <p:extLst>
      <p:ext uri="{BB962C8B-B14F-4D97-AF65-F5344CB8AC3E}">
        <p14:creationId xmlns:p14="http://schemas.microsoft.com/office/powerpoint/2010/main" val="9700693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0"/>
            <a:ext cx="92525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0" y="116632"/>
            <a:ext cx="4501040" cy="646331"/>
          </a:xfrm>
          <a:prstGeom prst="rect">
            <a:avLst/>
          </a:prstGeom>
        </p:spPr>
        <p:txBody>
          <a:bodyPr wrap="none">
            <a:spAutoFit/>
          </a:bodyPr>
          <a:lstStyle/>
          <a:p>
            <a:r>
              <a:rPr lang="es-ES" sz="3600" dirty="0">
                <a:solidFill>
                  <a:srgbClr val="FF0000"/>
                </a:solidFill>
                <a:effectLst>
                  <a:outerShdw blurRad="38100" dist="38100" dir="2700000" algn="tl">
                    <a:srgbClr val="000000"/>
                  </a:outerShdw>
                </a:effectLst>
              </a:rPr>
              <a:t>Tipo </a:t>
            </a:r>
            <a:r>
              <a:rPr lang="es-ES" sz="3600" dirty="0" err="1">
                <a:solidFill>
                  <a:srgbClr val="FF0000"/>
                </a:solidFill>
                <a:effectLst>
                  <a:outerShdw blurRad="38100" dist="38100" dir="2700000" algn="tl">
                    <a:srgbClr val="000000"/>
                  </a:outerShdw>
                </a:effectLst>
              </a:rPr>
              <a:t>mucosecretante</a:t>
            </a:r>
            <a:r>
              <a:rPr lang="es-ES" sz="3600" dirty="0">
                <a:solidFill>
                  <a:srgbClr val="FF0000"/>
                </a:solidFill>
                <a:effectLst>
                  <a:outerShdw blurRad="38100" dist="38100" dir="2700000" algn="tl">
                    <a:srgbClr val="000000"/>
                  </a:outerShdw>
                </a:effectLst>
              </a:rPr>
              <a:t>. </a:t>
            </a:r>
            <a:endParaRPr lang="es-PE" sz="3600" dirty="0">
              <a:solidFill>
                <a:srgbClr val="FF0000"/>
              </a:solidFill>
            </a:endParaRPr>
          </a:p>
        </p:txBody>
      </p:sp>
      <p:sp>
        <p:nvSpPr>
          <p:cNvPr id="6" name="5 Rectángulo"/>
          <p:cNvSpPr/>
          <p:nvPr/>
        </p:nvSpPr>
        <p:spPr>
          <a:xfrm>
            <a:off x="0" y="5877272"/>
            <a:ext cx="7020272" cy="978729"/>
          </a:xfrm>
          <a:prstGeom prst="rect">
            <a:avLst/>
          </a:prstGeom>
        </p:spPr>
        <p:txBody>
          <a:bodyPr wrap="square">
            <a:spAutoFit/>
          </a:bodyPr>
          <a:lstStyle/>
          <a:p>
            <a:pPr>
              <a:lnSpc>
                <a:spcPct val="90000"/>
              </a:lnSpc>
              <a:buClr>
                <a:srgbClr val="FFFF00"/>
              </a:buClr>
              <a:buSzPct val="90000"/>
              <a:buFont typeface="Wingdings" pitchFamily="2" charset="2"/>
              <a:buChar char="v"/>
              <a:defRPr/>
            </a:pPr>
            <a:r>
              <a:rPr lang="es-ES" sz="3200" dirty="0">
                <a:solidFill>
                  <a:srgbClr val="FF0000"/>
                </a:solidFill>
                <a:effectLst>
                  <a:outerShdw blurRad="38100" dist="38100" dir="2700000" algn="tl">
                    <a:srgbClr val="000000"/>
                  </a:outerShdw>
                </a:effectLst>
              </a:rPr>
              <a:t>Muestra vacuolización </a:t>
            </a:r>
          </a:p>
          <a:p>
            <a:pPr>
              <a:lnSpc>
                <a:spcPct val="90000"/>
              </a:lnSpc>
              <a:buClr>
                <a:srgbClr val="FFFF00"/>
              </a:buClr>
              <a:buSzPct val="90000"/>
              <a:defRPr/>
            </a:pPr>
            <a:r>
              <a:rPr lang="es-ES" sz="3200" dirty="0" err="1">
                <a:solidFill>
                  <a:srgbClr val="FF0000"/>
                </a:solidFill>
                <a:effectLst>
                  <a:outerShdw blurRad="38100" dist="38100" dir="2700000" algn="tl">
                    <a:srgbClr val="000000"/>
                  </a:outerShdw>
                </a:effectLst>
              </a:rPr>
              <a:t>intracitoplasmática</a:t>
            </a:r>
            <a:r>
              <a:rPr lang="es-ES" sz="3200" dirty="0">
                <a:solidFill>
                  <a:srgbClr val="FF0000"/>
                </a:solidFill>
                <a:effectLst>
                  <a:outerShdw blurRad="38100" dist="38100" dir="2700000" algn="tl">
                    <a:srgbClr val="000000"/>
                  </a:outerShdw>
                </a:effectLst>
              </a:rPr>
              <a:t> llena de moco. </a:t>
            </a:r>
            <a:endParaRPr lang="es-PE" sz="3200" dirty="0">
              <a:solidFill>
                <a:srgbClr val="FF0000"/>
              </a:solidFill>
            </a:endParaRPr>
          </a:p>
        </p:txBody>
      </p:sp>
    </p:spTree>
    <p:extLst>
      <p:ext uri="{BB962C8B-B14F-4D97-AF65-F5344CB8AC3E}">
        <p14:creationId xmlns:p14="http://schemas.microsoft.com/office/powerpoint/2010/main" val="3569352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idx="1"/>
          </p:nvPr>
        </p:nvSpPr>
        <p:spPr/>
        <p:txBody>
          <a:bodyPr/>
          <a:lstStyle/>
          <a:p>
            <a:endParaRPr lang="es-P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7462"/>
            <a:ext cx="9234305" cy="732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6392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03"/>
            <a:ext cx="9168539" cy="687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233771" y="5342519"/>
            <a:ext cx="8700995" cy="1089529"/>
          </a:xfrm>
          <a:prstGeom prst="rect">
            <a:avLst/>
          </a:prstGeom>
        </p:spPr>
        <p:txBody>
          <a:bodyPr wrap="square">
            <a:spAutoFit/>
          </a:bodyPr>
          <a:lstStyle/>
          <a:p>
            <a:pPr>
              <a:lnSpc>
                <a:spcPct val="90000"/>
              </a:lnSpc>
              <a:buClr>
                <a:srgbClr val="FFFF00"/>
              </a:buClr>
              <a:buSzPct val="90000"/>
              <a:buFont typeface="Wingdings" pitchFamily="2" charset="2"/>
              <a:buChar char="v"/>
              <a:defRPr/>
            </a:pPr>
            <a:r>
              <a:rPr lang="es-ES" sz="3600" dirty="0">
                <a:solidFill>
                  <a:srgbClr val="FF0000"/>
                </a:solidFill>
                <a:effectLst>
                  <a:outerShdw blurRad="38100" dist="38100" dir="2700000" algn="tl">
                    <a:srgbClr val="000000"/>
                  </a:outerShdw>
                </a:effectLst>
              </a:rPr>
              <a:t>La vacuolización esta claramente perfilada (en anillo de sello)  </a:t>
            </a:r>
            <a:endParaRPr lang="es-ES" sz="3600" dirty="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36118237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764704"/>
            <a:ext cx="763412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3929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2696"/>
            <a:ext cx="7234551"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1118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08720"/>
            <a:ext cx="7842548"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2711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8416228" cy="391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3592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PE" dirty="0"/>
              <a:t> Existe  una gran variedad de anticuerpos para elegir, por lo tanto es necesario conocer las características de cada anticuerpo para valorar los resultados. </a:t>
            </a:r>
            <a:endParaRPr lang="es-PE" dirty="0" smtClean="0"/>
          </a:p>
          <a:p>
            <a:r>
              <a:rPr lang="es-PE" dirty="0" smtClean="0"/>
              <a:t>Es </a:t>
            </a:r>
            <a:r>
              <a:rPr lang="es-PE" dirty="0"/>
              <a:t>importante saber interpretar los diferentes patrones de tinción, para identificar correctamente una reacción como positiva.</a:t>
            </a:r>
          </a:p>
          <a:p>
            <a:endParaRPr lang="es-PE" dirty="0"/>
          </a:p>
        </p:txBody>
      </p:sp>
      <p:sp>
        <p:nvSpPr>
          <p:cNvPr id="4" name="3 Rectángulo"/>
          <p:cNvSpPr/>
          <p:nvPr/>
        </p:nvSpPr>
        <p:spPr>
          <a:xfrm>
            <a:off x="1888201" y="404664"/>
            <a:ext cx="6048672" cy="1200329"/>
          </a:xfrm>
          <a:prstGeom prst="rect">
            <a:avLst/>
          </a:prstGeom>
        </p:spPr>
        <p:txBody>
          <a:bodyPr wrap="square">
            <a:spAutoFit/>
          </a:bodyPr>
          <a:lstStyle/>
          <a:p>
            <a:pPr algn="ctr"/>
            <a:r>
              <a:rPr lang="es-PE" sz="3600" b="1" dirty="0"/>
              <a:t>INMUNOCITOQUÍMICA (ICQ)    </a:t>
            </a:r>
            <a:endParaRPr lang="es-PE" sz="3600" dirty="0"/>
          </a:p>
        </p:txBody>
      </p:sp>
    </p:spTree>
    <p:extLst>
      <p:ext uri="{BB962C8B-B14F-4D97-AF65-F5344CB8AC3E}">
        <p14:creationId xmlns:p14="http://schemas.microsoft.com/office/powerpoint/2010/main" val="7524376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p:cNvSpPr>
            <a:spLocks noGrp="1"/>
          </p:cNvSpPr>
          <p:nvPr>
            <p:ph type="title"/>
          </p:nvPr>
        </p:nvSpPr>
        <p:spPr/>
        <p:txBody>
          <a:bodyPr/>
          <a:lstStyle/>
          <a:p>
            <a:pPr eaLnBrk="1" hangingPunct="1"/>
            <a:r>
              <a:rPr lang="es-ES" smtClean="0"/>
              <a:t>APLICABILIDAD CLINICA</a:t>
            </a:r>
          </a:p>
        </p:txBody>
      </p:sp>
      <p:sp>
        <p:nvSpPr>
          <p:cNvPr id="22531" name="2 Marcador de contenido"/>
          <p:cNvSpPr>
            <a:spLocks noGrp="1"/>
          </p:cNvSpPr>
          <p:nvPr>
            <p:ph idx="1"/>
          </p:nvPr>
        </p:nvSpPr>
        <p:spPr/>
        <p:txBody>
          <a:bodyPr/>
          <a:lstStyle/>
          <a:p>
            <a:pPr eaLnBrk="1" hangingPunct="1"/>
            <a:r>
              <a:rPr lang="es-ES" b="1" i="1" dirty="0" smtClean="0">
                <a:latin typeface="Century Gothic" pitchFamily="34" charset="0"/>
              </a:rPr>
              <a:t>Localización in situ de antígenos tisulares</a:t>
            </a:r>
          </a:p>
          <a:p>
            <a:pPr eaLnBrk="1" hangingPunct="1"/>
            <a:r>
              <a:rPr lang="es-ES" b="1" i="1" dirty="0" smtClean="0">
                <a:latin typeface="Century Gothic" pitchFamily="34" charset="0"/>
              </a:rPr>
              <a:t>Tipificación de Cáncer </a:t>
            </a:r>
            <a:endParaRPr lang="es-ES" b="1" i="1" dirty="0" smtClean="0">
              <a:latin typeface="Century Gothic" pitchFamily="34" charset="0"/>
            </a:endParaRPr>
          </a:p>
          <a:p>
            <a:pPr eaLnBrk="1" hangingPunct="1"/>
            <a:r>
              <a:rPr lang="es-ES" b="1" i="1" dirty="0" smtClean="0">
                <a:latin typeface="Century Gothic" pitchFamily="34" charset="0"/>
              </a:rPr>
              <a:t>Tipificación </a:t>
            </a:r>
            <a:r>
              <a:rPr lang="es-ES" b="1" i="1" dirty="0" smtClean="0">
                <a:latin typeface="Century Gothic" pitchFamily="34" charset="0"/>
              </a:rPr>
              <a:t>de Linfomas.</a:t>
            </a:r>
          </a:p>
          <a:p>
            <a:pPr eaLnBrk="1" hangingPunct="1"/>
            <a:r>
              <a:rPr lang="es-ES" b="1" i="1" dirty="0" smtClean="0">
                <a:latin typeface="Century Gothic" pitchFamily="34" charset="0"/>
              </a:rPr>
              <a:t>Diagnostico y Pronostico de enfermedades en general.</a:t>
            </a:r>
          </a:p>
        </p:txBody>
      </p:sp>
    </p:spTree>
    <p:extLst>
      <p:ext uri="{BB962C8B-B14F-4D97-AF65-F5344CB8AC3E}">
        <p14:creationId xmlns:p14="http://schemas.microsoft.com/office/powerpoint/2010/main" val="27887700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prstGeom prst="rect">
            <a:avLst/>
          </a:prstGeom>
        </p:spPr>
        <p:txBody>
          <a:bodyPr wrap="square">
            <a:spAutoFit/>
          </a:bodyPr>
          <a:lstStyle/>
          <a:p>
            <a:pPr algn="ctr"/>
            <a:r>
              <a:rPr lang="es-PE" sz="3600" b="1" dirty="0"/>
              <a:t>INMUNOCITOQUÍMICA (ICQ)    </a:t>
            </a:r>
            <a:endParaRPr lang="es-PE" sz="3600" dirty="0"/>
          </a:p>
        </p:txBody>
      </p:sp>
      <p:sp>
        <p:nvSpPr>
          <p:cNvPr id="3" name="2 Marcador de contenido"/>
          <p:cNvSpPr>
            <a:spLocks noGrp="1"/>
          </p:cNvSpPr>
          <p:nvPr>
            <p:ph idx="1"/>
          </p:nvPr>
        </p:nvSpPr>
        <p:spPr/>
        <p:txBody>
          <a:bodyPr/>
          <a:lstStyle/>
          <a:p>
            <a:r>
              <a:rPr lang="es-PE" dirty="0" smtClean="0"/>
              <a:t>Las principales indicaciones de la ICQ en los derrames </a:t>
            </a:r>
            <a:r>
              <a:rPr lang="es-PE" dirty="0" err="1" smtClean="0"/>
              <a:t>cavitarios</a:t>
            </a:r>
            <a:r>
              <a:rPr lang="es-PE" dirty="0" smtClean="0"/>
              <a:t> son:</a:t>
            </a:r>
          </a:p>
          <a:p>
            <a:r>
              <a:rPr lang="es-PE" dirty="0" smtClean="0"/>
              <a:t>Diferenciación de Adenocarcinoma con Proliferación </a:t>
            </a:r>
            <a:r>
              <a:rPr lang="es-PE" dirty="0" err="1" smtClean="0"/>
              <a:t>Mesotelial</a:t>
            </a:r>
            <a:endParaRPr lang="es-PE" dirty="0" smtClean="0"/>
          </a:p>
          <a:p>
            <a:r>
              <a:rPr lang="es-PE" dirty="0" smtClean="0"/>
              <a:t>Diferenciación de </a:t>
            </a:r>
            <a:r>
              <a:rPr lang="es-PE" dirty="0" err="1" smtClean="0"/>
              <a:t>Mesotelioma</a:t>
            </a:r>
            <a:r>
              <a:rPr lang="es-PE" dirty="0" smtClean="0"/>
              <a:t> con Proliferación </a:t>
            </a:r>
            <a:r>
              <a:rPr lang="es-PE" dirty="0" err="1" smtClean="0"/>
              <a:t>Mesotelial</a:t>
            </a:r>
            <a:endParaRPr lang="es-PE" dirty="0" smtClean="0"/>
          </a:p>
          <a:p>
            <a:r>
              <a:rPr lang="es-PE" dirty="0" smtClean="0"/>
              <a:t>Diferenciación de Adenocarcinoma con </a:t>
            </a:r>
            <a:r>
              <a:rPr lang="es-PE" dirty="0" err="1" smtClean="0"/>
              <a:t>Mesotelioma</a:t>
            </a:r>
            <a:r>
              <a:rPr lang="es-PE" dirty="0" smtClean="0"/>
              <a:t>.</a:t>
            </a:r>
          </a:p>
          <a:p>
            <a:endParaRPr lang="es-PE" dirty="0"/>
          </a:p>
        </p:txBody>
      </p:sp>
    </p:spTree>
    <p:extLst>
      <p:ext uri="{BB962C8B-B14F-4D97-AF65-F5344CB8AC3E}">
        <p14:creationId xmlns:p14="http://schemas.microsoft.com/office/powerpoint/2010/main" val="13078162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376363"/>
            <a:ext cx="88296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5391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73025"/>
            <a:ext cx="8458200" cy="520700"/>
          </a:xfrm>
        </p:spPr>
        <p:txBody>
          <a:bodyPr rtlCol="0">
            <a:noAutofit/>
          </a:bodyPr>
          <a:lstStyle/>
          <a:p>
            <a:pPr fontAlgn="auto">
              <a:spcAft>
                <a:spcPts val="0"/>
              </a:spcAft>
              <a:defRPr/>
            </a:pPr>
            <a:r>
              <a:rPr lang="es-MX" sz="3600" i="1" dirty="0" smtClean="0">
                <a:solidFill>
                  <a:srgbClr val="9900FF"/>
                </a:solidFill>
                <a:effectLst>
                  <a:outerShdw blurRad="38100" dist="38100" dir="2700000" algn="tl">
                    <a:srgbClr val="000000">
                      <a:alpha val="43137"/>
                    </a:srgbClr>
                  </a:outerShdw>
                </a:effectLst>
              </a:rPr>
              <a:t>Cuerpos de Psamomas</a:t>
            </a:r>
            <a:endParaRPr lang="es-MX" sz="3600" i="1" dirty="0">
              <a:solidFill>
                <a:srgbClr val="9900FF"/>
              </a:solidFill>
              <a:effectLst>
                <a:outerShdw blurRad="38100" dist="38100" dir="2700000" algn="tl">
                  <a:srgbClr val="000000">
                    <a:alpha val="43137"/>
                  </a:srgbClr>
                </a:outerShdw>
              </a:effectLst>
            </a:endParaRPr>
          </a:p>
        </p:txBody>
      </p:sp>
      <p:sp>
        <p:nvSpPr>
          <p:cNvPr id="4" name="3 Marcador de texto"/>
          <p:cNvSpPr>
            <a:spLocks noGrp="1"/>
          </p:cNvSpPr>
          <p:nvPr>
            <p:ph type="body" sz="half" idx="2"/>
          </p:nvPr>
        </p:nvSpPr>
        <p:spPr>
          <a:xfrm>
            <a:off x="457200" y="1435100"/>
            <a:ext cx="3538538" cy="4691063"/>
          </a:xfrm>
        </p:spPr>
        <p:txBody>
          <a:bodyPr rtlCol="0">
            <a:normAutofit lnSpcReduction="10000"/>
          </a:bodyPr>
          <a:lstStyle/>
          <a:p>
            <a:pPr marL="285750" indent="-285750" fontAlgn="auto">
              <a:spcAft>
                <a:spcPts val="0"/>
              </a:spcAft>
              <a:buFont typeface="Arial" pitchFamily="34" charset="0"/>
              <a:buChar char="•"/>
              <a:defRPr/>
            </a:pPr>
            <a:r>
              <a:rPr lang="es-MX" sz="2400" b="1" i="1" dirty="0" smtClean="0">
                <a:solidFill>
                  <a:srgbClr val="9900FF"/>
                </a:solidFill>
                <a:effectLst>
                  <a:outerShdw blurRad="38100" dist="38100" dir="2700000" algn="tl">
                    <a:srgbClr val="000000">
                      <a:alpha val="43137"/>
                    </a:srgbClr>
                  </a:outerShdw>
                </a:effectLst>
              </a:rPr>
              <a:t>Carcinoma papilar Endometrial y de Ovario</a:t>
            </a:r>
          </a:p>
          <a:p>
            <a:pPr marL="285750" indent="-285750" fontAlgn="auto">
              <a:spcAft>
                <a:spcPts val="0"/>
              </a:spcAft>
              <a:buFont typeface="Arial" pitchFamily="34" charset="0"/>
              <a:buChar char="•"/>
              <a:defRPr/>
            </a:pPr>
            <a:endParaRPr lang="es-MX" sz="2400" b="1" i="1" dirty="0" smtClean="0">
              <a:solidFill>
                <a:srgbClr val="9900FF"/>
              </a:solidFill>
              <a:effectLst>
                <a:outerShdw blurRad="38100" dist="38100" dir="2700000" algn="tl">
                  <a:srgbClr val="000000">
                    <a:alpha val="43137"/>
                  </a:srgbClr>
                </a:outerShdw>
              </a:effectLst>
            </a:endParaRPr>
          </a:p>
          <a:p>
            <a:pPr marL="285750" indent="-285750" fontAlgn="auto">
              <a:spcAft>
                <a:spcPts val="0"/>
              </a:spcAft>
              <a:buFont typeface="Arial" pitchFamily="34" charset="0"/>
              <a:buChar char="•"/>
              <a:defRPr/>
            </a:pPr>
            <a:r>
              <a:rPr lang="es-MX" sz="2400" b="1" i="1" dirty="0" smtClean="0">
                <a:solidFill>
                  <a:srgbClr val="9900FF"/>
                </a:solidFill>
                <a:effectLst>
                  <a:outerShdw blurRad="38100" dist="38100" dir="2700000" algn="tl">
                    <a:srgbClr val="000000">
                      <a:alpha val="43137"/>
                    </a:srgbClr>
                  </a:outerShdw>
                </a:effectLst>
              </a:rPr>
              <a:t>CA papilar del Tiroides</a:t>
            </a:r>
          </a:p>
          <a:p>
            <a:pPr marL="285750" indent="-285750" fontAlgn="auto">
              <a:spcAft>
                <a:spcPts val="0"/>
              </a:spcAft>
              <a:buFont typeface="Arial" pitchFamily="34" charset="0"/>
              <a:buChar char="•"/>
              <a:defRPr/>
            </a:pPr>
            <a:r>
              <a:rPr lang="es-MX" sz="2400" b="1" i="1" dirty="0" smtClean="0">
                <a:solidFill>
                  <a:srgbClr val="9900FF"/>
                </a:solidFill>
                <a:effectLst>
                  <a:outerShdw blurRad="38100" dist="38100" dir="2700000" algn="tl">
                    <a:srgbClr val="000000">
                      <a:alpha val="43137"/>
                    </a:srgbClr>
                  </a:outerShdw>
                </a:effectLst>
              </a:rPr>
              <a:t>Carcinoma</a:t>
            </a:r>
          </a:p>
          <a:p>
            <a:pPr marL="285750" indent="-285750" fontAlgn="auto">
              <a:spcAft>
                <a:spcPts val="0"/>
              </a:spcAft>
              <a:buFont typeface="Arial" pitchFamily="34" charset="0"/>
              <a:buChar char="•"/>
              <a:defRPr/>
            </a:pPr>
            <a:endParaRPr lang="es-MX" sz="2400" b="1" i="1" dirty="0" smtClean="0">
              <a:solidFill>
                <a:srgbClr val="9900FF"/>
              </a:solidFill>
              <a:effectLst>
                <a:outerShdw blurRad="38100" dist="38100" dir="2700000" algn="tl">
                  <a:srgbClr val="000000">
                    <a:alpha val="43137"/>
                  </a:srgbClr>
                </a:outerShdw>
              </a:effectLst>
            </a:endParaRPr>
          </a:p>
          <a:p>
            <a:pPr marL="285750" indent="-285750" fontAlgn="auto">
              <a:spcAft>
                <a:spcPts val="0"/>
              </a:spcAft>
              <a:buFont typeface="Arial" pitchFamily="34" charset="0"/>
              <a:buChar char="•"/>
              <a:defRPr/>
            </a:pPr>
            <a:r>
              <a:rPr lang="es-MX" sz="2400" b="1" i="1" dirty="0" smtClean="0">
                <a:solidFill>
                  <a:srgbClr val="9900FF"/>
                </a:solidFill>
                <a:effectLst>
                  <a:outerShdw blurRad="38100" dist="38100" dir="2700000" algn="tl">
                    <a:srgbClr val="000000">
                      <a:alpha val="43137"/>
                    </a:srgbClr>
                  </a:outerShdw>
                </a:effectLst>
              </a:rPr>
              <a:t> </a:t>
            </a:r>
            <a:r>
              <a:rPr lang="es-MX" sz="2400" b="1" i="1" dirty="0" err="1" smtClean="0">
                <a:solidFill>
                  <a:srgbClr val="9900FF"/>
                </a:solidFill>
                <a:effectLst>
                  <a:outerShdw blurRad="38100" dist="38100" dir="2700000" algn="tl">
                    <a:srgbClr val="000000">
                      <a:alpha val="43137"/>
                    </a:srgbClr>
                  </a:outerShdw>
                </a:effectLst>
              </a:rPr>
              <a:t>Bromquioloalveolar</a:t>
            </a:r>
            <a:endParaRPr lang="es-MX" sz="2400" b="1" i="1" dirty="0" smtClean="0">
              <a:solidFill>
                <a:srgbClr val="9900FF"/>
              </a:solidFill>
              <a:effectLst>
                <a:outerShdw blurRad="38100" dist="38100" dir="2700000" algn="tl">
                  <a:srgbClr val="000000">
                    <a:alpha val="43137"/>
                  </a:srgbClr>
                </a:outerShdw>
              </a:effectLst>
            </a:endParaRPr>
          </a:p>
          <a:p>
            <a:pPr marL="285750" indent="-285750" fontAlgn="auto">
              <a:spcAft>
                <a:spcPts val="0"/>
              </a:spcAft>
              <a:buFont typeface="Arial" pitchFamily="34" charset="0"/>
              <a:buChar char="•"/>
              <a:defRPr/>
            </a:pPr>
            <a:endParaRPr lang="es-MX" sz="2400" b="1" i="1" dirty="0" smtClean="0">
              <a:solidFill>
                <a:srgbClr val="9900FF"/>
              </a:solidFill>
              <a:effectLst>
                <a:outerShdw blurRad="38100" dist="38100" dir="2700000" algn="tl">
                  <a:srgbClr val="000000">
                    <a:alpha val="43137"/>
                  </a:srgbClr>
                </a:outerShdw>
              </a:effectLst>
            </a:endParaRPr>
          </a:p>
          <a:p>
            <a:pPr marL="285750" indent="-285750" fontAlgn="auto">
              <a:spcAft>
                <a:spcPts val="0"/>
              </a:spcAft>
              <a:buFont typeface="Arial" pitchFamily="34" charset="0"/>
              <a:buChar char="•"/>
              <a:defRPr/>
            </a:pPr>
            <a:r>
              <a:rPr lang="es-MX" sz="2400" b="1" i="1" dirty="0" smtClean="0">
                <a:solidFill>
                  <a:srgbClr val="9900FF"/>
                </a:solidFill>
                <a:effectLst>
                  <a:outerShdw blurRad="38100" dist="38100" dir="2700000" algn="tl">
                    <a:srgbClr val="000000">
                      <a:alpha val="43137"/>
                    </a:srgbClr>
                  </a:outerShdw>
                </a:effectLst>
              </a:rPr>
              <a:t>Mesotelioma</a:t>
            </a:r>
          </a:p>
          <a:p>
            <a:pPr marL="285750" indent="-285750" fontAlgn="auto">
              <a:spcAft>
                <a:spcPts val="0"/>
              </a:spcAft>
              <a:buFont typeface="Arial" pitchFamily="34" charset="0"/>
              <a:buChar char="•"/>
              <a:defRPr/>
            </a:pPr>
            <a:endParaRPr lang="es-MX" sz="2400" b="1" i="1" dirty="0" smtClean="0">
              <a:solidFill>
                <a:srgbClr val="9900FF"/>
              </a:solidFill>
              <a:effectLst>
                <a:outerShdw blurRad="38100" dist="38100" dir="2700000" algn="tl">
                  <a:srgbClr val="000000">
                    <a:alpha val="43137"/>
                  </a:srgbClr>
                </a:outerShdw>
              </a:effectLst>
            </a:endParaRPr>
          </a:p>
          <a:p>
            <a:pPr marL="285750" indent="-285750" fontAlgn="auto">
              <a:spcAft>
                <a:spcPts val="0"/>
              </a:spcAft>
              <a:buFont typeface="Arial" pitchFamily="34" charset="0"/>
              <a:buChar char="•"/>
              <a:defRPr/>
            </a:pPr>
            <a:r>
              <a:rPr lang="es-MX" sz="2400" b="1" i="1" dirty="0" err="1" smtClean="0">
                <a:solidFill>
                  <a:srgbClr val="9900FF"/>
                </a:solidFill>
                <a:effectLst>
                  <a:outerShdw blurRad="38100" dist="38100" dir="2700000" algn="tl">
                    <a:srgbClr val="000000">
                      <a:alpha val="43137"/>
                    </a:srgbClr>
                  </a:outerShdw>
                </a:effectLst>
              </a:rPr>
              <a:t>Endosalpingiosis</a:t>
            </a:r>
            <a:endParaRPr lang="es-MX" sz="2400" b="1" i="1" dirty="0">
              <a:solidFill>
                <a:srgbClr val="9900FF"/>
              </a:solidFill>
              <a:effectLst>
                <a:outerShdw blurRad="38100" dist="38100" dir="2700000" algn="tl">
                  <a:srgbClr val="000000">
                    <a:alpha val="43137"/>
                  </a:srgbClr>
                </a:outerShdw>
              </a:effectLst>
            </a:endParaRPr>
          </a:p>
        </p:txBody>
      </p:sp>
      <p:pic>
        <p:nvPicPr>
          <p:cNvPr id="1229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87329" y="1267618"/>
            <a:ext cx="2674938" cy="28813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654" y="3645024"/>
            <a:ext cx="2733675"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908720"/>
            <a:ext cx="2105025"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9940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535</TotalTime>
  <Words>1224</Words>
  <Application>Microsoft Office PowerPoint</Application>
  <PresentationFormat>Presentación en pantalla (4:3)</PresentationFormat>
  <Paragraphs>235</Paragraphs>
  <Slides>112</Slides>
  <Notes>2</Notes>
  <HiddenSlides>0</HiddenSlides>
  <MMClips>0</MMClips>
  <ScaleCrop>false</ScaleCrop>
  <HeadingPairs>
    <vt:vector size="4" baseType="variant">
      <vt:variant>
        <vt:lpstr>Tema</vt:lpstr>
      </vt:variant>
      <vt:variant>
        <vt:i4>1</vt:i4>
      </vt:variant>
      <vt:variant>
        <vt:lpstr>Títulos de diapositiva</vt:lpstr>
      </vt:variant>
      <vt:variant>
        <vt:i4>112</vt:i4>
      </vt:variant>
    </vt:vector>
  </HeadingPairs>
  <TitlesOfParts>
    <vt:vector size="113" baseType="lpstr">
      <vt:lpstr>Viajes</vt:lpstr>
      <vt:lpstr>CITOLOGIA LIQUIDOS CORPORALES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Toma de muestra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Clínica</vt:lpstr>
      <vt:lpstr>Presentación de PowerPoint</vt:lpstr>
      <vt:lpstr>Presentación de PowerPoint</vt:lpstr>
      <vt:lpstr>Presentación de PowerPoint</vt:lpstr>
      <vt:lpstr>Presentación de PowerPoint</vt:lpstr>
      <vt:lpstr>Presentación de PowerPoint</vt:lpstr>
      <vt:lpstr>Pleuritis Linfocítica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Empiema pleural</vt:lpstr>
      <vt:lpstr>Pleuritis Neutrofilica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Citopatología de los Derrames Malignos</vt:lpstr>
      <vt:lpstr>CITOPATOLOGIA </vt:lpstr>
      <vt:lpstr>Rasgos de las Células Malignas</vt:lpstr>
      <vt:lpstr>Presentación de PowerPoint</vt:lpstr>
      <vt:lpstr>Presentación de PowerPoint</vt:lpstr>
      <vt:lpstr>Rasgos de las Células Malignas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APLICABILIDAD CLINICA</vt:lpstr>
      <vt:lpstr>INMUNOCITOQUÍMICA (ICQ)    </vt:lpstr>
      <vt:lpstr>Presentación de PowerPoint</vt:lpstr>
      <vt:lpstr>Cuerpos de Psamomas</vt:lpstr>
      <vt:lpstr>Formaciones Glanduliformes y Acinares</vt:lpstr>
      <vt:lpstr>Presentación de PowerPoint</vt:lpstr>
      <vt:lpstr>Presentación de PowerPoint</vt:lpstr>
      <vt:lpstr>Presentación de PowerPoint</vt:lpstr>
      <vt:lpstr>Presentación de PowerPoint</vt:lpstr>
      <vt:lpstr>Estudio Citogenético de Líquidos  Orgánicos</vt:lpstr>
      <vt:lpstr>Presentación de PowerPoint</vt:lpstr>
      <vt:lpstr>Presentación de PowerPoint</vt:lpstr>
      <vt:lpstr>Presentación de PowerPoint</vt:lpstr>
      <vt:lpstr>HIPERDIPLOIDIA</vt:lpstr>
      <vt:lpstr>POLIPLOIDIA</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dc:creator>
  <cp:lastModifiedBy>Diego</cp:lastModifiedBy>
  <cp:revision>33</cp:revision>
  <dcterms:created xsi:type="dcterms:W3CDTF">2014-11-08T08:27:39Z</dcterms:created>
  <dcterms:modified xsi:type="dcterms:W3CDTF">2014-11-16T14:18:43Z</dcterms:modified>
</cp:coreProperties>
</file>